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22" r:id="rId2"/>
  </p:sldMasterIdLst>
  <p:notesMasterIdLst>
    <p:notesMasterId r:id="rId18"/>
  </p:notesMasterIdLst>
  <p:sldIdLst>
    <p:sldId id="256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3" r:id="rId15"/>
    <p:sldId id="314" r:id="rId16"/>
    <p:sldId id="315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C19522-7684-440E-B5C8-65F5C67BFD4E}">
          <p14:sldIdLst>
            <p14:sldId id="256"/>
          </p14:sldIdLst>
        </p14:section>
        <p14:section name="默认节" id="{809E1DF7-5D9A-431E-ADFB-A080B1D99F0B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10"/>
            <p14:sldId id="311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87535" autoAdjust="0"/>
  </p:normalViewPr>
  <p:slideViewPr>
    <p:cSldViewPr>
      <p:cViewPr varScale="1">
        <p:scale>
          <a:sx n="108" d="100"/>
          <a:sy n="108" d="100"/>
        </p:scale>
        <p:origin x="132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5D54519-FCC6-428F-8CC3-9AC4D51F9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5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56014-7DE2-4581-97E7-0DEE1CC81F8E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5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  <p:extLst>
      <p:ext uri="{BB962C8B-B14F-4D97-AF65-F5344CB8AC3E}">
        <p14:creationId xmlns:p14="http://schemas.microsoft.com/office/powerpoint/2010/main" val="413973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  <p:extLst>
      <p:ext uri="{BB962C8B-B14F-4D97-AF65-F5344CB8AC3E}">
        <p14:creationId xmlns:p14="http://schemas.microsoft.com/office/powerpoint/2010/main" val="3600633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  <p:extLst>
      <p:ext uri="{BB962C8B-B14F-4D97-AF65-F5344CB8AC3E}">
        <p14:creationId xmlns:p14="http://schemas.microsoft.com/office/powerpoint/2010/main" val="119791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  <p:extLst>
      <p:ext uri="{BB962C8B-B14F-4D97-AF65-F5344CB8AC3E}">
        <p14:creationId xmlns:p14="http://schemas.microsoft.com/office/powerpoint/2010/main" val="227500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  <p:extLst>
      <p:ext uri="{BB962C8B-B14F-4D97-AF65-F5344CB8AC3E}">
        <p14:creationId xmlns:p14="http://schemas.microsoft.com/office/powerpoint/2010/main" val="386235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  <p:extLst>
      <p:ext uri="{BB962C8B-B14F-4D97-AF65-F5344CB8AC3E}">
        <p14:creationId xmlns:p14="http://schemas.microsoft.com/office/powerpoint/2010/main" val="271004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32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1:3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1:16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 dirty="0"/>
              <a:t>1:13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1:20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1:14</a:t>
            </a:r>
          </a:p>
        </p:txBody>
      </p:sp>
    </p:spTree>
    <p:extLst>
      <p:ext uri="{BB962C8B-B14F-4D97-AF65-F5344CB8AC3E}">
        <p14:creationId xmlns:p14="http://schemas.microsoft.com/office/powerpoint/2010/main" val="228842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06EE328-B4BD-4051-8612-76D85C6CB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F689B-E175-4C32-8033-25AC7E0900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9701" y="381000"/>
            <a:ext cx="28575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084" y="381000"/>
            <a:ext cx="8371416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3C5A-86A6-48E0-B1D2-7A3A597620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381001"/>
            <a:ext cx="10390717" cy="7842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5084" y="1447800"/>
            <a:ext cx="5613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71685" y="1447800"/>
            <a:ext cx="5615516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084" y="4076700"/>
            <a:ext cx="5613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1685" y="4076700"/>
            <a:ext cx="5615516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27C30-57D3-42CF-96FA-8E378718A0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108009"/>
            <a:ext cx="10363200" cy="4924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A9A8143-EFAF-4F89-9E1D-B95AB2A6E4F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E9ABF8F-7BD5-49F7-B6A0-51BD38ED0D5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517" y="372713"/>
            <a:ext cx="11377083" cy="541687"/>
          </a:xfrm>
        </p:spPr>
        <p:txBody>
          <a:bodyPr/>
          <a:lstStyle>
            <a:lvl1pPr>
              <a:defRPr sz="4400" baseline="0"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141413"/>
            <a:ext cx="10972800" cy="4786312"/>
          </a:xfrm>
        </p:spPr>
        <p:txBody>
          <a:bodyPr/>
          <a:lstStyle>
            <a:lvl1pPr>
              <a:defRPr sz="2800" baseline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  <a:lvl2pPr>
              <a:defRPr sz="2400" baseline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itchFamily="34" charset="-122"/>
              </a:defRPr>
            </a:lvl2pPr>
            <a:lvl3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3pPr>
            <a:lvl4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4pPr>
            <a:lvl5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3D94F2AE-997A-4709-9D5A-FC3CA9581FD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244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B1B3CA-CDA0-415D-9875-56408A3AF60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6142BCD-2DAF-410E-B8D5-810AD73E8F85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141413"/>
            <a:ext cx="49276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141413"/>
            <a:ext cx="49276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4C68B29-88B3-468F-86BE-5F0D1A189493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8CDF6C4-55A9-4868-AE30-1B3EAFEF1B3E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25196"/>
            <a:ext cx="10972800" cy="4924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A9B97AE-CC12-4598-AC7F-7D9A61F5AEAD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A99E7EE3-D4F3-4F39-A6CB-C3C2A5F33046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549FF468-742B-48C7-A0B8-E5E83E69ED9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D253E8EA-81E2-4F0F-99B5-9FE9563693BB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D6763B94-2B7C-4CF7-8AE2-4CA892DE80A2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0F28A32-FF0E-445C-85DC-C038845278D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26"/>
            <a:ext cx="12192000" cy="910346"/>
          </a:xfrm>
          <a:solidFill>
            <a:srgbClr val="FF0000"/>
          </a:solidFill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085" y="1052736"/>
            <a:ext cx="11432116" cy="55004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1"/>
            <a:ext cx="12192000" cy="6081713"/>
            <a:chOff x="0" y="0"/>
            <a:chExt cx="5760" cy="383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31801" y="914400"/>
            <a:ext cx="117644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11" descr="pku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800" y="6172200"/>
            <a:ext cx="71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9298517" y="6248401"/>
          <a:ext cx="157268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14" r:id="rId4" imgW="990600" imgH="304800" progId="">
                  <p:embed/>
                </p:oleObj>
              </mc:Choice>
              <mc:Fallback>
                <p:oleObj r:id="rId4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517" y="6248401"/>
                        <a:ext cx="157268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0" y="1"/>
            <a:ext cx="12192000" cy="6081713"/>
            <a:chOff x="0" y="0"/>
            <a:chExt cx="5760" cy="3831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431801" y="914400"/>
            <a:ext cx="117644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7" name="Picture 11" descr="pku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800" y="6172200"/>
            <a:ext cx="71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9298517" y="6248401"/>
          <a:ext cx="157268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15" r:id="rId6" imgW="990600" imgH="304800" progId="">
                  <p:embed/>
                </p:oleObj>
              </mc:Choice>
              <mc:Fallback>
                <p:oleObj r:id="rId6" imgW="990600" imgH="304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517" y="6248401"/>
                        <a:ext cx="157268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88879"/>
            <a:ext cx="4011084" cy="2462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9417D0B-2A15-4A42-B32D-7D971629FBCD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63684DE-4A6A-4D99-AE14-F8A93983457F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/31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121117"/>
            <a:ext cx="7315200" cy="2462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24E0D5-B69E-4451-A58E-D3DF81170463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6191D747-AEE4-4BF8-8694-9527AEE4FD43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792D399-25B0-4C9C-AA7F-157905A4F1A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1E94891-776E-49F8-94A4-89A47B8EE627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7" y="284163"/>
            <a:ext cx="984885" cy="5643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8517" y="284163"/>
            <a:ext cx="8331200" cy="5643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19387468-ED2A-4579-9159-8A455B40F5E4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4D718884-A04C-46EF-8B0F-1ABEBF60A1A9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8517" y="284163"/>
            <a:ext cx="11377083" cy="5643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C9BA3F3-EE1A-427C-AE3A-6AF6FC06A859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00A55286-4A29-48AB-A49C-D89DDE977786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517" y="279082"/>
            <a:ext cx="11377083" cy="4924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141413"/>
            <a:ext cx="10058400" cy="47863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E0C16693-9269-4982-B6C3-C7DFCFE3EAE4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380CCE6-5538-4723-97F2-0FBE016CE83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517" y="279082"/>
            <a:ext cx="11377083" cy="4924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141413"/>
            <a:ext cx="49276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141413"/>
            <a:ext cx="49276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B29763E8-25DA-4E81-B81D-BD6370ABC29A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EAAD2D0-1239-4D4D-893C-836CA3C2A67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BDAE8-4E58-43D0-8148-5D80788191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084" y="1447800"/>
            <a:ext cx="561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1685" y="1447800"/>
            <a:ext cx="5615516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3517B-E0C6-43F4-93AF-85FA02B99A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37628-0DF7-4F7E-9058-6472877082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F0C2A-0020-423C-93BA-C3EF1EF87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9AE4-ED83-4128-9F80-9F5612499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2954-CD26-4711-A098-AB4AC3CAA5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8F17B-92CC-4421-98E2-D57E580538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41313"/>
            <a:ext cx="58420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41313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63588"/>
            <a:ext cx="563033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63588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6905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33363"/>
            <a:ext cx="42333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1023938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9076"/>
            <a:ext cx="1039071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085" y="1285875"/>
            <a:ext cx="11432116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F0017609-B058-4632-B70E-98CF458D6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CC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80008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blipFill dpi="0" rotWithShape="1">
          <a:blip r:embed="rId17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"/>
            <a:ext cx="12192000" cy="6081713"/>
            <a:chOff x="0" y="0"/>
            <a:chExt cx="5760" cy="3831"/>
          </a:xfrm>
        </p:grpSpPr>
        <p:sp>
          <p:nvSpPr>
            <p:cNvPr id="505859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5860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505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5943600"/>
            <a:ext cx="8940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 b="0">
                <a:solidFill>
                  <a:schemeClr val="accent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kumimoji="0" lang="zh-CN" altLang="en-US">
                <a:solidFill>
                  <a:srgbClr val="009999"/>
                </a:solidFill>
              </a:rPr>
              <a:t>第 </a:t>
            </a:r>
            <a:fld id="{1DADE439-A423-4DB7-AC28-114375EEDF8F}" type="slidenum">
              <a:rPr kumimoji="0"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kumimoji="0" lang="en-US" altLang="zh-CN">
                <a:solidFill>
                  <a:srgbClr val="009999"/>
                </a:solidFill>
              </a:rPr>
              <a:t> </a:t>
            </a:r>
            <a:r>
              <a:rPr kumimoji="0"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05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24600"/>
            <a:ext cx="3657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chemeClr val="accent2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kumimoji="0" lang="zh-CN" altLang="en-US" b="1">
                <a:solidFill>
                  <a:srgbClr val="009999"/>
                </a:solidFill>
                <a:latin typeface="Arial" charset="0"/>
              </a:rPr>
              <a:t>第</a:t>
            </a:r>
            <a:fld id="{9FC35A15-BAEF-45BB-BA83-661BD614642D}" type="slidenum">
              <a:rPr kumimoji="0" lang="zh-CN" altLang="en-US" b="1">
                <a:solidFill>
                  <a:srgbClr val="009999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kumimoji="0" lang="en-US" altLang="zh-CN" b="1">
                <a:solidFill>
                  <a:srgbClr val="009999"/>
                </a:solidFill>
                <a:latin typeface="Arial" charset="0"/>
              </a:rPr>
              <a:t>/22</a:t>
            </a:r>
            <a:r>
              <a:rPr kumimoji="0" lang="zh-CN" altLang="en-US" b="1">
                <a:solidFill>
                  <a:srgbClr val="009999"/>
                </a:solidFill>
                <a:latin typeface="Arial" charset="0"/>
              </a:rPr>
              <a:t>页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08517" y="279082"/>
            <a:ext cx="1137708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41413"/>
            <a:ext cx="100584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>
            <a:off x="431801" y="914400"/>
            <a:ext cx="117644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charset="0"/>
              <a:cs typeface="Arial" charset="0"/>
            </a:endParaRPr>
          </a:p>
        </p:txBody>
      </p:sp>
      <p:pic>
        <p:nvPicPr>
          <p:cNvPr id="1034" name="Picture 11" descr="pku2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972800" y="6172200"/>
            <a:ext cx="71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9298517" y="6248401"/>
          <a:ext cx="157268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25" r:id="rId19" imgW="990600" imgH="304800" progId="">
                  <p:embed/>
                </p:oleObj>
              </mc:Choice>
              <mc:Fallback>
                <p:oleObj r:id="rId19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517" y="6248401"/>
                        <a:ext cx="157268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</p:sldLayoutIdLst>
  <p:transition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黑体" pitchFamily="2" charset="-122"/>
          <a:ea typeface="黑体" pitchFamily="2" charset="-122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Blip>
          <a:blip r:embed="rId21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3838" algn="l" rtl="0" eaLnBrk="0" fontAlgn="base" hangingPunct="0">
        <a:spcBef>
          <a:spcPct val="20000"/>
        </a:spcBef>
        <a:spcAft>
          <a:spcPct val="20000"/>
        </a:spcAft>
        <a:buClr>
          <a:srgbClr val="4D4D4D"/>
        </a:buClr>
        <a:buSzPct val="11000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085850" indent="-169863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993900" indent="-1651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4511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083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3655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227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3269686" y="2204864"/>
            <a:ext cx="5652628" cy="122413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第二章 作业</a:t>
            </a:r>
            <a:endParaRPr lang="en-US" altLang="zh-CN" sz="3200" kern="10" dirty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484784"/>
                <a:ext cx="9144000" cy="4824536"/>
              </a:xfrm>
            </p:spPr>
            <p:txBody>
              <a:bodyPr/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altLang="en-US" dirty="0"/>
                  <a:t>求</a:t>
                </a:r>
                <a:r>
                  <a:rPr lang="en-US" altLang="zh-CN" dirty="0"/>
                  <a:t>:</a:t>
                </a:r>
                <a:endParaRPr lang="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484784"/>
                <a:ext cx="9144000" cy="4824536"/>
              </a:xfrm>
              <a:blipFill>
                <a:blip r:embed="rId3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2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19536" y="1430672"/>
                <a:ext cx="8244408" cy="3942545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sz="2800" dirty="0"/>
                  <a:t>设</a:t>
                </a:r>
                <a:r>
                  <a:rPr lang="en-US" altLang="zh-CN" sz="2800" dirty="0"/>
                  <a:t>R</a:t>
                </a:r>
                <a:r>
                  <a:rPr lang="zh-CN" altLang="en-US" sz="2800" dirty="0"/>
                  <a:t>是非空集合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上的二元关系，</a:t>
                </a:r>
                <a:r>
                  <a:rPr lang="en-US" altLang="zh-CN" sz="2800" dirty="0"/>
                  <a:t>R</a:t>
                </a:r>
                <a:r>
                  <a:rPr lang="zh-CN" altLang="en-US" sz="2800" dirty="0"/>
                  <a:t>满足下面条件：</a:t>
                </a:r>
                <a:endParaRPr lang="" altLang="zh-CN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是自反的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	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若 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latin typeface="Cambria Math" panose="02040503050406030204" pitchFamily="18" charset="0"/>
                  </a:rPr>
                  <a:t>			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则 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R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是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上的等价关系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9536" y="1430672"/>
                <a:ext cx="8244408" cy="39425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81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13756" y="1169696"/>
                <a:ext cx="8964488" cy="4518609"/>
              </a:xfrm>
            </p:spPr>
            <p:txBody>
              <a:bodyPr/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altLang="en-US" dirty="0"/>
                  <a:t>设 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的一个划分</a:t>
                </a:r>
                <a:r>
                  <a:rPr lang="en-US" altLang="zh-CN" dirty="0"/>
                  <a:t>.</a:t>
                </a:r>
                <a:endParaRPr lang="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π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诱导出的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上的等价关系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及其商集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π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的所有加细诱导出的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上的等价关系及其商集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756" y="1169696"/>
                <a:ext cx="8964488" cy="4518609"/>
              </a:xfrm>
              <a:blipFill>
                <a:blip r:embed="rId3"/>
                <a:stretch>
                  <a:fillRect l="-1837" r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69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03512" y="1268760"/>
                <a:ext cx="8927976" cy="4896544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设偏序集为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,≼&gt;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54</a:t>
                </a:r>
                <a:r>
                  <a:rPr lang="zh-CN" altLang="en-US" dirty="0"/>
                  <a:t>的因子的集合，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dirty="0"/>
                  <a:t>为整除关系。</a:t>
                </a:r>
                <a:endParaRPr lang="en-US" altLang="zh-CN" dirty="0"/>
              </a:p>
              <a:p>
                <a:pPr marL="514350" indent="-514350">
                  <a:lnSpc>
                    <a:spcPct val="150000"/>
                  </a:lnSpc>
                  <a:buSzPct val="80000"/>
                  <a:buFont typeface="+mj-lt"/>
                  <a:buAutoNum type="arabicPeriod"/>
                </a:pPr>
                <a:r>
                  <a:rPr lang="zh-CN" altLang="en-US" dirty="0"/>
                  <a:t>画出哈斯图，指出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中有多少条最长链。</a:t>
                </a:r>
                <a:endParaRPr lang="en-US" altLang="zh-CN" dirty="0"/>
              </a:p>
              <a:p>
                <a:pPr marL="514350" indent="-514350">
                  <a:lnSpc>
                    <a:spcPct val="150000"/>
                  </a:lnSpc>
                  <a:buSzPct val="80000"/>
                  <a:buFont typeface="+mj-lt"/>
                  <a:buAutoNum type="arabicPeriod"/>
                </a:pPr>
                <a:r>
                  <a:rPr lang="zh-CN" altLang="en-US" dirty="0"/>
                  <a:t>并指出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中元素至少可以划分为多少个互不相交的反链。</a:t>
                </a:r>
                <a:endParaRPr lang="en-US" altLang="zh-CN" dirty="0"/>
              </a:p>
              <a:p>
                <a:pPr marL="514350" indent="-514350">
                  <a:lnSpc>
                    <a:spcPct val="150000"/>
                  </a:lnSpc>
                  <a:buSzPct val="80000"/>
                  <a:buFont typeface="+mj-lt"/>
                  <a:buAutoNum type="arabicPeriod"/>
                </a:pPr>
                <a:r>
                  <a:rPr lang="zh-CN" altLang="en-US" dirty="0"/>
                  <a:t>又至多可以划分成为多少个互不相交的反链。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3512" y="1268760"/>
                <a:ext cx="8927976" cy="4896544"/>
              </a:xfrm>
              <a:blipFill>
                <a:blip r:embed="rId3"/>
                <a:stretch>
                  <a:fillRect l="-1775" r="-2116" b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49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第十三题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68016" y="1142640"/>
                <a:ext cx="8820472" cy="5022665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上的偏序关系，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上的偏序关系，</a:t>
                </a:r>
                <a:endParaRPr lang="en-US" altLang="zh-CN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上定义二元关系如下</a:t>
                </a:r>
                <a:r>
                  <a:rPr lang="en-US" altLang="zh-CN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&gt;&gt;∈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&gt;∈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&gt;∈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" altLang="zh-CN" dirty="0">
                  <a:ea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altLang="en-US" dirty="0"/>
                  <a:t>证明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上的偏序关系。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8016" y="1142640"/>
                <a:ext cx="8820472" cy="5022665"/>
              </a:xfrm>
              <a:blipFill>
                <a:blip r:embed="rId3"/>
                <a:stretch>
                  <a:fillRect l="-1866" r="-1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36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第十四题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65784" y="2924944"/>
                <a:ext cx="8460432" cy="1008112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元集，问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上共有多少个偏序关系</a:t>
                </a:r>
                <a:r>
                  <a:rPr lang="en-US" altLang="zh-CN" dirty="0"/>
                  <a:t>?</a:t>
                </a:r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784" y="2924944"/>
                <a:ext cx="8460432" cy="10081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6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67609" y="2132856"/>
                <a:ext cx="7416823" cy="280831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SzPct val="100000"/>
                  <a:buNone/>
                </a:pP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为任意的集合，证明下列等式成立</a:t>
                </a:r>
                <a:endParaRPr lang="en-US" altLang="zh-CN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)⊆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	</a:t>
                </a:r>
                <a:endParaRPr lang="en-US" altLang="zh-CN" sz="2800" dirty="0"/>
              </a:p>
              <a:p>
                <a:pPr marL="514350" indent="-514350">
                  <a:lnSpc>
                    <a:spcPct val="150000"/>
                  </a:lnSpc>
                  <a:buSzPct val="100000"/>
                  <a:buAutoNum type="arabicParenBoth"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7609" y="2132856"/>
                <a:ext cx="7416823" cy="2808312"/>
              </a:xfrm>
              <a:blipFill>
                <a:blip r:embed="rId3"/>
                <a:stretch>
                  <a:fillRect l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08957" y="2060849"/>
                <a:ext cx="8574087" cy="670529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为任意的集合，证明下列等式成立</a:t>
                </a:r>
              </a:p>
              <a:p>
                <a:pPr marL="0" indent="0" algn="ctr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57" y="2060849"/>
                <a:ext cx="8574087" cy="670529"/>
              </a:xfrm>
              <a:blipFill>
                <a:blip r:embed="rId3"/>
                <a:stretch>
                  <a:fillRect t="-15455" b="-1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AC319A-BCEA-459B-A36A-2BC18623A1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89077" y="3226523"/>
                <a:ext cx="6413847" cy="180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rgbClr val="6600CC"/>
                    </a:solidFill>
                    <a:latin typeface="+mn-lt"/>
                    <a:ea typeface="华文新魏" pitchFamily="2" charset="-122"/>
                  </a:defRPr>
                </a:lvl2pPr>
                <a:lvl3pPr marL="11430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rgbClr val="800080"/>
                    </a:solidFill>
                    <a:latin typeface="+mn-lt"/>
                    <a:ea typeface="华文新魏" pitchFamily="2" charset="-122"/>
                  </a:defRPr>
                </a:lvl3pPr>
                <a:lvl4pPr marL="16002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4pPr>
                <a:lvl5pPr marL="2057400" indent="-2286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5pPr>
                <a:lvl6pPr marL="25146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6pPr>
                <a:lvl7pPr marL="29718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7pPr>
                <a:lvl8pPr marL="34290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8pPr>
                <a:lvl9pPr marL="38862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8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kern="0" dirty="0">
                    <a:latin typeface="Cambria Math" panose="02040503050406030204" pitchFamily="18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DAC319A-BCEA-459B-A36A-2BC18623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077" y="3226523"/>
                <a:ext cx="6413847" cy="180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55641" y="908720"/>
                <a:ext cx="6948263" cy="5805264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" altLang="zh-CN" sz="2400" dirty="0"/>
                  <a:t>设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/>
                  <a:t>求</a:t>
                </a:r>
                <a:endParaRPr lang="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𝑑𝑜𝑚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𝑑𝑜𝑚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𝑑𝑜𝑚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5641" y="908720"/>
                <a:ext cx="6948263" cy="5805264"/>
              </a:xfrm>
              <a:blipFill>
                <a:blip r:embed="rId3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35560" y="926616"/>
                <a:ext cx="8100392" cy="5526721"/>
              </a:xfrm>
            </p:spPr>
            <p:txBody>
              <a:bodyPr/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&gt;,&lt;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,∅&gt;,&lt;∅,∅&gt;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altLang="en-US" dirty="0"/>
                  <a:t>求：</a:t>
                </a:r>
                <a:endParaRPr lang="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↑∅,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∅,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𝑑𝑜𝑚𝑅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𝑟𝑎𝑛𝑅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𝑓𝑙𝑑𝑅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5560" y="926616"/>
                <a:ext cx="8100392" cy="5526721"/>
              </a:xfrm>
              <a:blipFill>
                <a:blip r:embed="rId3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0872C56-6E5E-45AD-A1D3-D1D0B1511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9616" y="1124745"/>
                <a:ext cx="7452320" cy="4950657"/>
              </a:xfrm>
            </p:spPr>
            <p:txBody>
              <a:bodyPr/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" altLang="zh-CN" dirty="0"/>
                  <a:t>设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0,1,…,12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其中</m:t>
                      </m:r>
                    </m:oMath>
                  </m:oMathPara>
                </a14:m>
                <a:endParaRPr lang="" altLang="zh-CN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</m:t>
                          </m:r>
                        </m:e>
                      </m:d>
                    </m:oMath>
                  </m:oMathPara>
                </a14:m>
                <a:endParaRPr lang="" altLang="zh-CN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=12</m:t>
                          </m:r>
                        </m:e>
                      </m:d>
                    </m:oMath>
                  </m:oMathPara>
                </a14:m>
                <a:endParaRPr lang="" altLang="zh-CN" dirty="0"/>
              </a:p>
              <a:p>
                <a:pPr marL="514350" indent="-514350">
                  <a:lnSpc>
                    <a:spcPct val="150000"/>
                  </a:lnSpc>
                  <a:buAutoNum type="arabicParenBoth"/>
                </a:pPr>
                <a:r>
                  <a:rPr lang="zh-CN" altLang="en-US" dirty="0">
                    <a:latin typeface="Cambria Math" panose="02040503050406030204" pitchFamily="18" charset="0"/>
                  </a:rPr>
                  <a:t>用列举法表示出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arenBoth"/>
                </a:pPr>
                <a:r>
                  <a:rPr lang="zh-CN" altLang="en-US" dirty="0">
                    <a:latin typeface="Cambria Math" panose="02040503050406030204" pitchFamily="18" charset="0"/>
                  </a:rPr>
                  <a:t>分析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的性质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0872C56-6E5E-45AD-A1D3-D1D0B1511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9616" y="1124745"/>
                <a:ext cx="7452320" cy="4950657"/>
              </a:xfrm>
              <a:blipFill>
                <a:blip r:embed="rId3"/>
                <a:stretch>
                  <a:fillRect l="-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31504" y="1736813"/>
                <a:ext cx="8784976" cy="27003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0,1,2,3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且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求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的关系矩阵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关系图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讨论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性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质</m:t>
                      </m:r>
                    </m:oMath>
                  </m:oMathPara>
                </a14:m>
                <a:endParaRPr lang="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504" y="1736813"/>
                <a:ext cx="8784976" cy="27003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F2E979C-718E-4D5A-8621-B5A818312D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68016" y="1772816"/>
                <a:ext cx="8892480" cy="2520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rgbClr val="6600CC"/>
                    </a:solidFill>
                    <a:latin typeface="+mn-lt"/>
                    <a:ea typeface="华文新魏" pitchFamily="2" charset="-122"/>
                  </a:defRPr>
                </a:lvl2pPr>
                <a:lvl3pPr marL="11430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rgbClr val="800080"/>
                    </a:solidFill>
                    <a:latin typeface="+mn-lt"/>
                    <a:ea typeface="华文新魏" pitchFamily="2" charset="-122"/>
                  </a:defRPr>
                </a:lvl3pPr>
                <a:lvl4pPr marL="1600200" indent="-228600" algn="just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4pPr>
                <a:lvl5pPr marL="2057400" indent="-2286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5pPr>
                <a:lvl6pPr marL="25146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6pPr>
                <a:lvl7pPr marL="29718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7pPr>
                <a:lvl8pPr marL="34290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8pPr>
                <a:lvl9pPr marL="3886200" indent="-228600" algn="just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华文新魏" pitchFamily="2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是非空集合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kern="0">
                          <a:latin typeface="Cambria Math" panose="02040503050406030204" pitchFamily="18" charset="0"/>
                        </a:rPr>
                        <m:t>上的二元关系，试证明：</m:t>
                      </m:r>
                    </m:oMath>
                  </m:oMathPara>
                </a14:m>
                <a:endParaRPr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kern="0" dirty="0"/>
                  <a:t>	</a:t>
                </a:r>
                <a14:m>
                  <m:oMath xmlns:m="http://schemas.openxmlformats.org/officeDocument/2006/math">
                    <m:r>
                      <a:rPr lang="zh-CN" altLang="en-US" i="1" kern="0">
                        <a:latin typeface="Cambria Math" panose="02040503050406030204" pitchFamily="18" charset="0"/>
                      </a:rPr>
                      <m:t>如果</m:t>
                    </m:r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 kern="0">
                        <a:latin typeface="Cambria Math" panose="02040503050406030204" pitchFamily="18" charset="0"/>
                      </a:rPr>
                      <m:t>是自反的</m:t>
                    </m:r>
                    <m:r>
                      <a:rPr lang="en-US" altLang="zh-CN" i="1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kern="0">
                        <a:latin typeface="Cambria Math" panose="02040503050406030204" pitchFamily="18" charset="0"/>
                      </a:rPr>
                      <m:t>并且是传递的</m:t>
                    </m:r>
                    <m:r>
                      <a:rPr lang="en-US" altLang="zh-CN" i="1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ker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i="1" ker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 ker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kern="0" dirty="0"/>
                  <a:t>	</a:t>
                </a:r>
                <a14:m>
                  <m:oMath xmlns:m="http://schemas.openxmlformats.org/officeDocument/2006/math">
                    <m:r>
                      <a:rPr lang="zh-CN" altLang="en-US" i="1" kern="0">
                        <a:latin typeface="Cambria Math" panose="02040503050406030204" pitchFamily="18" charset="0"/>
                      </a:rPr>
                      <m:t>但其逆不真。</m:t>
                    </m:r>
                  </m:oMath>
                </a14:m>
                <a:endParaRPr lang="" altLang="zh-CN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F2E979C-718E-4D5A-8621-B5A818312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8016" y="1772816"/>
                <a:ext cx="8892480" cy="2520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95600" y="1844825"/>
                <a:ext cx="7380312" cy="316835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元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集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上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二元关系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证明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5600" y="1844825"/>
                <a:ext cx="7380312" cy="31683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96192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1_Unisys Presentation Template">
  <a:themeElements>
    <a:clrScheme name="Unisys Presentation Template 1">
      <a:dk1>
        <a:srgbClr val="292929"/>
      </a:dk1>
      <a:lt1>
        <a:srgbClr val="FFFFFF"/>
      </a:lt1>
      <a:dk2>
        <a:srgbClr val="B2B2B2"/>
      </a:dk2>
      <a:lt2>
        <a:srgbClr val="808080"/>
      </a:lt2>
      <a:accent1>
        <a:srgbClr val="FF0000"/>
      </a:accent1>
      <a:accent2>
        <a:srgbClr val="009999"/>
      </a:accent2>
      <a:accent3>
        <a:srgbClr val="FFFFFF"/>
      </a:accent3>
      <a:accent4>
        <a:srgbClr val="212121"/>
      </a:accent4>
      <a:accent5>
        <a:srgbClr val="FFAAAA"/>
      </a:accent5>
      <a:accent6>
        <a:srgbClr val="008A8A"/>
      </a:accent6>
      <a:hlink>
        <a:srgbClr val="FF9933"/>
      </a:hlink>
      <a:folHlink>
        <a:srgbClr val="003399"/>
      </a:folHlink>
    </a:clrScheme>
    <a:fontScheme name="Unisys Presentation Template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  <a:cs typeface="Arial" charset="0"/>
          </a:defRPr>
        </a:defPPr>
      </a:lstStyle>
    </a:lnDef>
  </a:objectDefaults>
  <a:extraClrSchemeLst>
    <a:extraClrScheme>
      <a:clrScheme name="Unisys Presentation Template 1">
        <a:dk1>
          <a:srgbClr val="292929"/>
        </a:dk1>
        <a:lt1>
          <a:srgbClr val="FFFFFF"/>
        </a:lt1>
        <a:dk2>
          <a:srgbClr val="B2B2B2"/>
        </a:dk2>
        <a:lt2>
          <a:srgbClr val="808080"/>
        </a:lt2>
        <a:accent1>
          <a:srgbClr val="FF0000"/>
        </a:accent1>
        <a:accent2>
          <a:srgbClr val="009999"/>
        </a:accent2>
        <a:accent3>
          <a:srgbClr val="FFFFFF"/>
        </a:accent3>
        <a:accent4>
          <a:srgbClr val="212121"/>
        </a:accent4>
        <a:accent5>
          <a:srgbClr val="FFAAAA"/>
        </a:accent5>
        <a:accent6>
          <a:srgbClr val="008A8A"/>
        </a:accent6>
        <a:hlink>
          <a:srgbClr val="FF9933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25297</TotalTime>
  <Words>743</Words>
  <Application>Microsoft Macintosh PowerPoint</Application>
  <PresentationFormat>宽屏</PresentationFormat>
  <Paragraphs>95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华文新魏</vt:lpstr>
      <vt:lpstr>楷体_GB2312</vt:lpstr>
      <vt:lpstr>隶书</vt:lpstr>
      <vt:lpstr>Arial Unicode MS</vt:lpstr>
      <vt:lpstr>Arial</vt:lpstr>
      <vt:lpstr>Cambria Math</vt:lpstr>
      <vt:lpstr>Tahoma</vt:lpstr>
      <vt:lpstr>Times New Roman</vt:lpstr>
      <vt:lpstr>Wingdings</vt:lpstr>
      <vt:lpstr>Blends</vt:lpstr>
      <vt:lpstr>71_Unisys Presentation Template</vt:lpstr>
      <vt:lpstr>PowerPoint 演示文稿</vt:lpstr>
      <vt:lpstr>第一题</vt:lpstr>
      <vt:lpstr>第二题</vt:lpstr>
      <vt:lpstr>第三题</vt:lpstr>
      <vt:lpstr>第四题</vt:lpstr>
      <vt:lpstr>第五题</vt:lpstr>
      <vt:lpstr>第六题</vt:lpstr>
      <vt:lpstr>第七题</vt:lpstr>
      <vt:lpstr>第八题</vt:lpstr>
      <vt:lpstr>第九题</vt:lpstr>
      <vt:lpstr>第十题</vt:lpstr>
      <vt:lpstr>第十一题</vt:lpstr>
      <vt:lpstr>第十二题</vt:lpstr>
      <vt:lpstr>第十三题</vt:lpstr>
      <vt:lpstr>第十四题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ljchen</dc:creator>
  <cp:lastModifiedBy>刘 沛雨</cp:lastModifiedBy>
  <cp:revision>898</cp:revision>
  <dcterms:created xsi:type="dcterms:W3CDTF">1601-01-01T00:00:00Z</dcterms:created>
  <dcterms:modified xsi:type="dcterms:W3CDTF">2022-10-06T08:03:17Z</dcterms:modified>
</cp:coreProperties>
</file>