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8"/>
  </p:notesMasterIdLst>
  <p:handoutMasterIdLst>
    <p:handoutMasterId r:id="rId9"/>
  </p:handoutMasterIdLst>
  <p:sldIdLst>
    <p:sldId id="256" r:id="rId2"/>
    <p:sldId id="261" r:id="rId3"/>
    <p:sldId id="275" r:id="rId4"/>
    <p:sldId id="328" r:id="rId5"/>
    <p:sldId id="300" r:id="rId6"/>
    <p:sldId id="306" r:id="rId7"/>
  </p:sldIdLst>
  <p:sldSz cx="12192000" cy="6858000"/>
  <p:notesSz cx="6669088"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D6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2" autoAdjust="0"/>
    <p:restoredTop sz="94459" autoAdjust="0"/>
  </p:normalViewPr>
  <p:slideViewPr>
    <p:cSldViewPr showGuides="1">
      <p:cViewPr varScale="1">
        <p:scale>
          <a:sx n="123" d="100"/>
          <a:sy n="123" d="100"/>
        </p:scale>
        <p:origin x="312"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A8A485E-E44B-418E-AA8F-AC2931880B60}"/>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zh-CN" altLang="en-US"/>
          </a:p>
        </p:txBody>
      </p:sp>
      <p:sp>
        <p:nvSpPr>
          <p:cNvPr id="177155" name="Rectangle 3">
            <a:extLst>
              <a:ext uri="{FF2B5EF4-FFF2-40B4-BE49-F238E27FC236}">
                <a16:creationId xmlns:a16="http://schemas.microsoft.com/office/drawing/2014/main" id="{D12ED7C9-BD17-4B5C-B3AC-FE77479E9436}"/>
              </a:ext>
            </a:extLst>
          </p:cNvPr>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77156" name="Rectangle 4">
            <a:extLst>
              <a:ext uri="{FF2B5EF4-FFF2-40B4-BE49-F238E27FC236}">
                <a16:creationId xmlns:a16="http://schemas.microsoft.com/office/drawing/2014/main" id="{296117E1-A720-4DFC-B5D3-2294214E49FB}"/>
              </a:ext>
            </a:extLst>
          </p:cNvPr>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7157" name="Rectangle 5">
            <a:extLst>
              <a:ext uri="{FF2B5EF4-FFF2-40B4-BE49-F238E27FC236}">
                <a16:creationId xmlns:a16="http://schemas.microsoft.com/office/drawing/2014/main" id="{C1896F3B-516A-4D70-920B-54BAC712E491}"/>
              </a:ext>
            </a:extLst>
          </p:cNvPr>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2B5ABB1-1011-475D-9941-0F95F63E74AD}" type="slidenum">
              <a:rPr lang="zh-CN" altLang="en-US"/>
              <a:pPr>
                <a:defRPr/>
              </a:pPr>
              <a:t>‹#›</a:t>
            </a:fld>
            <a:endParaRPr lang="en-US" altLang="zh-CN"/>
          </a:p>
        </p:txBody>
      </p:sp>
    </p:spTree>
    <p:extLst>
      <p:ext uri="{BB962C8B-B14F-4D97-AF65-F5344CB8AC3E}">
        <p14:creationId xmlns:p14="http://schemas.microsoft.com/office/powerpoint/2010/main" val="3312596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AD189585-697E-44AE-A749-E6820F814DC4}"/>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zh-CN" altLang="en-US"/>
          </a:p>
        </p:txBody>
      </p:sp>
      <p:sp>
        <p:nvSpPr>
          <p:cNvPr id="203779" name="Rectangle 3">
            <a:extLst>
              <a:ext uri="{FF2B5EF4-FFF2-40B4-BE49-F238E27FC236}">
                <a16:creationId xmlns:a16="http://schemas.microsoft.com/office/drawing/2014/main" id="{21545FDB-5927-46F9-A7D8-37B8486FA599}"/>
              </a:ext>
            </a:extLst>
          </p:cNvPr>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81" name="Rectangle 5">
            <a:extLst>
              <a:ext uri="{FF2B5EF4-FFF2-40B4-BE49-F238E27FC236}">
                <a16:creationId xmlns:a16="http://schemas.microsoft.com/office/drawing/2014/main" id="{C34C8610-0937-4A93-AC84-564778E32E7A}"/>
              </a:ext>
            </a:extLst>
          </p:cNvPr>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3782" name="Rectangle 6">
            <a:extLst>
              <a:ext uri="{FF2B5EF4-FFF2-40B4-BE49-F238E27FC236}">
                <a16:creationId xmlns:a16="http://schemas.microsoft.com/office/drawing/2014/main" id="{AC7CF1B6-A586-433A-9EB8-5469884D9199}"/>
              </a:ext>
            </a:extLst>
          </p:cNvPr>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203783" name="Rectangle 7">
            <a:extLst>
              <a:ext uri="{FF2B5EF4-FFF2-40B4-BE49-F238E27FC236}">
                <a16:creationId xmlns:a16="http://schemas.microsoft.com/office/drawing/2014/main" id="{91CEB7D3-4260-45CF-8908-9186451BE7E9}"/>
              </a:ext>
            </a:extLst>
          </p:cNvPr>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4C7C6AD9-BFA9-4096-9ECB-FEEBB437F79C}" type="slidenum">
              <a:rPr lang="zh-CN" altLang="en-US"/>
              <a:pPr>
                <a:defRPr/>
              </a:pPr>
              <a:t>‹#›</a:t>
            </a:fld>
            <a:endParaRPr lang="en-US" altLang="zh-CN"/>
          </a:p>
        </p:txBody>
      </p:sp>
    </p:spTree>
    <p:extLst>
      <p:ext uri="{BB962C8B-B14F-4D97-AF65-F5344CB8AC3E}">
        <p14:creationId xmlns:p14="http://schemas.microsoft.com/office/powerpoint/2010/main" val="3808861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274ED2-EEF2-4711-AB12-88324DD31D44}" type="slidenum">
              <a:rPr lang="zh-CN" altLang="en-US" smtClean="0">
                <a:latin typeface="Times New Roman" panose="02020603050405020304" pitchFamily="18" charset="0"/>
              </a:rPr>
              <a:pPr/>
              <a:t>6</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E2E196EC-73A5-4C85-B964-C187F9674095}" type="slidenum">
              <a:rPr lang="en-US" altLang="zh-CN"/>
              <a:pPr>
                <a:defRPr/>
              </a:pPr>
              <a:t>‹#›</a:t>
            </a:fld>
            <a:endParaRPr lang="en-US" altLang="zh-CN"/>
          </a:p>
        </p:txBody>
      </p:sp>
    </p:spTree>
    <p:extLst>
      <p:ext uri="{BB962C8B-B14F-4D97-AF65-F5344CB8AC3E}">
        <p14:creationId xmlns:p14="http://schemas.microsoft.com/office/powerpoint/2010/main" val="138817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1D9EC19A-91A6-4789-BC72-0F6829299D9A}" type="slidenum">
              <a:rPr lang="en-US" altLang="zh-CN"/>
              <a:pPr>
                <a:defRPr/>
              </a:pPr>
              <a:t>‹#›</a:t>
            </a:fld>
            <a:endParaRPr lang="en-US" altLang="zh-CN"/>
          </a:p>
        </p:txBody>
      </p:sp>
    </p:spTree>
    <p:extLst>
      <p:ext uri="{BB962C8B-B14F-4D97-AF65-F5344CB8AC3E}">
        <p14:creationId xmlns:p14="http://schemas.microsoft.com/office/powerpoint/2010/main" val="92502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2C2F419B-D7E1-4F0C-8D8A-BE359CF5A679}" type="slidenum">
              <a:rPr lang="en-US" altLang="zh-CN"/>
              <a:pPr>
                <a:defRPr/>
              </a:pPr>
              <a:t>‹#›</a:t>
            </a:fld>
            <a:endParaRPr lang="en-US" altLang="zh-CN"/>
          </a:p>
        </p:txBody>
      </p:sp>
    </p:spTree>
    <p:extLst>
      <p:ext uri="{BB962C8B-B14F-4D97-AF65-F5344CB8AC3E}">
        <p14:creationId xmlns:p14="http://schemas.microsoft.com/office/powerpoint/2010/main" val="407783376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0A8E560A-E9D1-4C65-A84C-91E5181C010D}" type="slidenum">
              <a:rPr lang="en-US" altLang="zh-CN"/>
              <a:pPr>
                <a:defRPr/>
              </a:pPr>
              <a:t>‹#›</a:t>
            </a:fld>
            <a:endParaRPr lang="en-US" altLang="zh-CN"/>
          </a:p>
        </p:txBody>
      </p:sp>
    </p:spTree>
    <p:extLst>
      <p:ext uri="{BB962C8B-B14F-4D97-AF65-F5344CB8AC3E}">
        <p14:creationId xmlns:p14="http://schemas.microsoft.com/office/powerpoint/2010/main" val="17062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369C9271-7179-46C6-AC26-15C984351F33}" type="slidenum">
              <a:rPr lang="en-US" altLang="zh-CN"/>
              <a:pPr>
                <a:defRPr/>
              </a:pPr>
              <a:t>‹#›</a:t>
            </a:fld>
            <a:endParaRPr lang="en-US" altLang="zh-CN"/>
          </a:p>
        </p:txBody>
      </p:sp>
    </p:spTree>
    <p:extLst>
      <p:ext uri="{BB962C8B-B14F-4D97-AF65-F5344CB8AC3E}">
        <p14:creationId xmlns:p14="http://schemas.microsoft.com/office/powerpoint/2010/main" val="28934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0FC4AFBE-C267-46F7-915C-4D671F60A897}" type="slidenum">
              <a:rPr lang="en-US" altLang="zh-CN"/>
              <a:pPr>
                <a:defRPr/>
              </a:pPr>
              <a:t>‹#›</a:t>
            </a:fld>
            <a:endParaRPr lang="en-US" altLang="zh-CN"/>
          </a:p>
        </p:txBody>
      </p:sp>
    </p:spTree>
    <p:extLst>
      <p:ext uri="{BB962C8B-B14F-4D97-AF65-F5344CB8AC3E}">
        <p14:creationId xmlns:p14="http://schemas.microsoft.com/office/powerpoint/2010/main" val="316760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9"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6C3C144C-AEEE-4FE3-9CE1-A8AEB3B178A7}" type="slidenum">
              <a:rPr lang="en-US" altLang="zh-CN"/>
              <a:pPr>
                <a:defRPr/>
              </a:pPr>
              <a:t>‹#›</a:t>
            </a:fld>
            <a:endParaRPr lang="en-US" altLang="zh-CN"/>
          </a:p>
        </p:txBody>
      </p:sp>
    </p:spTree>
    <p:extLst>
      <p:ext uri="{BB962C8B-B14F-4D97-AF65-F5344CB8AC3E}">
        <p14:creationId xmlns:p14="http://schemas.microsoft.com/office/powerpoint/2010/main" val="329130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5"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C07B4532-3669-4064-AC66-27B04562BCAA}" type="slidenum">
              <a:rPr lang="en-US" altLang="zh-CN"/>
              <a:pPr>
                <a:defRPr/>
              </a:pPr>
              <a:t>‹#›</a:t>
            </a:fld>
            <a:endParaRPr lang="en-US" altLang="zh-CN"/>
          </a:p>
        </p:txBody>
      </p:sp>
    </p:spTree>
    <p:extLst>
      <p:ext uri="{BB962C8B-B14F-4D97-AF65-F5344CB8AC3E}">
        <p14:creationId xmlns:p14="http://schemas.microsoft.com/office/powerpoint/2010/main" val="18913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4"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FD5D31C3-522B-49EC-AD8D-C29CCA16C170}" type="slidenum">
              <a:rPr lang="en-US" altLang="zh-CN"/>
              <a:pPr>
                <a:defRPr/>
              </a:pPr>
              <a:t>‹#›</a:t>
            </a:fld>
            <a:endParaRPr lang="en-US" altLang="zh-CN"/>
          </a:p>
        </p:txBody>
      </p:sp>
    </p:spTree>
    <p:extLst>
      <p:ext uri="{BB962C8B-B14F-4D97-AF65-F5344CB8AC3E}">
        <p14:creationId xmlns:p14="http://schemas.microsoft.com/office/powerpoint/2010/main" val="333497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686E1938-0FCE-4E39-A257-E9AFB1ABF9FB}" type="slidenum">
              <a:rPr lang="en-US" altLang="zh-CN"/>
              <a:pPr>
                <a:defRPr/>
              </a:pPr>
              <a:t>‹#›</a:t>
            </a:fld>
            <a:endParaRPr lang="en-US" altLang="zh-CN"/>
          </a:p>
        </p:txBody>
      </p:sp>
    </p:spTree>
    <p:extLst>
      <p:ext uri="{BB962C8B-B14F-4D97-AF65-F5344CB8AC3E}">
        <p14:creationId xmlns:p14="http://schemas.microsoft.com/office/powerpoint/2010/main" val="54199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0632E5CD-3C6E-4C72-A376-83F50E6A1F72}" type="slidenum">
              <a:rPr lang="en-US" altLang="zh-CN"/>
              <a:pPr>
                <a:defRPr/>
              </a:pPr>
              <a:t>‹#›</a:t>
            </a:fld>
            <a:endParaRPr lang="en-US" altLang="zh-CN"/>
          </a:p>
        </p:txBody>
      </p:sp>
    </p:spTree>
    <p:extLst>
      <p:ext uri="{BB962C8B-B14F-4D97-AF65-F5344CB8AC3E}">
        <p14:creationId xmlns:p14="http://schemas.microsoft.com/office/powerpoint/2010/main" val="89526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4806F279-469B-4653-831B-12796F4065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a:xfrm>
            <a:off x="1846263" y="692150"/>
            <a:ext cx="8499475" cy="2016125"/>
          </a:xfrm>
        </p:spPr>
        <p:txBody>
          <a:bodyPr anchor="ctr"/>
          <a:lstStyle/>
          <a:p>
            <a:pPr eaLnBrk="1" hangingPunct="1">
              <a:lnSpc>
                <a:spcPts val="5000"/>
              </a:lnSpc>
              <a:spcBef>
                <a:spcPts val="600"/>
              </a:spcBef>
            </a:pPr>
            <a:r>
              <a:rPr lang="zh-CN" altLang="en-US" sz="3600" b="1" dirty="0">
                <a:latin typeface="微软雅黑" panose="020B0503020204020204" pitchFamily="34" charset="-122"/>
              </a:rPr>
              <a:t>绿色荧光蛋白</a:t>
            </a:r>
            <a:r>
              <a:rPr lang="en-US" altLang="zh-CN" sz="3600" b="1" dirty="0">
                <a:latin typeface="微软雅黑" panose="020B0503020204020204" pitchFamily="34" charset="-122"/>
              </a:rPr>
              <a:t>GFP</a:t>
            </a:r>
            <a:r>
              <a:rPr lang="zh-CN" altLang="en-US" sz="3600" b="1" dirty="0">
                <a:latin typeface="微软雅黑" panose="020B0503020204020204" pitchFamily="34" charset="-122"/>
              </a:rPr>
              <a:t>的原核蛋白表达、纯化</a:t>
            </a:r>
            <a:br>
              <a:rPr lang="zh-CN" altLang="en-US" sz="3600" b="1" dirty="0">
                <a:latin typeface="微软雅黑" panose="020B0503020204020204" pitchFamily="34" charset="-122"/>
              </a:rPr>
            </a:br>
            <a:r>
              <a:rPr lang="zh-CN" altLang="en-US" sz="3600" b="1" dirty="0">
                <a:latin typeface="微软雅黑" panose="020B0503020204020204" pitchFamily="34" charset="-122"/>
              </a:rPr>
              <a:t>及性质鉴定（</a:t>
            </a:r>
            <a:r>
              <a:rPr lang="en-US" altLang="zh-CN" sz="3600" b="1" dirty="0">
                <a:latin typeface="微软雅黑" panose="020B0503020204020204" pitchFamily="34" charset="-122"/>
              </a:rPr>
              <a:t>1</a:t>
            </a:r>
            <a:r>
              <a:rPr lang="zh-CN" altLang="en-US" sz="3600" b="1" dirty="0">
                <a:latin typeface="微软雅黑" panose="020B0503020204020204" pitchFamily="34" charset="-122"/>
              </a:rPr>
              <a:t>）</a:t>
            </a:r>
            <a:endParaRPr lang="zh-CN" altLang="en-US" sz="2800" b="1" dirty="0">
              <a:latin typeface="微软雅黑" panose="020B0503020204020204" pitchFamily="34" charset="-122"/>
            </a:endParaRPr>
          </a:p>
        </p:txBody>
      </p:sp>
      <p:sp>
        <p:nvSpPr>
          <p:cNvPr id="4100"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352B8A24-BE51-4C90-8550-7742B3BDEA39}"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1</a:t>
            </a:fld>
            <a:endParaRPr lang="en-US" altLang="zh-CN" sz="1000">
              <a:latin typeface="Arial" panose="020B0604020202020204" pitchFamily="34" charset="0"/>
              <a:ea typeface="宋体" panose="02010600030101010101" pitchFamily="2" charset="-122"/>
            </a:endParaRPr>
          </a:p>
        </p:txBody>
      </p:sp>
      <p:sp>
        <p:nvSpPr>
          <p:cNvPr id="7" name="Rectangle 3">
            <a:extLst>
              <a:ext uri="{FF2B5EF4-FFF2-40B4-BE49-F238E27FC236}">
                <a16:creationId xmlns:a16="http://schemas.microsoft.com/office/drawing/2014/main" id="{EED49A2A-83B3-43F5-A2EF-1132533E7CE3}"/>
              </a:ext>
            </a:extLst>
          </p:cNvPr>
          <p:cNvSpPr txBox="1">
            <a:spLocks/>
          </p:cNvSpPr>
          <p:nvPr/>
        </p:nvSpPr>
        <p:spPr bwMode="auto">
          <a:xfrm>
            <a:off x="1738883" y="3284984"/>
            <a:ext cx="8714233"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00000"/>
              </a:lnSpc>
              <a:spcBef>
                <a:spcPct val="50000"/>
              </a:spcBef>
              <a:defRPr/>
            </a:pPr>
            <a:r>
              <a:rPr lang="zh-CN" altLang="en-US" b="1" dirty="0">
                <a:latin typeface="+mn-ea"/>
              </a:rPr>
              <a:t>实验内容：</a:t>
            </a:r>
            <a:endParaRPr lang="en-US" altLang="zh-CN" b="1" dirty="0">
              <a:latin typeface="+mn-ea"/>
            </a:endParaRPr>
          </a:p>
          <a:p>
            <a:pPr marL="457200" indent="-457200" algn="l" eaLnBrk="1" hangingPunct="1">
              <a:lnSpc>
                <a:spcPct val="100000"/>
              </a:lnSpc>
              <a:spcBef>
                <a:spcPct val="50000"/>
              </a:spcBef>
              <a:buFont typeface="+mj-lt"/>
              <a:buAutoNum type="arabicPeriod"/>
              <a:defRPr/>
            </a:pPr>
            <a:r>
              <a:rPr lang="zh-CN" altLang="zh-CN" b="1" dirty="0">
                <a:solidFill>
                  <a:srgbClr val="FF0000"/>
                </a:solidFill>
                <a:latin typeface="+mn-ea"/>
              </a:rPr>
              <a:t>利用细菌蛋白抽提试剂盒裂解大肠杆菌</a:t>
            </a:r>
            <a:r>
              <a:rPr lang="zh-CN" altLang="en-US" b="1" dirty="0">
                <a:solidFill>
                  <a:srgbClr val="FF0000"/>
                </a:solidFill>
                <a:latin typeface="+mn-ea"/>
              </a:rPr>
              <a:t>，</a:t>
            </a:r>
            <a:r>
              <a:rPr lang="zh-CN" altLang="zh-CN" b="1" dirty="0">
                <a:solidFill>
                  <a:srgbClr val="FF0000"/>
                </a:solidFill>
                <a:latin typeface="+mn-ea"/>
              </a:rPr>
              <a:t>提取</a:t>
            </a:r>
            <a:r>
              <a:rPr lang="zh-CN" altLang="en-US" b="1" dirty="0">
                <a:solidFill>
                  <a:srgbClr val="FF0000"/>
                </a:solidFill>
                <a:latin typeface="+mn-ea"/>
              </a:rPr>
              <a:t>可溶性总蛋白</a:t>
            </a:r>
            <a:endParaRPr lang="en-US" altLang="zh-CN" b="1" dirty="0">
              <a:solidFill>
                <a:srgbClr val="FF0000"/>
              </a:solidFill>
              <a:latin typeface="+mn-ea"/>
            </a:endParaRPr>
          </a:p>
          <a:p>
            <a:pPr marL="457200" indent="-457200" algn="l" eaLnBrk="1" hangingPunct="1">
              <a:lnSpc>
                <a:spcPct val="100000"/>
              </a:lnSpc>
              <a:spcBef>
                <a:spcPct val="50000"/>
              </a:spcBef>
              <a:buFont typeface="+mj-lt"/>
              <a:buAutoNum type="arabicPeriod"/>
              <a:defRPr/>
            </a:pPr>
            <a:r>
              <a:rPr lang="zh-CN" altLang="en-US" b="1" dirty="0">
                <a:latin typeface="+mn-ea"/>
              </a:rPr>
              <a:t>分离纯化：</a:t>
            </a:r>
            <a:r>
              <a:rPr lang="zh-CN" altLang="zh-CN" b="1" dirty="0">
                <a:latin typeface="+mn-ea"/>
              </a:rPr>
              <a:t>利用</a:t>
            </a:r>
            <a:r>
              <a:rPr lang="zh-CN" altLang="en-US" b="1" dirty="0">
                <a:latin typeface="+mn-ea"/>
              </a:rPr>
              <a:t>金属</a:t>
            </a:r>
            <a:r>
              <a:rPr lang="zh-CN" altLang="zh-CN" b="1" dirty="0">
                <a:latin typeface="+mn-ea"/>
              </a:rPr>
              <a:t>螯合层析</a:t>
            </a:r>
            <a:r>
              <a:rPr lang="zh-CN" altLang="en-US" b="1" dirty="0">
                <a:latin typeface="+mn-ea"/>
              </a:rPr>
              <a:t>，</a:t>
            </a:r>
            <a:r>
              <a:rPr lang="zh-CN" altLang="zh-CN" b="1" dirty="0">
                <a:latin typeface="+mn-ea"/>
              </a:rPr>
              <a:t>从细菌</a:t>
            </a:r>
            <a:r>
              <a:rPr lang="zh-CN" altLang="en-US" b="1" dirty="0">
                <a:latin typeface="+mn-ea"/>
              </a:rPr>
              <a:t>可溶性蛋白</a:t>
            </a:r>
            <a:r>
              <a:rPr lang="zh-CN" altLang="zh-CN" b="1" dirty="0">
                <a:latin typeface="+mn-ea"/>
              </a:rPr>
              <a:t>裂解液中</a:t>
            </a:r>
            <a:endParaRPr lang="en-US" altLang="zh-CN" b="1" dirty="0">
              <a:latin typeface="+mn-ea"/>
            </a:endParaRPr>
          </a:p>
          <a:p>
            <a:pPr algn="l" eaLnBrk="1" hangingPunct="1">
              <a:lnSpc>
                <a:spcPct val="100000"/>
              </a:lnSpc>
              <a:spcBef>
                <a:spcPct val="50000"/>
              </a:spcBef>
              <a:defRPr/>
            </a:pPr>
            <a:r>
              <a:rPr lang="zh-CN" altLang="en-US" b="1" dirty="0">
                <a:latin typeface="+mn-ea"/>
              </a:rPr>
              <a:t>     </a:t>
            </a:r>
            <a:r>
              <a:rPr lang="zh-CN" altLang="zh-CN" b="1" dirty="0">
                <a:latin typeface="+mn-ea"/>
              </a:rPr>
              <a:t>分离纯化</a:t>
            </a:r>
            <a:r>
              <a:rPr lang="en-US" altLang="zh-CN" b="1" dirty="0">
                <a:latin typeface="+mn-ea"/>
              </a:rPr>
              <a:t>GFP</a:t>
            </a:r>
            <a:r>
              <a:rPr lang="zh-CN" altLang="en-US" b="1" dirty="0">
                <a:latin typeface="+mn-ea"/>
              </a:rPr>
              <a:t>蛋白</a:t>
            </a:r>
            <a:endParaRPr lang="en-US" altLang="zh-CN" b="1" dirty="0">
              <a:latin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352550" y="742950"/>
            <a:ext cx="9559925" cy="1035050"/>
          </a:xfrm>
        </p:spPr>
        <p:txBody>
          <a:bodyPr/>
          <a:lstStyle/>
          <a:p>
            <a:pPr eaLnBrk="1" hangingPunct="1">
              <a:lnSpc>
                <a:spcPct val="100000"/>
              </a:lnSpc>
            </a:pPr>
            <a:r>
              <a:rPr lang="zh-CN" altLang="en-US" sz="4000" b="1">
                <a:latin typeface="微软雅黑" panose="020B0503020204020204" pitchFamily="34" charset="-122"/>
              </a:rPr>
              <a:t>实验原理</a:t>
            </a:r>
            <a:r>
              <a:rPr lang="en-US" altLang="zh-CN" sz="4000" b="1">
                <a:latin typeface="微软雅黑" panose="020B0503020204020204" pitchFamily="34" charset="-122"/>
              </a:rPr>
              <a:t>——</a:t>
            </a:r>
            <a:r>
              <a:rPr lang="zh-CN" altLang="zh-CN" sz="4000" b="1">
                <a:latin typeface="微软雅黑" panose="020B0503020204020204" pitchFamily="34" charset="-122"/>
              </a:rPr>
              <a:t>裂解大肠杆菌提取表达蛋白</a:t>
            </a:r>
            <a:endParaRPr lang="zh-CN" altLang="en-US" sz="4000" b="1">
              <a:latin typeface="微软雅黑" panose="020B0503020204020204" pitchFamily="34" charset="-122"/>
            </a:endParaRPr>
          </a:p>
        </p:txBody>
      </p:sp>
      <p:sp>
        <p:nvSpPr>
          <p:cNvPr id="5123" name="Rectangle 3"/>
          <p:cNvSpPr>
            <a:spLocks noGrp="1"/>
          </p:cNvSpPr>
          <p:nvPr>
            <p:ph idx="1"/>
          </p:nvPr>
        </p:nvSpPr>
        <p:spPr>
          <a:xfrm>
            <a:off x="2133600" y="2420938"/>
            <a:ext cx="7634288" cy="2592387"/>
          </a:xfrm>
        </p:spPr>
        <p:txBody>
          <a:bodyPr/>
          <a:lstStyle/>
          <a:p>
            <a:pPr algn="just" eaLnBrk="1" hangingPunct="1">
              <a:buFont typeface="Wingdings" panose="05000000000000000000" pitchFamily="2" charset="2"/>
              <a:buNone/>
            </a:pPr>
            <a:r>
              <a:rPr lang="zh-CN" altLang="en-US"/>
              <a:t>        </a:t>
            </a:r>
          </a:p>
        </p:txBody>
      </p:sp>
      <p:sp>
        <p:nvSpPr>
          <p:cNvPr id="51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756A6B18-3B19-417E-93A3-AB5E2C1E6872}"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2</a:t>
            </a:fld>
            <a:endParaRPr lang="en-US" altLang="zh-CN" sz="1000">
              <a:latin typeface="Arial" panose="020B0604020202020204" pitchFamily="34" charset="0"/>
              <a:ea typeface="宋体" panose="02010600030101010101" pitchFamily="2" charset="-122"/>
            </a:endParaRPr>
          </a:p>
        </p:txBody>
      </p:sp>
      <p:sp>
        <p:nvSpPr>
          <p:cNvPr id="5125" name="Rectangle 4"/>
          <p:cNvSpPr>
            <a:spLocks noChangeArrowheads="1"/>
          </p:cNvSpPr>
          <p:nvPr/>
        </p:nvSpPr>
        <p:spPr bwMode="auto">
          <a:xfrm>
            <a:off x="1703388" y="2206625"/>
            <a:ext cx="86407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just" eaLnBrk="1" hangingPunct="1">
              <a:lnSpc>
                <a:spcPct val="150000"/>
              </a:lnSpc>
              <a:spcBef>
                <a:spcPct val="0"/>
              </a:spcBef>
              <a:buFontTx/>
              <a:buNone/>
            </a:pPr>
            <a:r>
              <a:rPr lang="en-US" altLang="zh-CN" sz="2400" b="1" dirty="0">
                <a:latin typeface="微软雅黑" panose="020B0503020204020204" pitchFamily="34" charset="-122"/>
              </a:rPr>
              <a:t>       </a:t>
            </a:r>
            <a:r>
              <a:rPr lang="zh-CN" altLang="zh-CN" sz="2400" b="1" dirty="0">
                <a:latin typeface="微软雅黑" panose="020B0503020204020204" pitchFamily="34" charset="-122"/>
              </a:rPr>
              <a:t>利用细菌蛋白抽提试剂盒裂解大肠杆菌提取表达蛋白，试剂盒中使用</a:t>
            </a:r>
            <a:r>
              <a:rPr lang="zh-CN" altLang="zh-CN" sz="2400" b="1" dirty="0">
                <a:solidFill>
                  <a:srgbClr val="FF0000"/>
                </a:solidFill>
                <a:latin typeface="微软雅黑" panose="020B0503020204020204" pitchFamily="34" charset="-122"/>
              </a:rPr>
              <a:t>温和的非离子型去污剂</a:t>
            </a:r>
            <a:r>
              <a:rPr lang="zh-CN" altLang="zh-CN" sz="2400" b="1" dirty="0">
                <a:latin typeface="微软雅黑" panose="020B0503020204020204" pitchFamily="34" charset="-122"/>
              </a:rPr>
              <a:t>提取大肠杆菌中表达的重组蛋白，抽提试剂中添加了</a:t>
            </a:r>
            <a:r>
              <a:rPr lang="zh-CN" altLang="zh-CN" sz="2400" b="1" dirty="0">
                <a:solidFill>
                  <a:srgbClr val="FF0000"/>
                </a:solidFill>
                <a:latin typeface="微软雅黑" panose="020B0503020204020204" pitchFamily="34" charset="-122"/>
              </a:rPr>
              <a:t>溶菌酶</a:t>
            </a:r>
            <a:r>
              <a:rPr lang="zh-CN" altLang="en-US" sz="2400" b="1" dirty="0">
                <a:latin typeface="微软雅黑" panose="020B0503020204020204" pitchFamily="34" charset="-122"/>
              </a:rPr>
              <a:t>和</a:t>
            </a:r>
            <a:r>
              <a:rPr lang="zh-CN" altLang="en-US" sz="2400" b="1" dirty="0">
                <a:solidFill>
                  <a:srgbClr val="FF0000"/>
                </a:solidFill>
                <a:latin typeface="微软雅黑" panose="020B0503020204020204" pitchFamily="34" charset="-122"/>
              </a:rPr>
              <a:t>核酸酶</a:t>
            </a:r>
            <a:r>
              <a:rPr lang="zh-CN" altLang="zh-CN" sz="2400" b="1" dirty="0">
                <a:latin typeface="微软雅黑" panose="020B0503020204020204" pitchFamily="34" charset="-122"/>
              </a:rPr>
              <a:t>，可提高蛋白质提取效率并减轻因</a:t>
            </a:r>
            <a:r>
              <a:rPr lang="en-US" altLang="zh-CN" sz="2400" b="1" dirty="0">
                <a:latin typeface="微软雅黑" panose="020B0503020204020204" pitchFamily="34" charset="-122"/>
              </a:rPr>
              <a:t>DNA</a:t>
            </a:r>
            <a:r>
              <a:rPr lang="zh-CN" altLang="zh-CN" sz="2400" b="1" dirty="0">
                <a:latin typeface="微软雅黑" panose="020B0503020204020204" pitchFamily="34" charset="-122"/>
              </a:rPr>
              <a:t>引起的粘稠现象，有效避免蛋白降解，保持蛋白质的生物学活性。</a:t>
            </a:r>
            <a:endParaRPr kumimoji="1" lang="zh-CN" altLang="en-US" sz="2400" b="1" dirty="0">
              <a:latin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p:cNvSpPr>
          <p:nvPr>
            <p:ph type="title"/>
          </p:nvPr>
        </p:nvSpPr>
        <p:spPr>
          <a:xfrm>
            <a:off x="2063750" y="333375"/>
            <a:ext cx="7975600" cy="1079500"/>
          </a:xfrm>
        </p:spPr>
        <p:txBody>
          <a:bodyPr/>
          <a:lstStyle/>
          <a:p>
            <a:pPr algn="ctr" eaLnBrk="1" hangingPunct="1"/>
            <a:r>
              <a:rPr lang="zh-CN" altLang="en-US" sz="4000" b="1">
                <a:latin typeface="微软雅黑" panose="020B0503020204020204" pitchFamily="34" charset="-122"/>
              </a:rPr>
              <a:t>实验器材及试剂</a:t>
            </a:r>
          </a:p>
        </p:txBody>
      </p:sp>
      <p:sp>
        <p:nvSpPr>
          <p:cNvPr id="6147" name="Rectangle 1027"/>
          <p:cNvSpPr>
            <a:spLocks noGrp="1"/>
          </p:cNvSpPr>
          <p:nvPr>
            <p:ph idx="1"/>
          </p:nvPr>
        </p:nvSpPr>
        <p:spPr>
          <a:xfrm>
            <a:off x="1687254" y="1763841"/>
            <a:ext cx="9686925" cy="4575175"/>
          </a:xfrm>
        </p:spPr>
        <p:txBody>
          <a:bodyPr/>
          <a:lstStyle/>
          <a:p>
            <a:pPr eaLnBrk="1" hangingPunct="1">
              <a:lnSpc>
                <a:spcPct val="120000"/>
              </a:lnSpc>
              <a:spcBef>
                <a:spcPts val="1200"/>
              </a:spcBef>
              <a:buFont typeface="Wingdings" panose="05000000000000000000" pitchFamily="2" charset="2"/>
              <a:buChar char="p"/>
            </a:pPr>
            <a:r>
              <a:rPr lang="zh-CN" altLang="en-US" sz="2200" b="1" dirty="0">
                <a:latin typeface="+mn-ea"/>
              </a:rPr>
              <a:t> 仪器：</a:t>
            </a:r>
            <a:r>
              <a:rPr lang="zh-CN" altLang="en-US" sz="2200" dirty="0">
                <a:latin typeface="+mn-ea"/>
              </a:rPr>
              <a:t>高速冷冻离心机、漩涡混合器、旋转摇床</a:t>
            </a:r>
            <a:endParaRPr lang="en-US" altLang="zh-CN" sz="2200" dirty="0">
              <a:latin typeface="+mn-ea"/>
            </a:endParaRPr>
          </a:p>
          <a:p>
            <a:pPr eaLnBrk="1" hangingPunct="1">
              <a:lnSpc>
                <a:spcPct val="120000"/>
              </a:lnSpc>
              <a:spcBef>
                <a:spcPts val="1200"/>
              </a:spcBef>
              <a:buFont typeface="Wingdings" panose="05000000000000000000" pitchFamily="2" charset="2"/>
              <a:buChar char="p"/>
            </a:pPr>
            <a:r>
              <a:rPr lang="zh-CN" altLang="en-US" sz="2200" b="1" dirty="0">
                <a:latin typeface="+mn-ea"/>
              </a:rPr>
              <a:t> 耗材：</a:t>
            </a:r>
            <a:r>
              <a:rPr lang="en-US" altLang="zh-CN" sz="2200" dirty="0">
                <a:latin typeface="+mn-ea"/>
              </a:rPr>
              <a:t> 500 mL</a:t>
            </a:r>
            <a:r>
              <a:rPr lang="zh-CN" altLang="en-US" sz="2200" dirty="0">
                <a:latin typeface="+mn-ea"/>
              </a:rPr>
              <a:t>离心瓶、</a:t>
            </a:r>
            <a:r>
              <a:rPr lang="en-US" altLang="zh-CN" sz="2200" dirty="0">
                <a:latin typeface="+mn-ea"/>
              </a:rPr>
              <a:t>15 mL</a:t>
            </a:r>
            <a:r>
              <a:rPr lang="zh-CN" altLang="en-US" sz="2200" dirty="0">
                <a:latin typeface="+mn-ea"/>
              </a:rPr>
              <a:t>离心管、</a:t>
            </a:r>
            <a:r>
              <a:rPr lang="en-US" altLang="zh-CN" sz="2200" dirty="0">
                <a:latin typeface="+mn-ea"/>
              </a:rPr>
              <a:t>50 mL</a:t>
            </a:r>
            <a:r>
              <a:rPr lang="zh-CN" altLang="en-US" sz="2200" dirty="0">
                <a:latin typeface="+mn-ea"/>
              </a:rPr>
              <a:t>离心管</a:t>
            </a:r>
            <a:endParaRPr lang="en-US" altLang="zh-CN" sz="2200" dirty="0">
              <a:latin typeface="+mn-ea"/>
            </a:endParaRPr>
          </a:p>
          <a:p>
            <a:pPr eaLnBrk="1" hangingPunct="1">
              <a:lnSpc>
                <a:spcPct val="120000"/>
              </a:lnSpc>
              <a:spcBef>
                <a:spcPts val="1200"/>
              </a:spcBef>
              <a:buFont typeface="Wingdings" panose="05000000000000000000" pitchFamily="2" charset="2"/>
              <a:buChar char="p"/>
            </a:pPr>
            <a:r>
              <a:rPr lang="zh-CN" altLang="en-US" sz="2200" b="1" dirty="0">
                <a:latin typeface="+mn-ea"/>
              </a:rPr>
              <a:t> 试剂：</a:t>
            </a:r>
            <a:r>
              <a:rPr lang="en-US" altLang="zh-CN" sz="2200" b="1" dirty="0">
                <a:solidFill>
                  <a:srgbClr val="FF0000"/>
                </a:solidFill>
                <a:latin typeface="+mn-ea"/>
              </a:rPr>
              <a:t> 4/5</a:t>
            </a:r>
            <a:r>
              <a:rPr lang="zh-CN" altLang="en-US" sz="2200" b="1" dirty="0">
                <a:solidFill>
                  <a:srgbClr val="FF0000"/>
                </a:solidFill>
                <a:latin typeface="+mn-ea"/>
              </a:rPr>
              <a:t>人大组配</a:t>
            </a:r>
            <a:r>
              <a:rPr lang="en-US" altLang="zh-CN" sz="2200" b="1" dirty="0">
                <a:solidFill>
                  <a:srgbClr val="FF0000"/>
                </a:solidFill>
                <a:latin typeface="+mn-ea"/>
              </a:rPr>
              <a:t>1</a:t>
            </a:r>
            <a:r>
              <a:rPr lang="zh-CN" altLang="en-US" sz="2200" b="1" dirty="0">
                <a:solidFill>
                  <a:srgbClr val="FF0000"/>
                </a:solidFill>
                <a:latin typeface="+mn-ea"/>
              </a:rPr>
              <a:t>份</a:t>
            </a:r>
          </a:p>
          <a:p>
            <a:pPr eaLnBrk="1" hangingPunct="1">
              <a:lnSpc>
                <a:spcPct val="120000"/>
              </a:lnSpc>
              <a:spcBef>
                <a:spcPts val="1200"/>
              </a:spcBef>
              <a:buFont typeface="Wingdings" panose="05000000000000000000" pitchFamily="2" charset="2"/>
              <a:buChar char="Ø"/>
            </a:pPr>
            <a:r>
              <a:rPr lang="en-US" altLang="zh-CN" sz="2200" b="1" dirty="0">
                <a:latin typeface="+mn-ea"/>
              </a:rPr>
              <a:t> </a:t>
            </a:r>
            <a:r>
              <a:rPr lang="zh-CN" altLang="zh-CN" sz="2200" b="1" dirty="0">
                <a:latin typeface="+mn-ea"/>
              </a:rPr>
              <a:t>细菌蛋白抽提试剂</a:t>
            </a:r>
            <a:r>
              <a:rPr lang="zh-CN" altLang="en-US" sz="2200" b="1" dirty="0">
                <a:latin typeface="+mn-ea"/>
              </a:rPr>
              <a:t> </a:t>
            </a:r>
            <a:r>
              <a:rPr lang="es-419" altLang="zh-CN" sz="2200" b="1" dirty="0">
                <a:latin typeface="+mn-ea"/>
              </a:rPr>
              <a:t>TieChui E.coli Lysis Buffer</a:t>
            </a:r>
            <a:endParaRPr lang="en-US" altLang="zh-CN" sz="2200" b="1" dirty="0">
              <a:latin typeface="+mn-ea"/>
            </a:endParaRPr>
          </a:p>
          <a:p>
            <a:pPr eaLnBrk="1" hangingPunct="1">
              <a:lnSpc>
                <a:spcPct val="120000"/>
              </a:lnSpc>
              <a:spcBef>
                <a:spcPts val="1200"/>
              </a:spcBef>
              <a:buFont typeface="Wingdings" panose="05000000000000000000" pitchFamily="2" charset="2"/>
              <a:buChar char="Ø"/>
            </a:pPr>
            <a:r>
              <a:rPr lang="en-US" altLang="zh-CN" sz="2200" b="1" dirty="0">
                <a:latin typeface="+mn-ea"/>
              </a:rPr>
              <a:t>100 mM </a:t>
            </a:r>
            <a:r>
              <a:rPr lang="zh-CN" altLang="en-US" sz="2200" b="1" dirty="0">
                <a:latin typeface="+mn-ea"/>
              </a:rPr>
              <a:t>蛋白酶抑制剂</a:t>
            </a:r>
            <a:r>
              <a:rPr lang="en-US" altLang="zh-CN" sz="2200" b="1" dirty="0">
                <a:latin typeface="+mn-ea"/>
              </a:rPr>
              <a:t>PMSF</a:t>
            </a:r>
          </a:p>
          <a:p>
            <a:pPr eaLnBrk="1" hangingPunct="1">
              <a:lnSpc>
                <a:spcPct val="120000"/>
              </a:lnSpc>
              <a:spcBef>
                <a:spcPts val="1200"/>
              </a:spcBef>
              <a:buFont typeface="Wingdings" panose="05000000000000000000" pitchFamily="2" charset="2"/>
              <a:buChar char="Ø"/>
            </a:pPr>
            <a:r>
              <a:rPr lang="en-US" altLang="zh-CN" sz="2200" b="1" dirty="0">
                <a:latin typeface="+mn-ea"/>
              </a:rPr>
              <a:t> 50%</a:t>
            </a:r>
            <a:r>
              <a:rPr lang="zh-CN" altLang="en-US" sz="2200" b="1" dirty="0">
                <a:latin typeface="+mn-ea"/>
              </a:rPr>
              <a:t>甘油（公用）</a:t>
            </a:r>
            <a:endParaRPr lang="en-US" altLang="zh-CN" sz="2200" b="1" dirty="0">
              <a:latin typeface="+mn-ea"/>
            </a:endParaRPr>
          </a:p>
          <a:p>
            <a:pPr eaLnBrk="1" hangingPunct="1">
              <a:lnSpc>
                <a:spcPct val="120000"/>
              </a:lnSpc>
              <a:spcBef>
                <a:spcPts val="1200"/>
              </a:spcBef>
              <a:buFont typeface="Wingdings" panose="05000000000000000000" pitchFamily="2" charset="2"/>
              <a:buChar char="Ø"/>
            </a:pPr>
            <a:r>
              <a:rPr lang="en-US" altLang="zh-CN" sz="2200" b="1" dirty="0">
                <a:latin typeface="+mn-ea"/>
              </a:rPr>
              <a:t> 1.0 mol/L</a:t>
            </a:r>
            <a:r>
              <a:rPr lang="zh-CN" altLang="en-US" sz="2200" b="1" dirty="0">
                <a:latin typeface="+mn-ea"/>
              </a:rPr>
              <a:t>，</a:t>
            </a:r>
            <a:r>
              <a:rPr lang="en-US" altLang="zh-CN" sz="2200" b="1" dirty="0">
                <a:latin typeface="+mn-ea"/>
              </a:rPr>
              <a:t>pH8.0 Tris-HCl</a:t>
            </a:r>
            <a:r>
              <a:rPr lang="zh-CN" altLang="en-US" sz="2200" b="1" dirty="0">
                <a:latin typeface="+mn-ea"/>
              </a:rPr>
              <a:t>缓冲液（公用）</a:t>
            </a:r>
            <a:endParaRPr lang="en-US" altLang="zh-CN" sz="2200" b="1" dirty="0">
              <a:latin typeface="+mn-ea"/>
            </a:endParaRPr>
          </a:p>
        </p:txBody>
      </p:sp>
      <p:sp>
        <p:nvSpPr>
          <p:cNvPr id="61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0351BAB9-0196-410D-A4F5-A30AF4932509}"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3</a:t>
            </a:fld>
            <a:endParaRPr lang="en-US" altLang="zh-CN" sz="1000">
              <a:latin typeface="Arial" panose="020B0604020202020204" pitchFamily="34" charset="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7"/>
          <p:cNvSpPr>
            <a:spLocks noGrp="1" noRot="1"/>
          </p:cNvSpPr>
          <p:nvPr>
            <p:ph idx="1"/>
          </p:nvPr>
        </p:nvSpPr>
        <p:spPr>
          <a:xfrm>
            <a:off x="863807" y="1412776"/>
            <a:ext cx="10477500" cy="4611157"/>
          </a:xfrm>
        </p:spPr>
        <p:txBody>
          <a:bodyPr/>
          <a:lstStyle/>
          <a:p>
            <a:pPr algn="just" eaLnBrk="1" hangingPunct="1">
              <a:lnSpc>
                <a:spcPct val="120000"/>
              </a:lnSpc>
              <a:spcBef>
                <a:spcPts val="600"/>
              </a:spcBef>
              <a:buNone/>
              <a:defRPr/>
            </a:pPr>
            <a:r>
              <a:rPr lang="en-US" altLang="zh-CN" sz="2200" b="1" dirty="0">
                <a:latin typeface="+mn-ea"/>
              </a:rPr>
              <a:t>1.1  </a:t>
            </a:r>
            <a:r>
              <a:rPr lang="zh-CN" altLang="en-US" sz="2200" b="1" dirty="0">
                <a:latin typeface="+mn-ea"/>
              </a:rPr>
              <a:t>用离心瓶分装</a:t>
            </a:r>
            <a:r>
              <a:rPr lang="zh-CN" altLang="zh-CN" sz="2200" b="1" dirty="0">
                <a:latin typeface="+mn-ea"/>
              </a:rPr>
              <a:t>收集</a:t>
            </a:r>
            <a:r>
              <a:rPr lang="en-US" altLang="zh-CN" sz="2200" b="1" dirty="0">
                <a:latin typeface="+mn-ea"/>
              </a:rPr>
              <a:t>150 mL</a:t>
            </a:r>
            <a:r>
              <a:rPr lang="zh-CN" altLang="zh-CN" sz="2200" b="1" dirty="0">
                <a:latin typeface="+mn-ea"/>
              </a:rPr>
              <a:t>菌液，离心</a:t>
            </a:r>
            <a:r>
              <a:rPr lang="zh-CN" altLang="en-US" sz="2200" b="1" dirty="0">
                <a:latin typeface="+mn-ea"/>
              </a:rPr>
              <a:t>（</a:t>
            </a:r>
            <a:r>
              <a:rPr lang="en-US" altLang="zh-CN" sz="2200" b="1" dirty="0">
                <a:latin typeface="+mn-ea"/>
              </a:rPr>
              <a:t>8 000×g</a:t>
            </a:r>
            <a:r>
              <a:rPr lang="zh-CN" altLang="en-US" sz="2200" b="1" dirty="0">
                <a:latin typeface="+mn-ea"/>
              </a:rPr>
              <a:t>，</a:t>
            </a:r>
            <a:r>
              <a:rPr lang="en-US" altLang="zh-CN" sz="2200" b="1" dirty="0">
                <a:latin typeface="+mn-ea"/>
              </a:rPr>
              <a:t>10 min</a:t>
            </a:r>
            <a:r>
              <a:rPr lang="zh-CN" altLang="en-US" sz="2200" b="1" dirty="0">
                <a:latin typeface="+mn-ea"/>
              </a:rPr>
              <a:t>，</a:t>
            </a:r>
            <a:r>
              <a:rPr lang="en-US" altLang="zh-CN" sz="2200" b="1" dirty="0">
                <a:latin typeface="+mn-ea"/>
              </a:rPr>
              <a:t>4</a:t>
            </a:r>
            <a:r>
              <a:rPr lang="zh-CN" altLang="en-US" sz="2200" b="1" dirty="0">
                <a:latin typeface="+mn-ea"/>
              </a:rPr>
              <a:t>℃</a:t>
            </a:r>
            <a:r>
              <a:rPr lang="en-US" altLang="zh-CN" sz="2200" b="1" dirty="0">
                <a:latin typeface="+mn-ea"/>
              </a:rPr>
              <a:t> </a:t>
            </a:r>
            <a:r>
              <a:rPr lang="zh-CN" altLang="en-US" sz="2200" b="1" dirty="0">
                <a:latin typeface="+mn-ea"/>
              </a:rPr>
              <a:t>）；</a:t>
            </a:r>
            <a:endParaRPr lang="en-US" altLang="zh-CN" sz="2200" b="1" dirty="0">
              <a:latin typeface="+mn-ea"/>
            </a:endParaRPr>
          </a:p>
          <a:p>
            <a:pPr algn="just" eaLnBrk="1" hangingPunct="1">
              <a:lnSpc>
                <a:spcPct val="120000"/>
              </a:lnSpc>
              <a:spcBef>
                <a:spcPts val="600"/>
              </a:spcBef>
              <a:buFont typeface="Arial" panose="020B0604020202020204" pitchFamily="34" charset="0"/>
              <a:buNone/>
              <a:defRPr/>
            </a:pPr>
            <a:r>
              <a:rPr lang="en-US" altLang="zh-CN" sz="2200" b="1" dirty="0">
                <a:latin typeface="+mn-ea"/>
              </a:rPr>
              <a:t>1.2  </a:t>
            </a:r>
            <a:r>
              <a:rPr lang="zh-CN" altLang="en-US" sz="2200" b="1" dirty="0">
                <a:latin typeface="+mn-ea"/>
              </a:rPr>
              <a:t>将上清倒掉，离心瓶倒扣于桌面的吸水纸上</a:t>
            </a:r>
            <a:r>
              <a:rPr lang="en-US" altLang="zh-CN" sz="2200" b="1" dirty="0">
                <a:latin typeface="+mn-ea"/>
              </a:rPr>
              <a:t>5-10 s</a:t>
            </a:r>
            <a:r>
              <a:rPr lang="zh-CN" altLang="en-US" sz="2200" b="1" dirty="0">
                <a:latin typeface="+mn-ea"/>
              </a:rPr>
              <a:t>；</a:t>
            </a:r>
            <a:endParaRPr lang="en-US" altLang="zh-CN" sz="2200" b="1" dirty="0">
              <a:latin typeface="+mn-ea"/>
            </a:endParaRPr>
          </a:p>
          <a:p>
            <a:pPr algn="just" eaLnBrk="1" hangingPunct="1">
              <a:lnSpc>
                <a:spcPct val="120000"/>
              </a:lnSpc>
              <a:spcBef>
                <a:spcPts val="600"/>
              </a:spcBef>
              <a:buFont typeface="Arial" panose="020B0604020202020204" pitchFamily="34" charset="0"/>
              <a:buNone/>
              <a:defRPr/>
            </a:pPr>
            <a:r>
              <a:rPr lang="en-US" altLang="zh-CN" sz="2200" b="1" dirty="0">
                <a:latin typeface="+mn-ea"/>
              </a:rPr>
              <a:t>1.3  </a:t>
            </a:r>
            <a:r>
              <a:rPr lang="zh-CN" altLang="en-US" sz="2200" b="1" dirty="0">
                <a:latin typeface="+mn-ea"/>
              </a:rPr>
              <a:t>在离心瓶中加入</a:t>
            </a:r>
            <a:r>
              <a:rPr lang="en-US" altLang="zh-CN" sz="2200" b="1" dirty="0">
                <a:latin typeface="+mn-ea"/>
              </a:rPr>
              <a:t>PBS</a:t>
            </a:r>
            <a:r>
              <a:rPr lang="zh-CN" altLang="en-US" sz="2200" b="1" dirty="0">
                <a:latin typeface="+mn-ea"/>
              </a:rPr>
              <a:t>缓冲液</a:t>
            </a:r>
            <a:r>
              <a:rPr lang="en-US" altLang="zh-CN" sz="2200" b="1" dirty="0">
                <a:latin typeface="+mn-ea"/>
              </a:rPr>
              <a:t>40 mL</a:t>
            </a:r>
            <a:r>
              <a:rPr lang="zh-CN" altLang="en-US" sz="2200" b="1" dirty="0">
                <a:latin typeface="+mn-ea"/>
              </a:rPr>
              <a:t>，用塑料滴管吸打吹散菌体沉淀，使菌体沉   </a:t>
            </a:r>
            <a:endParaRPr lang="en-US" altLang="zh-CN" sz="2200" b="1" dirty="0">
              <a:latin typeface="+mn-ea"/>
            </a:endParaRPr>
          </a:p>
          <a:p>
            <a:pPr algn="just" eaLnBrk="1" hangingPunct="1">
              <a:lnSpc>
                <a:spcPct val="120000"/>
              </a:lnSpc>
              <a:spcBef>
                <a:spcPts val="600"/>
              </a:spcBef>
              <a:buFont typeface="Arial" panose="020B0604020202020204" pitchFamily="34" charset="0"/>
              <a:buNone/>
              <a:defRPr/>
            </a:pPr>
            <a:r>
              <a:rPr lang="zh-CN" altLang="en-US" sz="2200" b="1" dirty="0">
                <a:latin typeface="+mn-ea"/>
              </a:rPr>
              <a:t>       淀重悬于</a:t>
            </a:r>
            <a:r>
              <a:rPr lang="en-US" altLang="zh-CN" sz="2200" b="1" dirty="0">
                <a:latin typeface="+mn-ea"/>
              </a:rPr>
              <a:t>PBS</a:t>
            </a:r>
            <a:r>
              <a:rPr lang="zh-CN" altLang="en-US" sz="2200" b="1" dirty="0">
                <a:latin typeface="+mn-ea"/>
              </a:rPr>
              <a:t>缓冲液中；</a:t>
            </a:r>
            <a:endParaRPr lang="en-US" altLang="zh-CN" sz="2200" b="1" dirty="0">
              <a:latin typeface="+mn-ea"/>
            </a:endParaRPr>
          </a:p>
          <a:p>
            <a:pPr algn="just" eaLnBrk="1" hangingPunct="1">
              <a:lnSpc>
                <a:spcPct val="120000"/>
              </a:lnSpc>
              <a:spcBef>
                <a:spcPts val="600"/>
              </a:spcBef>
              <a:buFont typeface="Arial" panose="020B0604020202020204" pitchFamily="34" charset="0"/>
              <a:buNone/>
              <a:defRPr/>
            </a:pPr>
            <a:r>
              <a:rPr lang="en-US" altLang="zh-CN" sz="2200" b="1" dirty="0">
                <a:latin typeface="+mn-ea"/>
              </a:rPr>
              <a:t>1.4  </a:t>
            </a:r>
            <a:r>
              <a:rPr lang="zh-CN" altLang="en-US" sz="2200" b="1" dirty="0">
                <a:latin typeface="+mn-ea"/>
              </a:rPr>
              <a:t>称量并记录</a:t>
            </a:r>
            <a:r>
              <a:rPr lang="en-US" altLang="zh-CN" sz="2200" b="1" dirty="0">
                <a:latin typeface="+mn-ea"/>
              </a:rPr>
              <a:t>1</a:t>
            </a:r>
            <a:r>
              <a:rPr lang="zh-CN" altLang="en-US" sz="2200" b="1" dirty="0">
                <a:latin typeface="+mn-ea"/>
              </a:rPr>
              <a:t>个空白</a:t>
            </a:r>
            <a:r>
              <a:rPr lang="en-US" altLang="zh-CN" sz="2200" b="1" dirty="0">
                <a:latin typeface="+mn-ea"/>
              </a:rPr>
              <a:t>50 mL</a:t>
            </a:r>
            <a:r>
              <a:rPr lang="zh-CN" altLang="en-US" sz="2200" b="1" dirty="0">
                <a:latin typeface="+mn-ea"/>
              </a:rPr>
              <a:t>离心管的重量，将上一步重悬得到的菌体沉淀转移至</a:t>
            </a:r>
            <a:endParaRPr lang="en-US" altLang="zh-CN" sz="2200" b="1" dirty="0">
              <a:latin typeface="+mn-ea"/>
            </a:endParaRPr>
          </a:p>
          <a:p>
            <a:pPr algn="just" eaLnBrk="1" hangingPunct="1">
              <a:lnSpc>
                <a:spcPct val="120000"/>
              </a:lnSpc>
              <a:spcBef>
                <a:spcPts val="600"/>
              </a:spcBef>
              <a:buFont typeface="Arial" panose="020B0604020202020204" pitchFamily="34" charset="0"/>
              <a:buNone/>
              <a:defRPr/>
            </a:pPr>
            <a:r>
              <a:rPr lang="zh-CN" altLang="en-US" sz="2200" b="1" dirty="0">
                <a:latin typeface="+mn-ea"/>
              </a:rPr>
              <a:t>       </a:t>
            </a:r>
            <a:r>
              <a:rPr lang="en-US" altLang="zh-CN" sz="2200" b="1" dirty="0">
                <a:latin typeface="+mn-ea"/>
              </a:rPr>
              <a:t>50 mL</a:t>
            </a:r>
            <a:r>
              <a:rPr lang="zh-CN" altLang="en-US" sz="2200" b="1" dirty="0">
                <a:latin typeface="+mn-ea"/>
              </a:rPr>
              <a:t>离心管中；</a:t>
            </a:r>
            <a:endParaRPr lang="en-US" altLang="zh-CN" sz="2200" b="1" dirty="0">
              <a:latin typeface="+mn-ea"/>
            </a:endParaRPr>
          </a:p>
          <a:p>
            <a:pPr algn="just" eaLnBrk="1" hangingPunct="1">
              <a:lnSpc>
                <a:spcPct val="120000"/>
              </a:lnSpc>
              <a:spcBef>
                <a:spcPts val="600"/>
              </a:spcBef>
              <a:buNone/>
              <a:defRPr/>
            </a:pPr>
            <a:r>
              <a:rPr lang="en-US" altLang="zh-CN" sz="2200" b="1" dirty="0">
                <a:latin typeface="+mn-ea"/>
              </a:rPr>
              <a:t>1.5  </a:t>
            </a:r>
            <a:r>
              <a:rPr lang="zh-CN" altLang="zh-CN" sz="2200" b="1" dirty="0">
                <a:latin typeface="+mn-ea"/>
              </a:rPr>
              <a:t>离心</a:t>
            </a:r>
            <a:r>
              <a:rPr lang="zh-CN" altLang="en-US" sz="2200" b="1" dirty="0">
                <a:latin typeface="+mn-ea"/>
              </a:rPr>
              <a:t>（</a:t>
            </a:r>
            <a:r>
              <a:rPr lang="en-US" altLang="zh-CN" sz="2200" b="1" dirty="0">
                <a:latin typeface="+mn-ea"/>
              </a:rPr>
              <a:t>8 000×g</a:t>
            </a:r>
            <a:r>
              <a:rPr lang="zh-CN" altLang="en-US" sz="2200" b="1" dirty="0">
                <a:latin typeface="+mn-ea"/>
              </a:rPr>
              <a:t>，</a:t>
            </a:r>
            <a:r>
              <a:rPr lang="en-US" altLang="zh-CN" sz="2200" b="1" dirty="0">
                <a:latin typeface="+mn-ea"/>
              </a:rPr>
              <a:t>10 min</a:t>
            </a:r>
            <a:r>
              <a:rPr lang="zh-CN" altLang="en-US" sz="2200" b="1" dirty="0">
                <a:latin typeface="+mn-ea"/>
              </a:rPr>
              <a:t>，</a:t>
            </a:r>
            <a:r>
              <a:rPr lang="en-US" altLang="zh-CN" sz="2200" b="1" dirty="0">
                <a:latin typeface="+mn-ea"/>
              </a:rPr>
              <a:t>4</a:t>
            </a:r>
            <a:r>
              <a:rPr lang="zh-CN" altLang="en-US" sz="2200" b="1" dirty="0">
                <a:latin typeface="+mn-ea"/>
              </a:rPr>
              <a:t>℃</a:t>
            </a:r>
            <a:r>
              <a:rPr lang="en-US" altLang="zh-CN" sz="2200" b="1" dirty="0">
                <a:latin typeface="+mn-ea"/>
              </a:rPr>
              <a:t> </a:t>
            </a:r>
            <a:r>
              <a:rPr lang="zh-CN" altLang="en-US" sz="2200" b="1" dirty="0">
                <a:latin typeface="+mn-ea"/>
              </a:rPr>
              <a:t>），弃去上清，离心管倒扣于桌面的吸水纸上</a:t>
            </a:r>
            <a:endParaRPr lang="en-US" altLang="zh-CN" sz="2200" b="1" dirty="0">
              <a:latin typeface="+mn-ea"/>
            </a:endParaRPr>
          </a:p>
          <a:p>
            <a:pPr algn="just" eaLnBrk="1" hangingPunct="1">
              <a:lnSpc>
                <a:spcPct val="120000"/>
              </a:lnSpc>
              <a:spcBef>
                <a:spcPts val="600"/>
              </a:spcBef>
              <a:buNone/>
              <a:defRPr/>
            </a:pPr>
            <a:r>
              <a:rPr lang="zh-CN" altLang="en-US" sz="2200" b="1" dirty="0">
                <a:latin typeface="+mn-ea"/>
              </a:rPr>
              <a:t>       </a:t>
            </a:r>
            <a:r>
              <a:rPr lang="en-US" altLang="zh-CN" sz="2200" b="1" dirty="0">
                <a:latin typeface="+mn-ea"/>
              </a:rPr>
              <a:t>5-10 s</a:t>
            </a:r>
            <a:r>
              <a:rPr lang="zh-CN" altLang="en-US" sz="2200" b="1" dirty="0">
                <a:latin typeface="+mn-ea"/>
              </a:rPr>
              <a:t>；</a:t>
            </a:r>
            <a:endParaRPr lang="en-US" altLang="zh-CN" sz="2200" b="1" dirty="0">
              <a:latin typeface="+mn-ea"/>
            </a:endParaRPr>
          </a:p>
          <a:p>
            <a:pPr algn="just" eaLnBrk="1" hangingPunct="1">
              <a:lnSpc>
                <a:spcPct val="120000"/>
              </a:lnSpc>
              <a:spcBef>
                <a:spcPts val="600"/>
              </a:spcBef>
              <a:buNone/>
              <a:defRPr/>
            </a:pPr>
            <a:r>
              <a:rPr lang="en-US" altLang="zh-CN" sz="2200" b="1" dirty="0">
                <a:latin typeface="+mn-ea"/>
              </a:rPr>
              <a:t>1.6  </a:t>
            </a:r>
            <a:r>
              <a:rPr lang="zh-CN" altLang="en-US" sz="2200" b="1" dirty="0">
                <a:latin typeface="+mn-ea"/>
              </a:rPr>
              <a:t>再次在天平上称量有菌体沉淀的</a:t>
            </a:r>
            <a:r>
              <a:rPr lang="en-US" altLang="zh-CN" sz="2200" b="1" dirty="0">
                <a:latin typeface="+mn-ea"/>
              </a:rPr>
              <a:t>50 mL</a:t>
            </a:r>
            <a:r>
              <a:rPr lang="zh-CN" altLang="en-US" sz="2200" b="1" dirty="0">
                <a:latin typeface="+mn-ea"/>
              </a:rPr>
              <a:t>离心管重量，扣除空白离心管重量得到</a:t>
            </a:r>
            <a:endParaRPr lang="en-US" altLang="zh-CN" sz="2200" b="1" dirty="0">
              <a:latin typeface="+mn-ea"/>
            </a:endParaRPr>
          </a:p>
          <a:p>
            <a:pPr algn="just" eaLnBrk="1" hangingPunct="1">
              <a:lnSpc>
                <a:spcPct val="120000"/>
              </a:lnSpc>
              <a:spcBef>
                <a:spcPts val="600"/>
              </a:spcBef>
              <a:buNone/>
              <a:defRPr/>
            </a:pPr>
            <a:r>
              <a:rPr lang="zh-CN" altLang="en-US" sz="2200" b="1" dirty="0">
                <a:latin typeface="+mn-ea"/>
              </a:rPr>
              <a:t>       菌体沉淀的重量，并记录；</a:t>
            </a:r>
            <a:endParaRPr lang="en-US" altLang="zh-CN" sz="2200" b="1" dirty="0">
              <a:latin typeface="+mn-ea"/>
            </a:endParaRPr>
          </a:p>
        </p:txBody>
      </p:sp>
      <p:sp>
        <p:nvSpPr>
          <p:cNvPr id="71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05BED707-C2D9-4D7E-86F3-7A10787BF712}" type="slidenum">
              <a:rPr lang="zh-CN" altLang="en-US" sz="1000" smtClean="0">
                <a:latin typeface="Arial" panose="020B0604020202020204" pitchFamily="34" charset="0"/>
                <a:ea typeface="宋体" panose="02010600030101010101" pitchFamily="2" charset="-122"/>
              </a:rPr>
              <a:pPr>
                <a:lnSpc>
                  <a:spcPct val="100000"/>
                </a:lnSpc>
                <a:spcBef>
                  <a:spcPct val="0"/>
                </a:spcBef>
                <a:buFontTx/>
                <a:buNone/>
              </a:pPr>
              <a:t>4</a:t>
            </a:fld>
            <a:endParaRPr lang="en-US" altLang="zh-CN" sz="1000">
              <a:latin typeface="Arial" panose="020B0604020202020204" pitchFamily="34" charset="0"/>
              <a:ea typeface="宋体" panose="02010600030101010101" pitchFamily="2" charset="-122"/>
            </a:endParaRPr>
          </a:p>
        </p:txBody>
      </p:sp>
      <p:sp>
        <p:nvSpPr>
          <p:cNvPr id="7172" name="Rectangle 1026"/>
          <p:cNvSpPr>
            <a:spLocks noGrp="1" noRot="1"/>
          </p:cNvSpPr>
          <p:nvPr>
            <p:ph type="title"/>
          </p:nvPr>
        </p:nvSpPr>
        <p:spPr>
          <a:xfrm>
            <a:off x="0" y="476672"/>
            <a:ext cx="12192000" cy="784225"/>
          </a:xfrm>
        </p:spPr>
        <p:txBody>
          <a:bodyPr/>
          <a:lstStyle/>
          <a:p>
            <a:pPr algn="ctr" eaLnBrk="1" hangingPunct="1"/>
            <a:r>
              <a:rPr lang="zh-CN" altLang="en-US" sz="3600" b="1" dirty="0">
                <a:latin typeface="微软雅黑" panose="020B0503020204020204" pitchFamily="34" charset="-122"/>
              </a:rPr>
              <a:t>操作步骤：从大肠杆菌中提取可溶性总蛋白</a:t>
            </a:r>
            <a:endParaRPr lang="zh-CN" altLang="en-US" sz="3600" b="1" dirty="0">
              <a:solidFill>
                <a:srgbClr val="FF0000"/>
              </a:solidFill>
              <a:latin typeface="微软雅黑" panose="020B0503020204020204" pitchFamily="34" charset="-122"/>
            </a:endParaRPr>
          </a:p>
        </p:txBody>
      </p:sp>
      <p:sp>
        <p:nvSpPr>
          <p:cNvPr id="2" name="矩形 1">
            <a:extLst>
              <a:ext uri="{FF2B5EF4-FFF2-40B4-BE49-F238E27FC236}">
                <a16:creationId xmlns:a16="http://schemas.microsoft.com/office/drawing/2014/main" id="{DAB15785-A734-E18D-5AD8-76FD9AFE56D3}"/>
              </a:ext>
            </a:extLst>
          </p:cNvPr>
          <p:cNvSpPr>
            <a:spLocks noChangeArrowheads="1"/>
          </p:cNvSpPr>
          <p:nvPr/>
        </p:nvSpPr>
        <p:spPr bwMode="auto">
          <a:xfrm>
            <a:off x="1524000" y="6221851"/>
            <a:ext cx="91440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a:lnSpc>
                <a:spcPct val="150000"/>
              </a:lnSpc>
              <a:spcBef>
                <a:spcPts val="600"/>
              </a:spcBef>
              <a:buFontTx/>
              <a:buNone/>
            </a:pPr>
            <a:r>
              <a:rPr lang="en-US" altLang="zh-CN" sz="2000" b="1" dirty="0">
                <a:solidFill>
                  <a:srgbClr val="FF0000"/>
                </a:solidFill>
                <a:latin typeface="微软雅黑" panose="020B0503020204020204" pitchFamily="34" charset="-122"/>
              </a:rPr>
              <a:t>1.1-1.6</a:t>
            </a:r>
            <a:r>
              <a:rPr lang="zh-CN" altLang="en-US" sz="2000" b="1" dirty="0">
                <a:solidFill>
                  <a:srgbClr val="FF0000"/>
                </a:solidFill>
                <a:latin typeface="微软雅黑" panose="020B0503020204020204" pitchFamily="34" charset="-122"/>
              </a:rPr>
              <a:t>步骤课前已提前完成，直接从</a:t>
            </a:r>
            <a:r>
              <a:rPr lang="en-US" altLang="zh-CN" sz="2000" b="1" dirty="0">
                <a:solidFill>
                  <a:srgbClr val="FF0000"/>
                </a:solidFill>
                <a:latin typeface="微软雅黑" panose="020B0503020204020204" pitchFamily="34" charset="-122"/>
              </a:rPr>
              <a:t>1.7</a:t>
            </a:r>
            <a:r>
              <a:rPr lang="zh-CN" altLang="en-US" sz="2000" b="1">
                <a:solidFill>
                  <a:srgbClr val="FF0000"/>
                </a:solidFill>
                <a:latin typeface="微软雅黑" panose="020B0503020204020204" pitchFamily="34" charset="-122"/>
              </a:rPr>
              <a:t>开始做</a:t>
            </a:r>
            <a:endParaRPr lang="zh-CN" altLang="en-US" sz="2000" dirty="0">
              <a:solidFill>
                <a:srgbClr val="FF0000"/>
              </a:solidFill>
              <a:latin typeface="微软雅黑" panose="020B0503020204020204" pitchFamily="3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7"/>
          <p:cNvSpPr>
            <a:spLocks noGrp="1" noRot="1"/>
          </p:cNvSpPr>
          <p:nvPr>
            <p:ph idx="1"/>
          </p:nvPr>
        </p:nvSpPr>
        <p:spPr>
          <a:xfrm>
            <a:off x="906305" y="1700808"/>
            <a:ext cx="10662303" cy="4248472"/>
          </a:xfrm>
        </p:spPr>
        <p:txBody>
          <a:bodyPr/>
          <a:lstStyle/>
          <a:p>
            <a:pPr eaLnBrk="1" hangingPunct="1">
              <a:lnSpc>
                <a:spcPct val="120000"/>
              </a:lnSpc>
              <a:spcBef>
                <a:spcPts val="1200"/>
              </a:spcBef>
              <a:buNone/>
              <a:defRPr/>
            </a:pPr>
            <a:r>
              <a:rPr lang="en-US" altLang="zh-CN" sz="2200" b="1" dirty="0">
                <a:latin typeface="+mn-ea"/>
              </a:rPr>
              <a:t>1.7  </a:t>
            </a:r>
            <a:r>
              <a:rPr lang="zh-CN" altLang="en-US" sz="2200" b="1" dirty="0">
                <a:latin typeface="+mn-ea"/>
              </a:rPr>
              <a:t>按照菌体沉淀重量配制细菌</a:t>
            </a:r>
            <a:r>
              <a:rPr lang="zh-CN" altLang="zh-CN" sz="2200" b="1" dirty="0">
                <a:latin typeface="+mn-ea"/>
              </a:rPr>
              <a:t>蛋白</a:t>
            </a:r>
            <a:r>
              <a:rPr lang="zh-CN" altLang="en-US" sz="2200" b="1" dirty="0">
                <a:latin typeface="+mn-ea"/>
              </a:rPr>
              <a:t>提取液（每克菌体沉淀加入</a:t>
            </a:r>
            <a:r>
              <a:rPr lang="en-US" altLang="zh-CN" sz="2200" b="1" dirty="0">
                <a:latin typeface="+mn-ea"/>
              </a:rPr>
              <a:t>10 mL</a:t>
            </a:r>
            <a:r>
              <a:rPr lang="zh-CN" altLang="en-US" sz="2200" b="1" dirty="0">
                <a:latin typeface="+mn-ea"/>
              </a:rPr>
              <a:t>细菌提取液）。</a:t>
            </a:r>
            <a:endParaRPr lang="en-US" altLang="zh-CN" sz="2200" b="1" dirty="0">
              <a:latin typeface="+mn-ea"/>
            </a:endParaRPr>
          </a:p>
          <a:p>
            <a:pPr eaLnBrk="1" hangingPunct="1">
              <a:lnSpc>
                <a:spcPct val="120000"/>
              </a:lnSpc>
              <a:spcBef>
                <a:spcPts val="1200"/>
              </a:spcBef>
              <a:buNone/>
              <a:defRPr/>
            </a:pPr>
            <a:r>
              <a:rPr lang="en-US" altLang="zh-CN" sz="2200" b="1" dirty="0">
                <a:latin typeface="+mn-ea"/>
              </a:rPr>
              <a:t>     </a:t>
            </a:r>
            <a:r>
              <a:rPr lang="zh-CN" altLang="en-US" sz="2200" b="1" dirty="0">
                <a:latin typeface="+mn-ea"/>
              </a:rPr>
              <a:t>  细菌</a:t>
            </a:r>
            <a:r>
              <a:rPr lang="zh-CN" altLang="zh-CN" sz="2200" b="1" dirty="0">
                <a:latin typeface="+mn-ea"/>
              </a:rPr>
              <a:t>蛋白</a:t>
            </a:r>
            <a:r>
              <a:rPr lang="zh-CN" altLang="en-US" sz="2200" b="1" dirty="0">
                <a:latin typeface="+mn-ea"/>
              </a:rPr>
              <a:t>提取液配制比例如下：</a:t>
            </a:r>
          </a:p>
          <a:p>
            <a:pPr eaLnBrk="1" hangingPunct="1">
              <a:lnSpc>
                <a:spcPct val="120000"/>
              </a:lnSpc>
              <a:spcBef>
                <a:spcPts val="1200"/>
              </a:spcBef>
              <a:buNone/>
              <a:defRPr/>
            </a:pPr>
            <a:r>
              <a:rPr lang="zh-CN" altLang="en-US" sz="2200" b="1" dirty="0">
                <a:latin typeface="+mn-ea"/>
              </a:rPr>
              <a:t>       </a:t>
            </a:r>
            <a:r>
              <a:rPr lang="en-US" altLang="zh-CN" sz="2200" b="1" dirty="0">
                <a:latin typeface="+mn-ea"/>
              </a:rPr>
              <a:t>900</a:t>
            </a:r>
            <a:r>
              <a:rPr lang="zh-CN" altLang="en-US" sz="2200" b="1" dirty="0">
                <a:latin typeface="+mn-ea"/>
              </a:rPr>
              <a:t> </a:t>
            </a:r>
            <a:r>
              <a:rPr lang="en-US" altLang="zh-CN" sz="2200" b="1" dirty="0" err="1">
                <a:latin typeface="+mn-ea"/>
              </a:rPr>
              <a:t>μL</a:t>
            </a:r>
            <a:r>
              <a:rPr lang="zh-CN" altLang="en-US" sz="2200" b="1" dirty="0">
                <a:latin typeface="+mn-ea"/>
              </a:rPr>
              <a:t> </a:t>
            </a:r>
            <a:r>
              <a:rPr lang="en-US" altLang="zh-CN" sz="2200" b="1" dirty="0">
                <a:latin typeface="+mn-ea"/>
              </a:rPr>
              <a:t>Tris-HCl</a:t>
            </a:r>
            <a:r>
              <a:rPr lang="zh-CN" altLang="en-US" sz="2200" b="1" dirty="0">
                <a:latin typeface="+mn-ea"/>
              </a:rPr>
              <a:t>缓冲液（</a:t>
            </a:r>
            <a:r>
              <a:rPr lang="es-419" altLang="zh-CN" sz="2200" b="1" dirty="0">
                <a:solidFill>
                  <a:srgbClr val="FF0000"/>
                </a:solidFill>
                <a:latin typeface="+mn-ea"/>
              </a:rPr>
              <a:t>20 mmol/L</a:t>
            </a:r>
            <a:r>
              <a:rPr lang="zh-CN" altLang="en-US" sz="2200" b="1" dirty="0">
                <a:latin typeface="+mn-ea"/>
              </a:rPr>
              <a:t>，</a:t>
            </a:r>
            <a:r>
              <a:rPr lang="es-419" altLang="zh-CN" sz="2200" b="1" dirty="0">
                <a:latin typeface="+mn-ea"/>
              </a:rPr>
              <a:t>pH</a:t>
            </a:r>
            <a:r>
              <a:rPr lang="en-US" altLang="zh-CN" sz="2200" b="1" dirty="0">
                <a:latin typeface="+mn-ea"/>
              </a:rPr>
              <a:t>8</a:t>
            </a:r>
            <a:r>
              <a:rPr lang="es-419" altLang="zh-CN" sz="2200" b="1" dirty="0">
                <a:latin typeface="+mn-ea"/>
              </a:rPr>
              <a:t>.</a:t>
            </a:r>
            <a:r>
              <a:rPr lang="en-US" altLang="zh-CN" sz="2200" b="1" dirty="0">
                <a:latin typeface="+mn-ea"/>
              </a:rPr>
              <a:t>0</a:t>
            </a:r>
            <a:r>
              <a:rPr lang="zh-CN" altLang="en-US" sz="2200" b="1" dirty="0">
                <a:latin typeface="+mn-ea"/>
              </a:rPr>
              <a:t>）       </a:t>
            </a:r>
            <a:endParaRPr lang="en-US" altLang="zh-CN" sz="2200" b="1" dirty="0">
              <a:latin typeface="+mn-ea"/>
            </a:endParaRPr>
          </a:p>
          <a:p>
            <a:pPr eaLnBrk="1" hangingPunct="1">
              <a:lnSpc>
                <a:spcPct val="120000"/>
              </a:lnSpc>
              <a:spcBef>
                <a:spcPts val="1200"/>
              </a:spcBef>
              <a:buNone/>
              <a:defRPr/>
            </a:pPr>
            <a:r>
              <a:rPr lang="zh-CN" altLang="en-US" sz="2200" b="1" dirty="0">
                <a:latin typeface="+mn-ea"/>
              </a:rPr>
              <a:t>       </a:t>
            </a:r>
            <a:r>
              <a:rPr lang="en-US" altLang="zh-CN" sz="2200" b="1" dirty="0">
                <a:latin typeface="+mn-ea"/>
              </a:rPr>
              <a:t>100 </a:t>
            </a:r>
            <a:r>
              <a:rPr lang="en-US" altLang="zh-CN" sz="2200" b="1" dirty="0" err="1">
                <a:latin typeface="+mn-ea"/>
              </a:rPr>
              <a:t>μL</a:t>
            </a:r>
            <a:r>
              <a:rPr lang="en-US" altLang="zh-CN" sz="2200" b="1" dirty="0">
                <a:latin typeface="+mn-ea"/>
              </a:rPr>
              <a:t> </a:t>
            </a:r>
            <a:r>
              <a:rPr lang="en-US" altLang="zh-CN" sz="2200" b="1" dirty="0" err="1">
                <a:latin typeface="+mn-ea"/>
              </a:rPr>
              <a:t>TieChui</a:t>
            </a:r>
            <a:r>
              <a:rPr lang="en-US" altLang="zh-CN" sz="2200" b="1" dirty="0">
                <a:latin typeface="+mn-ea"/>
              </a:rPr>
              <a:t> E.coli Lysis Buffer</a:t>
            </a:r>
          </a:p>
          <a:p>
            <a:pPr eaLnBrk="1" hangingPunct="1">
              <a:lnSpc>
                <a:spcPct val="120000"/>
              </a:lnSpc>
              <a:spcBef>
                <a:spcPts val="1200"/>
              </a:spcBef>
              <a:buNone/>
              <a:defRPr/>
            </a:pPr>
            <a:r>
              <a:rPr lang="zh-CN" altLang="en-US" sz="2200" b="1" dirty="0">
                <a:latin typeface="+mn-ea"/>
              </a:rPr>
              <a:t>       </a:t>
            </a:r>
            <a:r>
              <a:rPr lang="en-US" altLang="zh-CN" sz="2200" b="1" dirty="0">
                <a:latin typeface="+mn-ea"/>
              </a:rPr>
              <a:t>10 </a:t>
            </a:r>
            <a:r>
              <a:rPr lang="el-GR" altLang="zh-CN" sz="2200" b="1" dirty="0">
                <a:latin typeface="+mn-ea"/>
              </a:rPr>
              <a:t>μ</a:t>
            </a:r>
            <a:r>
              <a:rPr lang="en-US" altLang="zh-CN" sz="2200" b="1" dirty="0">
                <a:latin typeface="+mn-ea"/>
              </a:rPr>
              <a:t>L 100 mM </a:t>
            </a:r>
            <a:r>
              <a:rPr lang="zh-CN" altLang="en-US" sz="2200" b="1" dirty="0">
                <a:latin typeface="+mn-ea"/>
              </a:rPr>
              <a:t>蛋白酶抑制剂</a:t>
            </a:r>
            <a:r>
              <a:rPr lang="en-US" altLang="zh-CN" sz="2200" b="1" dirty="0">
                <a:latin typeface="+mn-ea"/>
              </a:rPr>
              <a:t>PMSF</a:t>
            </a:r>
          </a:p>
          <a:p>
            <a:pPr eaLnBrk="1" hangingPunct="1">
              <a:lnSpc>
                <a:spcPct val="120000"/>
              </a:lnSpc>
              <a:spcBef>
                <a:spcPts val="1200"/>
              </a:spcBef>
              <a:buNone/>
              <a:defRPr/>
            </a:pPr>
            <a:endParaRPr lang="en-US" altLang="zh-CN" sz="2200" b="1" dirty="0">
              <a:latin typeface="+mn-ea"/>
            </a:endParaRPr>
          </a:p>
          <a:p>
            <a:pPr eaLnBrk="1" hangingPunct="1">
              <a:lnSpc>
                <a:spcPct val="120000"/>
              </a:lnSpc>
              <a:spcBef>
                <a:spcPts val="1200"/>
              </a:spcBef>
              <a:buNone/>
              <a:defRPr/>
            </a:pPr>
            <a:r>
              <a:rPr lang="en-US" altLang="zh-CN" sz="2200" b="1" dirty="0">
                <a:latin typeface="+mn-ea"/>
              </a:rPr>
              <a:t>1.8  </a:t>
            </a:r>
            <a:r>
              <a:rPr lang="zh-CN" altLang="en-US" sz="2200" b="1" dirty="0">
                <a:latin typeface="+mn-ea"/>
              </a:rPr>
              <a:t>在</a:t>
            </a:r>
            <a:r>
              <a:rPr lang="en-US" altLang="zh-CN" sz="2200" b="1" dirty="0">
                <a:latin typeface="+mn-ea"/>
              </a:rPr>
              <a:t>50 mL</a:t>
            </a:r>
            <a:r>
              <a:rPr lang="zh-CN" altLang="en-US" sz="2200" b="1" dirty="0">
                <a:latin typeface="+mn-ea"/>
              </a:rPr>
              <a:t>离心管中加入细菌</a:t>
            </a:r>
            <a:r>
              <a:rPr lang="zh-CN" altLang="zh-CN" sz="2200" b="1" dirty="0">
                <a:latin typeface="+mn-ea"/>
              </a:rPr>
              <a:t>蛋白</a:t>
            </a:r>
            <a:r>
              <a:rPr lang="zh-CN" altLang="en-US" sz="2200" b="1" dirty="0">
                <a:latin typeface="+mn-ea"/>
              </a:rPr>
              <a:t>提取液，用</a:t>
            </a:r>
            <a:r>
              <a:rPr lang="zh-CN" altLang="en-US" sz="2200" b="1" dirty="0">
                <a:solidFill>
                  <a:srgbClr val="FF0000"/>
                </a:solidFill>
                <a:latin typeface="+mn-ea"/>
              </a:rPr>
              <a:t>一次性滴管轻轻吸吹</a:t>
            </a:r>
            <a:r>
              <a:rPr lang="zh-CN" altLang="en-US" sz="2200" b="1" dirty="0">
                <a:latin typeface="+mn-ea"/>
              </a:rPr>
              <a:t>直至菌体完全重            </a:t>
            </a:r>
            <a:endParaRPr lang="en-US" altLang="zh-CN" sz="2200" b="1" dirty="0">
              <a:latin typeface="+mn-ea"/>
            </a:endParaRPr>
          </a:p>
          <a:p>
            <a:pPr eaLnBrk="1" hangingPunct="1">
              <a:lnSpc>
                <a:spcPct val="120000"/>
              </a:lnSpc>
              <a:spcBef>
                <a:spcPts val="1200"/>
              </a:spcBef>
              <a:buNone/>
              <a:defRPr/>
            </a:pPr>
            <a:r>
              <a:rPr lang="zh-CN" altLang="en-US" sz="2200" b="1" dirty="0">
                <a:latin typeface="+mn-ea"/>
              </a:rPr>
              <a:t>       悬，然后将菌体全部转入配制细菌</a:t>
            </a:r>
            <a:r>
              <a:rPr lang="zh-CN" altLang="zh-CN" sz="2200" b="1" dirty="0">
                <a:latin typeface="+mn-ea"/>
              </a:rPr>
              <a:t>蛋白</a:t>
            </a:r>
            <a:r>
              <a:rPr lang="zh-CN" altLang="en-US" sz="2200" b="1" dirty="0">
                <a:latin typeface="+mn-ea"/>
              </a:rPr>
              <a:t>提取液的</a:t>
            </a:r>
            <a:r>
              <a:rPr lang="en-US" altLang="zh-CN" sz="2200" b="1" dirty="0">
                <a:latin typeface="+mn-ea"/>
              </a:rPr>
              <a:t>15 mL</a:t>
            </a:r>
            <a:r>
              <a:rPr lang="zh-CN" altLang="en-US" sz="2200" b="1" dirty="0">
                <a:latin typeface="+mn-ea"/>
              </a:rPr>
              <a:t>离心管中；</a:t>
            </a:r>
            <a:endParaRPr lang="en-US" altLang="zh-CN" sz="2200" b="1" dirty="0">
              <a:latin typeface="+mn-ea"/>
            </a:endParaRPr>
          </a:p>
        </p:txBody>
      </p:sp>
      <p:sp>
        <p:nvSpPr>
          <p:cNvPr id="819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241484C5-913C-4D2F-B280-C3B33F1CD94B}" type="slidenum">
              <a:rPr lang="zh-CN" altLang="en-US" sz="1000" smtClean="0">
                <a:latin typeface="Arial" panose="020B0604020202020204" pitchFamily="34" charset="0"/>
                <a:ea typeface="宋体" panose="02010600030101010101" pitchFamily="2" charset="-122"/>
              </a:rPr>
              <a:pPr>
                <a:lnSpc>
                  <a:spcPct val="100000"/>
                </a:lnSpc>
                <a:spcBef>
                  <a:spcPct val="0"/>
                </a:spcBef>
                <a:buFontTx/>
                <a:buNone/>
              </a:pPr>
              <a:t>5</a:t>
            </a:fld>
            <a:endParaRPr lang="en-US" altLang="zh-CN" sz="1000">
              <a:latin typeface="Arial" panose="020B0604020202020204" pitchFamily="34" charset="0"/>
              <a:ea typeface="宋体" panose="02010600030101010101" pitchFamily="2" charset="-122"/>
            </a:endParaRPr>
          </a:p>
        </p:txBody>
      </p:sp>
      <p:sp>
        <p:nvSpPr>
          <p:cNvPr id="8196" name="Rectangle 1026"/>
          <p:cNvSpPr>
            <a:spLocks noGrp="1" noRot="1"/>
          </p:cNvSpPr>
          <p:nvPr>
            <p:ph type="title"/>
          </p:nvPr>
        </p:nvSpPr>
        <p:spPr>
          <a:xfrm>
            <a:off x="0" y="557213"/>
            <a:ext cx="12192000" cy="784225"/>
          </a:xfrm>
        </p:spPr>
        <p:txBody>
          <a:bodyPr/>
          <a:lstStyle/>
          <a:p>
            <a:pPr algn="ctr" eaLnBrk="1" hangingPunct="1"/>
            <a:r>
              <a:rPr lang="zh-CN" altLang="en-US" sz="3600" b="1" dirty="0">
                <a:latin typeface="微软雅黑" panose="020B0503020204020204" pitchFamily="34" charset="-122"/>
              </a:rPr>
              <a:t>操作步骤：从大肠杆菌中提取可溶性总蛋白</a:t>
            </a:r>
            <a:endParaRPr lang="zh-CN" altLang="en-US" sz="3600" b="1" dirty="0">
              <a:solidFill>
                <a:srgbClr val="FF0000"/>
              </a:solidFill>
              <a:latin typeface="微软雅黑" panose="020B0503020204020204" pitchFamily="3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a:extLst>
              <a:ext uri="{FF2B5EF4-FFF2-40B4-BE49-F238E27FC236}">
                <a16:creationId xmlns:a16="http://schemas.microsoft.com/office/drawing/2014/main" id="{52E1B19B-7240-4ABA-AA49-508FCC6C5863}"/>
              </a:ext>
            </a:extLst>
          </p:cNvPr>
          <p:cNvSpPr>
            <a:spLocks noGrp="1"/>
          </p:cNvSpPr>
          <p:nvPr>
            <p:ph idx="1"/>
          </p:nvPr>
        </p:nvSpPr>
        <p:spPr>
          <a:xfrm>
            <a:off x="852203" y="1915989"/>
            <a:ext cx="10514012" cy="4105299"/>
          </a:xfrm>
        </p:spPr>
        <p:txBody>
          <a:bodyPr/>
          <a:lstStyle/>
          <a:p>
            <a:pPr eaLnBrk="1" hangingPunct="1">
              <a:lnSpc>
                <a:spcPct val="150000"/>
              </a:lnSpc>
              <a:spcBef>
                <a:spcPts val="600"/>
              </a:spcBef>
              <a:buFont typeface="Arial" panose="020B0604020202020204" pitchFamily="34" charset="0"/>
              <a:buNone/>
              <a:defRPr/>
            </a:pPr>
            <a:r>
              <a:rPr lang="en-US" altLang="zh-CN" sz="2200" b="1" dirty="0">
                <a:latin typeface="+mn-ea"/>
              </a:rPr>
              <a:t>1.9  </a:t>
            </a:r>
            <a:r>
              <a:rPr lang="zh-CN" altLang="en-US" sz="2200" b="1" dirty="0">
                <a:latin typeface="+mn-ea"/>
              </a:rPr>
              <a:t> 将离心管固定在旋转混匀仪上室温旋转混匀，</a:t>
            </a:r>
            <a:r>
              <a:rPr lang="en-US" altLang="zh-CN" sz="2200" b="1" dirty="0">
                <a:latin typeface="+mn-ea"/>
              </a:rPr>
              <a:t>30 rpm</a:t>
            </a:r>
            <a:r>
              <a:rPr lang="zh-CN" altLang="en-US" sz="2200" b="1" dirty="0">
                <a:latin typeface="+mn-ea"/>
              </a:rPr>
              <a:t>，</a:t>
            </a:r>
            <a:r>
              <a:rPr lang="en-US" altLang="zh-CN" sz="2200" b="1" dirty="0">
                <a:latin typeface="+mn-ea"/>
              </a:rPr>
              <a:t>30 min</a:t>
            </a:r>
            <a:r>
              <a:rPr lang="zh-CN" altLang="en-US" sz="2200" b="1" dirty="0">
                <a:latin typeface="+mn-ea"/>
              </a:rPr>
              <a:t>；</a:t>
            </a:r>
          </a:p>
          <a:p>
            <a:pPr eaLnBrk="1" hangingPunct="1">
              <a:lnSpc>
                <a:spcPct val="150000"/>
              </a:lnSpc>
              <a:spcBef>
                <a:spcPts val="600"/>
              </a:spcBef>
              <a:buFont typeface="Arial" panose="020B0604020202020204" pitchFamily="34" charset="0"/>
              <a:buNone/>
              <a:defRPr/>
            </a:pPr>
            <a:r>
              <a:rPr lang="en-US" altLang="zh-CN" sz="2200" b="1" dirty="0">
                <a:latin typeface="+mn-ea"/>
              </a:rPr>
              <a:t>1.10 </a:t>
            </a:r>
            <a:r>
              <a:rPr lang="zh-CN" altLang="en-US" sz="2200" b="1" dirty="0">
                <a:latin typeface="+mn-ea"/>
              </a:rPr>
              <a:t>将离心管在天平上配平，</a:t>
            </a:r>
            <a:r>
              <a:rPr lang="en-US" altLang="zh-CN" sz="2200" b="1" dirty="0">
                <a:latin typeface="+mn-ea"/>
              </a:rPr>
              <a:t> 8000 g</a:t>
            </a:r>
            <a:r>
              <a:rPr lang="zh-CN" altLang="en-US" sz="2200" b="1" dirty="0">
                <a:latin typeface="+mn-ea"/>
              </a:rPr>
              <a:t>，</a:t>
            </a:r>
            <a:r>
              <a:rPr lang="en-US" altLang="zh-CN" sz="2200" b="1" dirty="0">
                <a:latin typeface="+mn-ea"/>
              </a:rPr>
              <a:t>4</a:t>
            </a:r>
            <a:r>
              <a:rPr lang="zh-CN" altLang="en-US" sz="2200" b="1" dirty="0">
                <a:latin typeface="+mn-ea"/>
              </a:rPr>
              <a:t>℃</a:t>
            </a:r>
            <a:r>
              <a:rPr lang="zh-CN" altLang="zh-CN" sz="2200" b="1" dirty="0">
                <a:latin typeface="+mn-ea"/>
              </a:rPr>
              <a:t>离心</a:t>
            </a:r>
            <a:r>
              <a:rPr lang="en-US" altLang="zh-CN" sz="2200" b="1" dirty="0">
                <a:latin typeface="+mn-ea"/>
              </a:rPr>
              <a:t>1 min</a:t>
            </a:r>
            <a:r>
              <a:rPr lang="zh-CN" altLang="en-US" sz="2200" b="1" dirty="0">
                <a:latin typeface="+mn-ea"/>
              </a:rPr>
              <a:t>，检查沉淀颜色，确认表达  </a:t>
            </a:r>
            <a:endParaRPr lang="en-US" altLang="zh-CN" sz="2200" b="1" dirty="0">
              <a:latin typeface="+mn-ea"/>
            </a:endParaRPr>
          </a:p>
          <a:p>
            <a:pPr eaLnBrk="1" hangingPunct="1">
              <a:lnSpc>
                <a:spcPct val="150000"/>
              </a:lnSpc>
              <a:spcBef>
                <a:spcPts val="600"/>
              </a:spcBef>
              <a:buFont typeface="Arial" panose="020B0604020202020204" pitchFamily="34" charset="0"/>
              <a:buNone/>
              <a:defRPr/>
            </a:pPr>
            <a:r>
              <a:rPr lang="zh-CN" altLang="en-US" sz="2200" b="1" dirty="0">
                <a:latin typeface="+mn-ea"/>
              </a:rPr>
              <a:t>         </a:t>
            </a:r>
            <a:r>
              <a:rPr lang="en-US" altLang="zh-CN" sz="2200" b="1" dirty="0">
                <a:latin typeface="+mn-ea"/>
              </a:rPr>
              <a:t>GFP</a:t>
            </a:r>
            <a:r>
              <a:rPr lang="zh-CN" altLang="en-US" sz="2200" b="1" dirty="0">
                <a:latin typeface="+mn-ea"/>
              </a:rPr>
              <a:t>蛋白的细菌是否已经裂解成功；</a:t>
            </a:r>
            <a:endParaRPr lang="en-US" altLang="zh-CN" sz="2200" b="1" dirty="0">
              <a:latin typeface="+mn-ea"/>
            </a:endParaRPr>
          </a:p>
          <a:p>
            <a:pPr eaLnBrk="1" hangingPunct="1">
              <a:lnSpc>
                <a:spcPct val="150000"/>
              </a:lnSpc>
              <a:spcBef>
                <a:spcPts val="600"/>
              </a:spcBef>
              <a:buNone/>
              <a:defRPr/>
            </a:pPr>
            <a:r>
              <a:rPr lang="en-US" altLang="zh-CN" sz="2200" b="1" dirty="0">
                <a:latin typeface="+mn-ea"/>
              </a:rPr>
              <a:t>1.11 </a:t>
            </a:r>
            <a:r>
              <a:rPr lang="zh-CN" altLang="en-US" sz="2200" b="1" dirty="0">
                <a:latin typeface="+mn-ea"/>
              </a:rPr>
              <a:t>如沉淀仍然很绿，转移上清后，在沉淀中再加入</a:t>
            </a:r>
            <a:r>
              <a:rPr lang="en-US" altLang="zh-CN" sz="2200" b="1" dirty="0">
                <a:latin typeface="+mn-ea"/>
              </a:rPr>
              <a:t>5 mL</a:t>
            </a:r>
            <a:r>
              <a:rPr lang="zh-CN" altLang="en-US" sz="2200" b="1" dirty="0">
                <a:latin typeface="+mn-ea"/>
              </a:rPr>
              <a:t>的细菌</a:t>
            </a:r>
            <a:r>
              <a:rPr lang="zh-CN" altLang="zh-CN" sz="2200" b="1" dirty="0">
                <a:latin typeface="+mn-ea"/>
              </a:rPr>
              <a:t>蛋白</a:t>
            </a:r>
            <a:r>
              <a:rPr lang="zh-CN" altLang="en-US" sz="2200" b="1" dirty="0">
                <a:latin typeface="+mn-ea"/>
              </a:rPr>
              <a:t>提取液，室温     </a:t>
            </a:r>
            <a:endParaRPr lang="en-US" altLang="zh-CN" sz="2200" b="1" dirty="0">
              <a:latin typeface="+mn-ea"/>
            </a:endParaRPr>
          </a:p>
          <a:p>
            <a:pPr eaLnBrk="1" hangingPunct="1">
              <a:lnSpc>
                <a:spcPct val="150000"/>
              </a:lnSpc>
              <a:spcBef>
                <a:spcPts val="600"/>
              </a:spcBef>
              <a:buNone/>
              <a:defRPr/>
            </a:pPr>
            <a:r>
              <a:rPr lang="zh-CN" altLang="en-US" sz="2200" b="1" dirty="0">
                <a:latin typeface="+mn-ea"/>
              </a:rPr>
              <a:t>         旋转混匀</a:t>
            </a:r>
            <a:r>
              <a:rPr lang="en-US" altLang="zh-CN" sz="2200" b="1" dirty="0">
                <a:latin typeface="+mn-ea"/>
              </a:rPr>
              <a:t>20 min</a:t>
            </a:r>
            <a:r>
              <a:rPr lang="zh-CN" altLang="en-US" sz="2200" b="1" dirty="0">
                <a:latin typeface="+mn-ea"/>
              </a:rPr>
              <a:t>，继续离心取上清；</a:t>
            </a:r>
            <a:endParaRPr lang="en-US" altLang="zh-CN" sz="2200" b="1" dirty="0">
              <a:latin typeface="+mn-ea"/>
            </a:endParaRPr>
          </a:p>
          <a:p>
            <a:pPr eaLnBrk="1" hangingPunct="1">
              <a:lnSpc>
                <a:spcPct val="150000"/>
              </a:lnSpc>
              <a:spcBef>
                <a:spcPts val="600"/>
              </a:spcBef>
              <a:buFont typeface="Arial" panose="020B0604020202020204" pitchFamily="34" charset="0"/>
              <a:buNone/>
              <a:defRPr/>
            </a:pPr>
            <a:r>
              <a:rPr lang="en-US" altLang="zh-CN" sz="2200" b="1" dirty="0">
                <a:latin typeface="+mn-ea"/>
              </a:rPr>
              <a:t>1.12 </a:t>
            </a:r>
            <a:r>
              <a:rPr lang="zh-CN" altLang="en-US" sz="2200" b="1" dirty="0">
                <a:latin typeface="+mn-ea"/>
              </a:rPr>
              <a:t>所有上清转移至量筒中测量体积，加入</a:t>
            </a:r>
            <a:r>
              <a:rPr lang="en-US" altLang="zh-CN" sz="2200" b="1" dirty="0">
                <a:latin typeface="+mn-ea"/>
              </a:rPr>
              <a:t>50%</a:t>
            </a:r>
            <a:r>
              <a:rPr lang="zh-CN" altLang="en-US" sz="2200" b="1" dirty="0">
                <a:latin typeface="+mn-ea"/>
              </a:rPr>
              <a:t>甘油至终浓度</a:t>
            </a:r>
            <a:r>
              <a:rPr lang="en-US" altLang="zh-CN" sz="2200" b="1" dirty="0">
                <a:latin typeface="+mn-ea"/>
              </a:rPr>
              <a:t>5%</a:t>
            </a:r>
            <a:r>
              <a:rPr lang="zh-CN" altLang="en-US" sz="2200" b="1" dirty="0">
                <a:latin typeface="+mn-ea"/>
              </a:rPr>
              <a:t>，混匀；</a:t>
            </a:r>
            <a:endParaRPr lang="en-US" altLang="zh-CN" sz="2200" b="1" dirty="0">
              <a:latin typeface="+mn-ea"/>
            </a:endParaRPr>
          </a:p>
          <a:p>
            <a:pPr eaLnBrk="1" hangingPunct="1">
              <a:lnSpc>
                <a:spcPct val="150000"/>
              </a:lnSpc>
              <a:spcBef>
                <a:spcPts val="600"/>
              </a:spcBef>
              <a:buNone/>
              <a:defRPr/>
            </a:pPr>
            <a:r>
              <a:rPr lang="en-US" altLang="zh-CN" sz="2200" b="1" dirty="0">
                <a:latin typeface="+mn-ea"/>
              </a:rPr>
              <a:t>1.13 </a:t>
            </a:r>
            <a:r>
              <a:rPr lang="zh-CN" altLang="en-US" sz="2200" b="1" dirty="0">
                <a:latin typeface="+mn-ea"/>
              </a:rPr>
              <a:t>所得大肠杆菌可溶性蛋白上清样品用于本次课金属鳌合层析分离纯化</a:t>
            </a:r>
            <a:r>
              <a:rPr lang="en-US" altLang="zh-CN" sz="2200" b="1" dirty="0">
                <a:latin typeface="+mn-ea"/>
              </a:rPr>
              <a:t>GFP</a:t>
            </a:r>
            <a:r>
              <a:rPr lang="zh-CN" altLang="en-US" sz="2200" b="1" dirty="0">
                <a:latin typeface="+mn-ea"/>
              </a:rPr>
              <a:t>。</a:t>
            </a:r>
            <a:endParaRPr lang="en-US" altLang="zh-CN" sz="2200" b="1" dirty="0">
              <a:latin typeface="+mn-ea"/>
            </a:endParaRPr>
          </a:p>
        </p:txBody>
      </p:sp>
      <p:sp>
        <p:nvSpPr>
          <p:cNvPr id="92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B90F7900-647F-45EB-BD68-697DB158D059}"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6</a:t>
            </a:fld>
            <a:endParaRPr lang="en-US" altLang="zh-CN" sz="1000">
              <a:latin typeface="Arial" panose="020B0604020202020204" pitchFamily="34" charset="0"/>
              <a:ea typeface="宋体" panose="02010600030101010101" pitchFamily="2" charset="-122"/>
            </a:endParaRPr>
          </a:p>
        </p:txBody>
      </p:sp>
      <p:sp>
        <p:nvSpPr>
          <p:cNvPr id="9220" name="Rectangle 1026"/>
          <p:cNvSpPr>
            <a:spLocks noGrp="1" noRot="1"/>
          </p:cNvSpPr>
          <p:nvPr>
            <p:ph type="title"/>
          </p:nvPr>
        </p:nvSpPr>
        <p:spPr>
          <a:xfrm>
            <a:off x="0" y="700088"/>
            <a:ext cx="12192000" cy="784225"/>
          </a:xfrm>
        </p:spPr>
        <p:txBody>
          <a:bodyPr/>
          <a:lstStyle/>
          <a:p>
            <a:pPr algn="ctr" eaLnBrk="1" hangingPunct="1"/>
            <a:r>
              <a:rPr lang="zh-CN" altLang="en-US" sz="3600" b="1" dirty="0">
                <a:latin typeface="微软雅黑" panose="020B0503020204020204" pitchFamily="34" charset="-122"/>
              </a:rPr>
              <a:t>操作步骤：从大肠杆菌中提取可溶性总蛋白</a:t>
            </a:r>
            <a:endParaRPr lang="zh-CN" altLang="en-US" sz="3600" b="1" dirty="0">
              <a:solidFill>
                <a:srgbClr val="FF0000"/>
              </a:solidFill>
              <a:latin typeface="微软雅黑" panose="020B0503020204020204" pitchFamily="34" charset="-122"/>
            </a:endParaRPr>
          </a:p>
        </p:txBody>
      </p:sp>
    </p:spTree>
  </p:cSld>
  <p:clrMapOvr>
    <a:masterClrMapping/>
  </p:clrMapOv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3957</TotalTime>
  <Words>705</Words>
  <Application>Microsoft Macintosh PowerPoint</Application>
  <PresentationFormat>宽屏</PresentationFormat>
  <Paragraphs>52</Paragraphs>
  <Slides>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微软雅黑</vt:lpstr>
      <vt:lpstr>Arial</vt:lpstr>
      <vt:lpstr>Calibri</vt:lpstr>
      <vt:lpstr>Calibri Light</vt:lpstr>
      <vt:lpstr>Times New Roman</vt:lpstr>
      <vt:lpstr>Wingdings</vt:lpstr>
      <vt:lpstr>Office 主题</vt:lpstr>
      <vt:lpstr>绿色荧光蛋白GFP的原核蛋白表达、纯化 及性质鉴定（1）</vt:lpstr>
      <vt:lpstr>实验原理——裂解大肠杆菌提取表达蛋白</vt:lpstr>
      <vt:lpstr>实验器材及试剂</vt:lpstr>
      <vt:lpstr>操作步骤：从大肠杆菌中提取可溶性总蛋白</vt:lpstr>
      <vt:lpstr>操作步骤：从大肠杆菌中提取可溶性总蛋白</vt:lpstr>
      <vt:lpstr>操作步骤：从大肠杆菌中提取可溶性总蛋白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Wenyuan Zhu</cp:lastModifiedBy>
  <cp:revision>1123</cp:revision>
  <dcterms:created xsi:type="dcterms:W3CDTF">1601-01-01T00:00:00Z</dcterms:created>
  <dcterms:modified xsi:type="dcterms:W3CDTF">2024-09-27T01:14:44Z</dcterms:modified>
</cp:coreProperties>
</file>