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5"/>
  </p:notesMasterIdLst>
  <p:handoutMasterIdLst>
    <p:handoutMasterId r:id="rId6"/>
  </p:handoutMasterIdLst>
  <p:sldIdLst>
    <p:sldId id="327" r:id="rId2"/>
    <p:sldId id="313" r:id="rId3"/>
    <p:sldId id="317" r:id="rId4"/>
  </p:sldIdLst>
  <p:sldSz cx="12192000" cy="6858000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D6D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490" autoAdjust="0"/>
  </p:normalViewPr>
  <p:slideViewPr>
    <p:cSldViewPr showGuides="1">
      <p:cViewPr varScale="1">
        <p:scale>
          <a:sx n="121" d="100"/>
          <a:sy n="121" d="100"/>
        </p:scale>
        <p:origin x="2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AA8A485E-E44B-418E-AA8F-AC2931880B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D12ED7C9-BD17-4B5C-B3AC-FE77479E94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296117E1-A720-4DFC-B5D3-2294214E49F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C1896F3B-516A-4D70-920B-54BAC712E4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6FDC71-C458-49AA-A9D7-135207608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D189585-697E-44AE-A749-E6820F814D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1545FDB-5927-46F9-A7D8-37B8486FA5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C34C8610-0937-4A93-AC84-564778E32E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AC7CF1B6-A586-433A-9EB8-5469884D91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91CEB7D3-4260-45CF-8908-9186451BE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71372B-A810-46D5-A042-5EE26169BB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71372B-A810-46D5-A042-5EE26169BB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4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1EEF-8A11-4642-9F22-B094EED7F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51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D9D2-0732-4E52-BE0E-063670029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50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D10E-173F-4180-9D42-346442165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993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8608-CCF3-4460-89CF-985AAE79A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2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7CEA3-470D-42BD-AED3-88ED976D2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19F8C-9FD7-4473-A234-F9722CD9D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0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54B32-5886-44DC-AFCC-9EFA9A371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2D2A7-E432-46B0-9E84-5F9D23F4B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9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DBBD2-287D-413B-B2F4-4CCF4C078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4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D8BD-6C24-44A6-8BDC-E6A77C298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6FE-7273-44C9-9DE1-C0C609784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1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7633-5041-4DB0-A4C8-1522B5FB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7455-53A4-4812-8E7D-0B218639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DF4E-345E-4D2B-82B8-F6C889AB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1BD8DC-57BF-4C56-89C1-BE775066C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/>
              <a:t>金属螯合层析实验所需溶液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BFD1B7B-A3D6-46F1-AE1B-32FD419F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7038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zh-CN" sz="2400" b="1" dirty="0">
                <a:latin typeface="+mn-ea"/>
              </a:rPr>
              <a:t> Binding Buffer</a:t>
            </a:r>
            <a:r>
              <a:rPr lang="en-US" altLang="zh-CN" sz="2400" dirty="0">
                <a:latin typeface="+mn-ea"/>
              </a:rPr>
              <a:t>  A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200 mL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（大组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人配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份）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ea"/>
              </a:rPr>
              <a:t>    Tris-HCl 20 mmol/L</a:t>
            </a:r>
            <a:r>
              <a:rPr lang="zh-CN" altLang="zh-CN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pH8.0</a:t>
            </a:r>
            <a:r>
              <a:rPr lang="zh-CN" altLang="zh-CN" sz="2400" dirty="0">
                <a:latin typeface="+mn-ea"/>
              </a:rPr>
              <a:t>），</a:t>
            </a:r>
            <a:r>
              <a:rPr lang="en-US" altLang="zh-CN" sz="2400" dirty="0">
                <a:latin typeface="+mn-ea"/>
              </a:rPr>
              <a:t>Imidazole 10 mmol/L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 NaCl 0.5 mol/L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5%</a:t>
            </a:r>
            <a:r>
              <a:rPr lang="zh-CN" altLang="en-US" sz="2400" dirty="0">
                <a:latin typeface="+mn-ea"/>
              </a:rPr>
              <a:t>甘油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+mn-ea"/>
              </a:rPr>
              <a:t>2. Elution Buffer</a:t>
            </a:r>
            <a:r>
              <a:rPr lang="en-US" altLang="zh-CN" sz="2400" dirty="0">
                <a:latin typeface="+mn-ea"/>
              </a:rPr>
              <a:t>  B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 mL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（大组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人配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份） 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ea"/>
              </a:rPr>
              <a:t>    Tris-HCl 20 mmol/L</a:t>
            </a:r>
            <a:r>
              <a:rPr lang="zh-CN" altLang="zh-CN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pH8.0</a:t>
            </a:r>
            <a:r>
              <a:rPr lang="zh-CN" altLang="zh-CN" sz="2400" dirty="0">
                <a:latin typeface="+mn-ea"/>
              </a:rPr>
              <a:t>），</a:t>
            </a:r>
            <a:r>
              <a:rPr lang="en-US" altLang="zh-CN" sz="2400" dirty="0">
                <a:latin typeface="+mn-ea"/>
              </a:rPr>
              <a:t>Imidazole 300 mmol/L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NaCl 0.5 mol/L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5%</a:t>
            </a:r>
            <a:r>
              <a:rPr lang="zh-CN" altLang="en-US" sz="2400" dirty="0">
                <a:latin typeface="+mn-ea"/>
              </a:rPr>
              <a:t>甘油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44C89B0-05F0-486D-B185-15A89A42B8DD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BB84CF1-E9FC-4FA6-BBA6-FE8E1A28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8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latin typeface="+mn-ea"/>
                <a:ea typeface="+mn-ea"/>
              </a:rPr>
              <a:t>Binding Buffer A</a:t>
            </a:r>
            <a:r>
              <a:rPr lang="zh-CN" altLang="en-US" sz="3600" b="1" dirty="0">
                <a:latin typeface="+mn-ea"/>
                <a:ea typeface="+mn-ea"/>
              </a:rPr>
              <a:t>和</a:t>
            </a:r>
            <a:r>
              <a:rPr lang="en-US" altLang="zh-CN" sz="3600" b="1" dirty="0">
                <a:latin typeface="+mn-ea"/>
                <a:ea typeface="+mn-ea"/>
              </a:rPr>
              <a:t>Elution Buffer B</a:t>
            </a:r>
            <a:r>
              <a:rPr lang="zh-CN" altLang="en-US" sz="3600" b="1" dirty="0">
                <a:latin typeface="+mn-ea"/>
                <a:ea typeface="+mn-ea"/>
              </a:rPr>
              <a:t>的配制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50863" y="1587500"/>
            <a:ext cx="11090275" cy="46212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1. </a:t>
            </a:r>
            <a:r>
              <a:rPr lang="zh-CN" altLang="en-US" sz="2000" b="1" dirty="0">
                <a:latin typeface="+mn-ea"/>
              </a:rPr>
              <a:t>计算并称取</a:t>
            </a:r>
            <a:r>
              <a:rPr lang="en-US" altLang="zh-CN" sz="2000" b="1" dirty="0" err="1">
                <a:latin typeface="+mn-ea"/>
              </a:rPr>
              <a:t>NaCl</a:t>
            </a:r>
            <a:r>
              <a:rPr lang="zh-CN" altLang="en-US" sz="2000" b="1" dirty="0">
                <a:latin typeface="+mn-ea"/>
              </a:rPr>
              <a:t>固体和咪唑固体药品，放于烧杯中；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加入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140 mL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Binding Buffer A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）或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70 mL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 （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Elution Buffer B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 b="1" dirty="0">
                <a:latin typeface="+mn-ea"/>
              </a:rPr>
              <a:t>的超纯水，搅拌混匀至固体溶解完全；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3. </a:t>
            </a:r>
            <a:r>
              <a:rPr lang="zh-CN" altLang="en-US" sz="2000" b="1" dirty="0">
                <a:latin typeface="+mn-ea"/>
              </a:rPr>
              <a:t>计算并吸取一定体积的</a:t>
            </a:r>
            <a:r>
              <a:rPr lang="en-US" altLang="zh-CN" sz="2000" b="1" dirty="0" err="1">
                <a:latin typeface="+mn-ea"/>
              </a:rPr>
              <a:t>Tris-HCl</a:t>
            </a:r>
            <a:r>
              <a:rPr lang="zh-CN" altLang="en-US" sz="2000" b="1" dirty="0">
                <a:latin typeface="+mn-ea"/>
              </a:rPr>
              <a:t>储液（</a:t>
            </a:r>
            <a:r>
              <a:rPr lang="en-US" altLang="zh-CN" sz="2000" b="1" dirty="0">
                <a:latin typeface="+mn-ea"/>
              </a:rPr>
              <a:t>1.0 </a:t>
            </a:r>
            <a:r>
              <a:rPr lang="en-US" altLang="zh-CN" sz="2000" b="1" dirty="0" err="1">
                <a:latin typeface="+mn-ea"/>
              </a:rPr>
              <a:t>mol</a:t>
            </a:r>
            <a:r>
              <a:rPr lang="en-US" altLang="zh-CN" sz="2000" b="1" dirty="0">
                <a:latin typeface="+mn-ea"/>
              </a:rPr>
              <a:t>/L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pH8.0</a:t>
            </a:r>
            <a:r>
              <a:rPr lang="zh-CN" altLang="en-US" sz="2000" b="1" dirty="0">
                <a:latin typeface="+mn-ea"/>
              </a:rPr>
              <a:t>）于烧杯中；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4. </a:t>
            </a:r>
            <a:r>
              <a:rPr lang="zh-CN" altLang="en-US" sz="2000" b="1" dirty="0">
                <a:latin typeface="+mn-ea"/>
              </a:rPr>
              <a:t>加入</a:t>
            </a:r>
            <a:r>
              <a:rPr lang="en-US" altLang="zh-CN" sz="2000" b="1" dirty="0">
                <a:latin typeface="+mn-ea"/>
              </a:rPr>
              <a:t>50% </a:t>
            </a:r>
            <a:r>
              <a:rPr lang="zh-CN" altLang="en-US" sz="2000" b="1" dirty="0">
                <a:latin typeface="+mn-ea"/>
              </a:rPr>
              <a:t>甘油至甘油终浓度为</a:t>
            </a:r>
            <a:r>
              <a:rPr lang="en-US" altLang="zh-CN" sz="2000" b="1" dirty="0">
                <a:latin typeface="+mn-ea"/>
              </a:rPr>
              <a:t>5%</a:t>
            </a:r>
            <a:r>
              <a:rPr lang="zh-CN" altLang="en-US" sz="2000" b="1" dirty="0">
                <a:latin typeface="+mn-ea"/>
              </a:rPr>
              <a:t>；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5. </a:t>
            </a:r>
            <a:r>
              <a:rPr lang="zh-CN" altLang="en-US" sz="2000" b="1" dirty="0">
                <a:latin typeface="+mn-ea"/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超纯水及量筒</a:t>
            </a:r>
            <a:r>
              <a:rPr lang="zh-CN" altLang="en-US" sz="2000" b="1" dirty="0">
                <a:latin typeface="+mn-ea"/>
              </a:rPr>
              <a:t>定容到</a:t>
            </a:r>
            <a:r>
              <a:rPr lang="en-US" altLang="zh-CN" sz="2000" b="1" dirty="0">
                <a:latin typeface="+mn-ea"/>
              </a:rPr>
              <a:t>200 mL</a:t>
            </a: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Binding Buffer A </a:t>
            </a:r>
            <a:r>
              <a:rPr lang="zh-CN" altLang="en-US" sz="2000" b="1" dirty="0">
                <a:latin typeface="+mn-ea"/>
              </a:rPr>
              <a:t>）或</a:t>
            </a:r>
            <a:r>
              <a:rPr lang="en-US" altLang="zh-CN" sz="2000" b="1" dirty="0">
                <a:latin typeface="+mn-ea"/>
              </a:rPr>
              <a:t>100 mL</a:t>
            </a: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Binding Buffer B</a:t>
            </a:r>
            <a:r>
              <a:rPr lang="zh-CN" altLang="en-US" sz="2000" b="1" dirty="0">
                <a:latin typeface="+mn-ea"/>
              </a:rPr>
              <a:t>）； 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6. </a:t>
            </a:r>
            <a:r>
              <a:rPr lang="zh-CN" altLang="en-US" sz="2000" b="1" dirty="0">
                <a:latin typeface="+mn-ea"/>
              </a:rPr>
              <a:t>使用真空过滤装置及</a:t>
            </a:r>
            <a:r>
              <a:rPr lang="en-US" altLang="zh-CN" sz="2000" b="1" dirty="0">
                <a:latin typeface="+mn-ea"/>
              </a:rPr>
              <a:t>0.45 </a:t>
            </a:r>
            <a:r>
              <a:rPr lang="en-US" altLang="zh-CN" sz="2000" b="1" dirty="0" err="1">
                <a:latin typeface="+mn-ea"/>
              </a:rPr>
              <a:t>μm</a:t>
            </a:r>
            <a:r>
              <a:rPr lang="zh-CN" altLang="en-US" sz="2000" b="1" dirty="0">
                <a:latin typeface="+mn-ea"/>
              </a:rPr>
              <a:t>的滤膜过滤除杂；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</a:rPr>
              <a:t>7. </a:t>
            </a:r>
            <a:r>
              <a:rPr lang="zh-CN" altLang="en-US" sz="2000" b="1" dirty="0">
                <a:latin typeface="+mn-ea"/>
              </a:rPr>
              <a:t>放于蓝盖试剂瓶中保存。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AFAB9C-BAD5-47E8-8585-A00950AE498C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D13CF79-CB4E-4225-8671-C427EB6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4000" b="1" dirty="0">
                <a:latin typeface="+mn-ea"/>
              </a:rPr>
              <a:t>层析用溶液的抽滤</a:t>
            </a:r>
            <a:endParaRPr lang="zh-CN" altLang="en-US" sz="4000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6C76BBC-705A-41DC-936B-67303C8E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916113"/>
            <a:ext cx="10515600" cy="108083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latin typeface="+mn-ea"/>
              </a:rPr>
              <a:t> AKTA</a:t>
            </a:r>
            <a:r>
              <a:rPr lang="zh-CN" altLang="en-US" sz="2200" b="1" dirty="0">
                <a:latin typeface="+mn-ea"/>
              </a:rPr>
              <a:t>系统的工作溶液在每次使用前必须进行抽滤去除杂质。</a:t>
            </a:r>
            <a:br>
              <a:rPr lang="en-US" altLang="zh-CN" sz="2200" b="1">
                <a:latin typeface="+mn-ea"/>
              </a:rPr>
            </a:br>
            <a:r>
              <a:rPr lang="en-US" altLang="zh-CN" sz="2200" b="1">
                <a:latin typeface="+mn-ea"/>
              </a:rPr>
              <a:t> </a:t>
            </a:r>
            <a:r>
              <a:rPr lang="zh-CN" altLang="en-US" sz="2200" b="1">
                <a:latin typeface="+mn-ea"/>
              </a:rPr>
              <a:t>使</a:t>
            </a:r>
            <a:r>
              <a:rPr lang="zh-CN" altLang="en-US" sz="2200" b="1" dirty="0">
                <a:latin typeface="+mn-ea"/>
              </a:rPr>
              <a:t>用真空过滤装置及</a:t>
            </a:r>
            <a:r>
              <a:rPr lang="en-US" altLang="zh-CN" sz="2200" b="1" dirty="0">
                <a:latin typeface="+mn-ea"/>
              </a:rPr>
              <a:t>0.45 </a:t>
            </a:r>
            <a:r>
              <a:rPr lang="en-US" altLang="zh-CN" sz="2200" b="1" dirty="0" err="1">
                <a:latin typeface="+mn-ea"/>
              </a:rPr>
              <a:t>μm</a:t>
            </a:r>
            <a:r>
              <a:rPr lang="zh-CN" altLang="en-US" sz="2200" b="1" dirty="0">
                <a:latin typeface="+mn-ea"/>
              </a:rPr>
              <a:t>的滤膜过滤除杂。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D817D0-7947-476B-8DFD-4FBECC4734A2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614738"/>
            <a:ext cx="3770312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3586163"/>
            <a:ext cx="1728787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283</Words>
  <Application>Microsoft Macintosh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金属螯合层析实验所需溶液</vt:lpstr>
      <vt:lpstr>Binding Buffer A和Elution Buffer B的配制</vt:lpstr>
      <vt:lpstr>层析用溶液的抽滤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Wenyuan Zhu</cp:lastModifiedBy>
  <cp:revision>855</cp:revision>
  <dcterms:created xsi:type="dcterms:W3CDTF">1601-01-01T00:00:00Z</dcterms:created>
  <dcterms:modified xsi:type="dcterms:W3CDTF">2024-09-27T01:15:08Z</dcterms:modified>
</cp:coreProperties>
</file>