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14"/>
  </p:notesMasterIdLst>
  <p:handoutMasterIdLst>
    <p:handoutMasterId r:id="rId15"/>
  </p:handoutMasterIdLst>
  <p:sldIdLst>
    <p:sldId id="256" r:id="rId2"/>
    <p:sldId id="332" r:id="rId3"/>
    <p:sldId id="333" r:id="rId4"/>
    <p:sldId id="334" r:id="rId5"/>
    <p:sldId id="335" r:id="rId6"/>
    <p:sldId id="336" r:id="rId7"/>
    <p:sldId id="337" r:id="rId8"/>
    <p:sldId id="331" r:id="rId9"/>
    <p:sldId id="338" r:id="rId10"/>
    <p:sldId id="319" r:id="rId11"/>
    <p:sldId id="320" r:id="rId12"/>
    <p:sldId id="339" r:id="rId13"/>
  </p:sldIdLst>
  <p:sldSz cx="12192000" cy="6858000"/>
  <p:notesSz cx="6797675" cy="9928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D6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0" autoAdjust="0"/>
    <p:restoredTop sz="94609" autoAdjust="0"/>
  </p:normalViewPr>
  <p:slideViewPr>
    <p:cSldViewPr showGuides="1">
      <p:cViewPr varScale="1">
        <p:scale>
          <a:sx n="151" d="100"/>
          <a:sy n="151" d="100"/>
        </p:scale>
        <p:origin x="1016"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A8A485E-E44B-418E-AA8F-AC2931880B60}"/>
              </a:ext>
            </a:extLst>
          </p:cNvPr>
          <p:cNvSpPr>
            <a:spLocks noGrp="1" noChangeArrowheads="1"/>
          </p:cNvSpPr>
          <p:nvPr>
            <p:ph type="hdr" sz="quarter"/>
          </p:nvPr>
        </p:nvSpPr>
        <p:spPr bwMode="auto">
          <a:xfrm>
            <a:off x="0" y="0"/>
            <a:ext cx="2944958"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zh-CN" altLang="en-US"/>
          </a:p>
        </p:txBody>
      </p:sp>
      <p:sp>
        <p:nvSpPr>
          <p:cNvPr id="177155" name="Rectangle 3">
            <a:extLst>
              <a:ext uri="{FF2B5EF4-FFF2-40B4-BE49-F238E27FC236}">
                <a16:creationId xmlns:a16="http://schemas.microsoft.com/office/drawing/2014/main" id="{D12ED7C9-BD17-4B5C-B3AC-FE77479E9436}"/>
              </a:ext>
            </a:extLst>
          </p:cNvPr>
          <p:cNvSpPr>
            <a:spLocks noGrp="1" noChangeArrowheads="1"/>
          </p:cNvSpPr>
          <p:nvPr>
            <p:ph type="dt" sz="quarter" idx="1"/>
          </p:nvPr>
        </p:nvSpPr>
        <p:spPr bwMode="auto">
          <a:xfrm>
            <a:off x="3852717" y="0"/>
            <a:ext cx="2944958"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177156" name="Rectangle 4">
            <a:extLst>
              <a:ext uri="{FF2B5EF4-FFF2-40B4-BE49-F238E27FC236}">
                <a16:creationId xmlns:a16="http://schemas.microsoft.com/office/drawing/2014/main" id="{296117E1-A720-4DFC-B5D3-2294214E49FB}"/>
              </a:ext>
            </a:extLst>
          </p:cNvPr>
          <p:cNvSpPr>
            <a:spLocks noGrp="1" noChangeArrowheads="1"/>
          </p:cNvSpPr>
          <p:nvPr>
            <p:ph type="ftr" sz="quarter" idx="2"/>
          </p:nvPr>
        </p:nvSpPr>
        <p:spPr bwMode="auto">
          <a:xfrm>
            <a:off x="0" y="9431258"/>
            <a:ext cx="2944958" cy="496967"/>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7157" name="Rectangle 5">
            <a:extLst>
              <a:ext uri="{FF2B5EF4-FFF2-40B4-BE49-F238E27FC236}">
                <a16:creationId xmlns:a16="http://schemas.microsoft.com/office/drawing/2014/main" id="{C1896F3B-516A-4D70-920B-54BAC712E491}"/>
              </a:ext>
            </a:extLst>
          </p:cNvPr>
          <p:cNvSpPr>
            <a:spLocks noGrp="1" noChangeArrowheads="1"/>
          </p:cNvSpPr>
          <p:nvPr>
            <p:ph type="sldNum" sz="quarter" idx="3"/>
          </p:nvPr>
        </p:nvSpPr>
        <p:spPr bwMode="auto">
          <a:xfrm>
            <a:off x="3852717" y="9431258"/>
            <a:ext cx="2944958" cy="496967"/>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eaLnBrk="1" hangingPunct="1">
              <a:defRPr sz="1200"/>
            </a:lvl1pPr>
          </a:lstStyle>
          <a:p>
            <a:pPr>
              <a:defRPr/>
            </a:pPr>
            <a:fld id="{3033A739-8A13-4151-B76F-76B495319686}" type="slidenum">
              <a:rPr lang="zh-CN" altLang="en-US"/>
              <a:pPr>
                <a:defRPr/>
              </a:pPr>
              <a:t>‹#›</a:t>
            </a:fld>
            <a:endParaRPr lang="en-US" altLang="zh-CN"/>
          </a:p>
        </p:txBody>
      </p:sp>
    </p:spTree>
    <p:extLst>
      <p:ext uri="{BB962C8B-B14F-4D97-AF65-F5344CB8AC3E}">
        <p14:creationId xmlns:p14="http://schemas.microsoft.com/office/powerpoint/2010/main" val="2214316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AD189585-697E-44AE-A749-E6820F814DC4}"/>
              </a:ext>
            </a:extLst>
          </p:cNvPr>
          <p:cNvSpPr>
            <a:spLocks noGrp="1" noChangeArrowheads="1"/>
          </p:cNvSpPr>
          <p:nvPr>
            <p:ph type="hdr" sz="quarter"/>
          </p:nvPr>
        </p:nvSpPr>
        <p:spPr bwMode="auto">
          <a:xfrm>
            <a:off x="0" y="0"/>
            <a:ext cx="2944958"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zh-CN" altLang="en-US"/>
          </a:p>
        </p:txBody>
      </p:sp>
      <p:sp>
        <p:nvSpPr>
          <p:cNvPr id="203779" name="Rectangle 3">
            <a:extLst>
              <a:ext uri="{FF2B5EF4-FFF2-40B4-BE49-F238E27FC236}">
                <a16:creationId xmlns:a16="http://schemas.microsoft.com/office/drawing/2014/main" id="{21545FDB-5927-46F9-A7D8-37B8486FA599}"/>
              </a:ext>
            </a:extLst>
          </p:cNvPr>
          <p:cNvSpPr>
            <a:spLocks noGrp="1" noChangeArrowheads="1"/>
          </p:cNvSpPr>
          <p:nvPr>
            <p:ph type="dt" idx="1"/>
          </p:nvPr>
        </p:nvSpPr>
        <p:spPr bwMode="auto">
          <a:xfrm>
            <a:off x="3851098" y="0"/>
            <a:ext cx="2944958" cy="496967"/>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lvl1pPr algn="r" eaLnBrk="1" hangingPunct="1">
              <a:defRPr kumimoji="1" sz="1200">
                <a:latin typeface="Times New Roman" pitchFamily="18"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81" name="Rectangle 5">
            <a:extLst>
              <a:ext uri="{FF2B5EF4-FFF2-40B4-BE49-F238E27FC236}">
                <a16:creationId xmlns:a16="http://schemas.microsoft.com/office/drawing/2014/main" id="{C34C8610-0937-4A93-AC84-564778E32E7A}"/>
              </a:ext>
            </a:extLst>
          </p:cNvPr>
          <p:cNvSpPr>
            <a:spLocks noGrp="1" noChangeArrowheads="1"/>
          </p:cNvSpPr>
          <p:nvPr>
            <p:ph type="body" sz="quarter" idx="3"/>
          </p:nvPr>
        </p:nvSpPr>
        <p:spPr bwMode="auto">
          <a:xfrm>
            <a:off x="679606" y="4715629"/>
            <a:ext cx="5438464" cy="4467939"/>
          </a:xfrm>
          <a:prstGeom prst="rect">
            <a:avLst/>
          </a:prstGeom>
          <a:noFill/>
          <a:ln w="9525">
            <a:noFill/>
            <a:miter lim="800000"/>
            <a:headEnd/>
            <a:tailEnd/>
          </a:ln>
          <a:effectLst/>
        </p:spPr>
        <p:txBody>
          <a:bodyPr vert="horz" wrap="square" lIns="92153" tIns="46077" rIns="92153" bIns="46077"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3782" name="Rectangle 6">
            <a:extLst>
              <a:ext uri="{FF2B5EF4-FFF2-40B4-BE49-F238E27FC236}">
                <a16:creationId xmlns:a16="http://schemas.microsoft.com/office/drawing/2014/main" id="{AC7CF1B6-A586-433A-9EB8-5469884D9199}"/>
              </a:ext>
            </a:extLst>
          </p:cNvPr>
          <p:cNvSpPr>
            <a:spLocks noGrp="1" noChangeArrowheads="1"/>
          </p:cNvSpPr>
          <p:nvPr>
            <p:ph type="ftr" sz="quarter" idx="4"/>
          </p:nvPr>
        </p:nvSpPr>
        <p:spPr bwMode="auto">
          <a:xfrm>
            <a:off x="0" y="9429671"/>
            <a:ext cx="2944958" cy="496966"/>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eaLnBrk="1" hangingPunct="1">
              <a:defRPr kumimoji="1" sz="1200">
                <a:latin typeface="Times New Roman" pitchFamily="18" charset="0"/>
                <a:ea typeface="宋体" pitchFamily="2" charset="-122"/>
              </a:defRPr>
            </a:lvl1pPr>
          </a:lstStyle>
          <a:p>
            <a:pPr>
              <a:defRPr/>
            </a:pPr>
            <a:endParaRPr lang="en-US" altLang="zh-CN"/>
          </a:p>
        </p:txBody>
      </p:sp>
      <p:sp>
        <p:nvSpPr>
          <p:cNvPr id="203783" name="Rectangle 7">
            <a:extLst>
              <a:ext uri="{FF2B5EF4-FFF2-40B4-BE49-F238E27FC236}">
                <a16:creationId xmlns:a16="http://schemas.microsoft.com/office/drawing/2014/main" id="{91CEB7D3-4260-45CF-8908-9186451BE7E9}"/>
              </a:ext>
            </a:extLst>
          </p:cNvPr>
          <p:cNvSpPr>
            <a:spLocks noGrp="1" noChangeArrowheads="1"/>
          </p:cNvSpPr>
          <p:nvPr>
            <p:ph type="sldNum" sz="quarter" idx="5"/>
          </p:nvPr>
        </p:nvSpPr>
        <p:spPr bwMode="auto">
          <a:xfrm>
            <a:off x="3851098" y="9429671"/>
            <a:ext cx="2944958" cy="496966"/>
          </a:xfrm>
          <a:prstGeom prst="rect">
            <a:avLst/>
          </a:prstGeom>
          <a:noFill/>
          <a:ln w="9525">
            <a:noFill/>
            <a:miter lim="800000"/>
            <a:headEnd/>
            <a:tailEnd/>
          </a:ln>
          <a:effectLst/>
        </p:spPr>
        <p:txBody>
          <a:bodyPr vert="horz" wrap="square" lIns="92153" tIns="46077" rIns="92153" bIns="46077"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22C0D413-CC9C-4DAE-89D3-3E7CBBD98104}" type="slidenum">
              <a:rPr lang="zh-CN" altLang="en-US"/>
              <a:pPr>
                <a:defRPr/>
              </a:pPr>
              <a:t>‹#›</a:t>
            </a:fld>
            <a:endParaRPr lang="en-US" altLang="zh-CN"/>
          </a:p>
        </p:txBody>
      </p:sp>
    </p:spTree>
    <p:extLst>
      <p:ext uri="{BB962C8B-B14F-4D97-AF65-F5344CB8AC3E}">
        <p14:creationId xmlns:p14="http://schemas.microsoft.com/office/powerpoint/2010/main" val="167725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8745" indent="-287979">
              <a:defRPr>
                <a:solidFill>
                  <a:schemeClr val="tx1"/>
                </a:solidFill>
                <a:latin typeface="Arial" panose="020B0604020202020204" pitchFamily="34" charset="0"/>
                <a:ea typeface="宋体" panose="02010600030101010101" pitchFamily="2" charset="-122"/>
              </a:defRPr>
            </a:lvl2pPr>
            <a:lvl3pPr marL="1151915" indent="-230383">
              <a:defRPr>
                <a:solidFill>
                  <a:schemeClr val="tx1"/>
                </a:solidFill>
                <a:latin typeface="Arial" panose="020B0604020202020204" pitchFamily="34" charset="0"/>
                <a:ea typeface="宋体" panose="02010600030101010101" pitchFamily="2" charset="-122"/>
              </a:defRPr>
            </a:lvl3pPr>
            <a:lvl4pPr marL="1612682" indent="-230383">
              <a:defRPr>
                <a:solidFill>
                  <a:schemeClr val="tx1"/>
                </a:solidFill>
                <a:latin typeface="Arial" panose="020B0604020202020204" pitchFamily="34" charset="0"/>
                <a:ea typeface="宋体" panose="02010600030101010101" pitchFamily="2" charset="-122"/>
              </a:defRPr>
            </a:lvl4pPr>
            <a:lvl5pPr marL="2073448" indent="-230383">
              <a:defRPr>
                <a:solidFill>
                  <a:schemeClr val="tx1"/>
                </a:solidFill>
                <a:latin typeface="Arial" panose="020B0604020202020204" pitchFamily="34" charset="0"/>
                <a:ea typeface="宋体" panose="02010600030101010101" pitchFamily="2" charset="-122"/>
              </a:defRPr>
            </a:lvl5pPr>
            <a:lvl6pPr marL="2534214" indent="-23038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94980" indent="-23038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55746" indent="-23038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16512" indent="-23038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892652-E8AA-42DD-B7F4-9C56BB99F914}" type="slidenum">
              <a:rPr lang="zh-CN" altLang="en-US" smtClean="0">
                <a:latin typeface="Times New Roman" panose="02020603050405020304" pitchFamily="18" charset="0"/>
              </a:rPr>
              <a:pPr/>
              <a:t>11</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25CE9286-555B-4573-9787-E573249B2032}" type="slidenum">
              <a:rPr lang="en-US" altLang="zh-CN"/>
              <a:pPr>
                <a:defRPr/>
              </a:pPr>
              <a:t>‹#›</a:t>
            </a:fld>
            <a:endParaRPr lang="en-US" altLang="zh-CN"/>
          </a:p>
        </p:txBody>
      </p:sp>
    </p:spTree>
    <p:extLst>
      <p:ext uri="{BB962C8B-B14F-4D97-AF65-F5344CB8AC3E}">
        <p14:creationId xmlns:p14="http://schemas.microsoft.com/office/powerpoint/2010/main" val="300862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F2108C39-583F-47C2-AC3E-347C71C38EF1}" type="slidenum">
              <a:rPr lang="en-US" altLang="zh-CN"/>
              <a:pPr>
                <a:defRPr/>
              </a:pPr>
              <a:t>‹#›</a:t>
            </a:fld>
            <a:endParaRPr lang="en-US" altLang="zh-CN"/>
          </a:p>
        </p:txBody>
      </p:sp>
    </p:spTree>
    <p:extLst>
      <p:ext uri="{BB962C8B-B14F-4D97-AF65-F5344CB8AC3E}">
        <p14:creationId xmlns:p14="http://schemas.microsoft.com/office/powerpoint/2010/main" val="397091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712D798F-17EB-4DC3-8E3E-0DE9250CD06E}" type="slidenum">
              <a:rPr lang="en-US" altLang="zh-CN"/>
              <a:pPr>
                <a:defRPr/>
              </a:pPr>
              <a:t>‹#›</a:t>
            </a:fld>
            <a:endParaRPr lang="en-US" altLang="zh-CN"/>
          </a:p>
        </p:txBody>
      </p:sp>
    </p:spTree>
    <p:extLst>
      <p:ext uri="{BB962C8B-B14F-4D97-AF65-F5344CB8AC3E}">
        <p14:creationId xmlns:p14="http://schemas.microsoft.com/office/powerpoint/2010/main" val="100538055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7A8A5848-50B5-40E8-8B54-41D558C27E2E}" type="slidenum">
              <a:rPr lang="en-US" altLang="zh-CN"/>
              <a:pPr>
                <a:defRPr/>
              </a:pPr>
              <a:t>‹#›</a:t>
            </a:fld>
            <a:endParaRPr lang="en-US" altLang="zh-CN"/>
          </a:p>
        </p:txBody>
      </p:sp>
    </p:spTree>
    <p:extLst>
      <p:ext uri="{BB962C8B-B14F-4D97-AF65-F5344CB8AC3E}">
        <p14:creationId xmlns:p14="http://schemas.microsoft.com/office/powerpoint/2010/main" val="105685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C6F2962E-F7B5-4D7C-8C37-A7C955630FFD}" type="slidenum">
              <a:rPr lang="en-US" altLang="zh-CN"/>
              <a:pPr>
                <a:defRPr/>
              </a:pPr>
              <a:t>‹#›</a:t>
            </a:fld>
            <a:endParaRPr lang="en-US" altLang="zh-CN"/>
          </a:p>
        </p:txBody>
      </p:sp>
    </p:spTree>
    <p:extLst>
      <p:ext uri="{BB962C8B-B14F-4D97-AF65-F5344CB8AC3E}">
        <p14:creationId xmlns:p14="http://schemas.microsoft.com/office/powerpoint/2010/main" val="310192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503B538B-DE88-4DE1-BDB2-6DC59001251F}" type="slidenum">
              <a:rPr lang="en-US" altLang="zh-CN"/>
              <a:pPr>
                <a:defRPr/>
              </a:pPr>
              <a:t>‹#›</a:t>
            </a:fld>
            <a:endParaRPr lang="en-US" altLang="zh-CN"/>
          </a:p>
        </p:txBody>
      </p:sp>
    </p:spTree>
    <p:extLst>
      <p:ext uri="{BB962C8B-B14F-4D97-AF65-F5344CB8AC3E}">
        <p14:creationId xmlns:p14="http://schemas.microsoft.com/office/powerpoint/2010/main" val="223721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9"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EB5757BC-7864-4D7F-8AEB-2EA4CEE1927C}" type="slidenum">
              <a:rPr lang="en-US" altLang="zh-CN"/>
              <a:pPr>
                <a:defRPr/>
              </a:pPr>
              <a:t>‹#›</a:t>
            </a:fld>
            <a:endParaRPr lang="en-US" altLang="zh-CN"/>
          </a:p>
        </p:txBody>
      </p:sp>
    </p:spTree>
    <p:extLst>
      <p:ext uri="{BB962C8B-B14F-4D97-AF65-F5344CB8AC3E}">
        <p14:creationId xmlns:p14="http://schemas.microsoft.com/office/powerpoint/2010/main" val="65493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5"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952CC4D3-4852-4524-A11B-ABA791C87166}" type="slidenum">
              <a:rPr lang="en-US" altLang="zh-CN"/>
              <a:pPr>
                <a:defRPr/>
              </a:pPr>
              <a:t>‹#›</a:t>
            </a:fld>
            <a:endParaRPr lang="en-US" altLang="zh-CN"/>
          </a:p>
        </p:txBody>
      </p:sp>
    </p:spTree>
    <p:extLst>
      <p:ext uri="{BB962C8B-B14F-4D97-AF65-F5344CB8AC3E}">
        <p14:creationId xmlns:p14="http://schemas.microsoft.com/office/powerpoint/2010/main" val="2075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4"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36584E6C-C933-41E7-ADE4-4D259EE0CE3F}" type="slidenum">
              <a:rPr lang="en-US" altLang="zh-CN"/>
              <a:pPr>
                <a:defRPr/>
              </a:pPr>
              <a:t>‹#›</a:t>
            </a:fld>
            <a:endParaRPr lang="en-US" altLang="zh-CN"/>
          </a:p>
        </p:txBody>
      </p:sp>
    </p:spTree>
    <p:extLst>
      <p:ext uri="{BB962C8B-B14F-4D97-AF65-F5344CB8AC3E}">
        <p14:creationId xmlns:p14="http://schemas.microsoft.com/office/powerpoint/2010/main" val="41048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117FE30F-9C45-4CA0-A2D2-CA2BAA0E3B04}" type="slidenum">
              <a:rPr lang="en-US" altLang="zh-CN"/>
              <a:pPr>
                <a:defRPr/>
              </a:pPr>
              <a:t>‹#›</a:t>
            </a:fld>
            <a:endParaRPr lang="en-US" altLang="zh-CN"/>
          </a:p>
        </p:txBody>
      </p:sp>
    </p:spTree>
    <p:extLst>
      <p:ext uri="{BB962C8B-B14F-4D97-AF65-F5344CB8AC3E}">
        <p14:creationId xmlns:p14="http://schemas.microsoft.com/office/powerpoint/2010/main" val="232160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01D7633-5041-4DB0-A4C8-1522B5FB05A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0A87455-53A4-4812-8E7D-0B2186399B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C3DCDF4E-345E-4D2B-82B8-F6C889ABEFE7}"/>
              </a:ext>
            </a:extLst>
          </p:cNvPr>
          <p:cNvSpPr>
            <a:spLocks noGrp="1"/>
          </p:cNvSpPr>
          <p:nvPr>
            <p:ph type="sldNum" sz="quarter" idx="12"/>
          </p:nvPr>
        </p:nvSpPr>
        <p:spPr/>
        <p:txBody>
          <a:bodyPr/>
          <a:lstStyle>
            <a:lvl1pPr>
              <a:defRPr/>
            </a:lvl1pPr>
          </a:lstStyle>
          <a:p>
            <a:pPr>
              <a:defRPr/>
            </a:pPr>
            <a:fld id="{AB790746-2730-44A5-997B-CDCD8F62048D}" type="slidenum">
              <a:rPr lang="en-US" altLang="zh-CN"/>
              <a:pPr>
                <a:defRPr/>
              </a:pPr>
              <a:t>‹#›</a:t>
            </a:fld>
            <a:endParaRPr lang="en-US" altLang="zh-CN"/>
          </a:p>
        </p:txBody>
      </p:sp>
    </p:spTree>
    <p:extLst>
      <p:ext uri="{BB962C8B-B14F-4D97-AF65-F5344CB8AC3E}">
        <p14:creationId xmlns:p14="http://schemas.microsoft.com/office/powerpoint/2010/main" val="312632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801D7633-5041-4DB0-A4C8-1522B5FB0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endParaRPr lang="en-US" altLang="zh-CN"/>
          </a:p>
        </p:txBody>
      </p:sp>
      <p:sp>
        <p:nvSpPr>
          <p:cNvPr id="5" name="Footer Placeholder 4">
            <a:extLst>
              <a:ext uri="{FF2B5EF4-FFF2-40B4-BE49-F238E27FC236}">
                <a16:creationId xmlns:a16="http://schemas.microsoft.com/office/drawing/2014/main" id="{00A87455-53A4-4812-8E7D-0B2186399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zh-CN" altLang="en-US"/>
          </a:p>
        </p:txBody>
      </p:sp>
      <p:sp>
        <p:nvSpPr>
          <p:cNvPr id="6" name="Slide Number Placeholder 5">
            <a:extLst>
              <a:ext uri="{FF2B5EF4-FFF2-40B4-BE49-F238E27FC236}">
                <a16:creationId xmlns:a16="http://schemas.microsoft.com/office/drawing/2014/main" id="{C3DCDF4E-345E-4D2B-82B8-F6C889ABEFE7}"/>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C3F4A5B6-1B4B-4D6A-8C8B-8ED0B3D13B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a:xfrm>
            <a:off x="1846263" y="692150"/>
            <a:ext cx="8499475" cy="2016125"/>
          </a:xfrm>
        </p:spPr>
        <p:txBody>
          <a:bodyPr anchor="ctr"/>
          <a:lstStyle/>
          <a:p>
            <a:pPr eaLnBrk="1" hangingPunct="1">
              <a:lnSpc>
                <a:spcPts val="5000"/>
              </a:lnSpc>
              <a:spcBef>
                <a:spcPts val="600"/>
              </a:spcBef>
            </a:pPr>
            <a:r>
              <a:rPr lang="zh-CN" altLang="zh-CN" sz="3600" b="1" dirty="0">
                <a:latin typeface="微软雅黑" panose="020B0503020204020204" pitchFamily="34" charset="-122"/>
              </a:rPr>
              <a:t>绿色荧光蛋白</a:t>
            </a:r>
            <a:r>
              <a:rPr lang="en-US" altLang="zh-CN" sz="3600" b="1" dirty="0">
                <a:latin typeface="微软雅黑" panose="020B0503020204020204" pitchFamily="34" charset="-122"/>
              </a:rPr>
              <a:t>GFP</a:t>
            </a:r>
            <a:r>
              <a:rPr lang="zh-CN" altLang="zh-CN" sz="3600" b="1" dirty="0">
                <a:latin typeface="微软雅黑" panose="020B0503020204020204" pitchFamily="34" charset="-122"/>
              </a:rPr>
              <a:t>的原核蛋白表达</a:t>
            </a:r>
            <a:r>
              <a:rPr lang="zh-CN" altLang="en-US" sz="3600" b="1" dirty="0">
                <a:latin typeface="微软雅黑" panose="020B0503020204020204" pitchFamily="34" charset="-122"/>
              </a:rPr>
              <a:t>、</a:t>
            </a:r>
            <a:r>
              <a:rPr lang="zh-CN" altLang="zh-CN" sz="3600" b="1" dirty="0">
                <a:latin typeface="微软雅黑" panose="020B0503020204020204" pitchFamily="34" charset="-122"/>
              </a:rPr>
              <a:t>纯化</a:t>
            </a:r>
            <a:br>
              <a:rPr lang="en-US" altLang="zh-CN" sz="3600" b="1" dirty="0">
                <a:latin typeface="微软雅黑" panose="020B0503020204020204" pitchFamily="34" charset="-122"/>
              </a:rPr>
            </a:br>
            <a:r>
              <a:rPr lang="zh-CN" altLang="zh-CN" sz="3600" b="1" dirty="0">
                <a:latin typeface="微软雅黑" panose="020B0503020204020204" pitchFamily="34" charset="-122"/>
              </a:rPr>
              <a:t>及性质鉴定</a:t>
            </a:r>
            <a:r>
              <a:rPr lang="zh-CN" altLang="en-US" sz="3600" b="1" dirty="0">
                <a:latin typeface="微软雅黑" panose="020B0503020204020204" pitchFamily="34" charset="-122"/>
              </a:rPr>
              <a:t>（</a:t>
            </a:r>
            <a:r>
              <a:rPr lang="en-US" altLang="zh-CN" sz="3600" b="1" dirty="0">
                <a:latin typeface="微软雅黑" panose="020B0503020204020204" pitchFamily="34" charset="-122"/>
              </a:rPr>
              <a:t>1</a:t>
            </a:r>
            <a:r>
              <a:rPr lang="zh-CN" altLang="en-US" sz="3600" b="1" dirty="0">
                <a:latin typeface="微软雅黑" panose="020B0503020204020204" pitchFamily="34" charset="-122"/>
              </a:rPr>
              <a:t>）</a:t>
            </a:r>
            <a:endParaRPr lang="zh-CN" altLang="en-US" sz="2400" b="1" dirty="0">
              <a:latin typeface="微软雅黑" panose="020B0503020204020204" pitchFamily="34" charset="-122"/>
            </a:endParaRPr>
          </a:p>
        </p:txBody>
      </p:sp>
      <p:sp>
        <p:nvSpPr>
          <p:cNvPr id="4099" name="Rectangle 3">
            <a:extLst>
              <a:ext uri="{FF2B5EF4-FFF2-40B4-BE49-F238E27FC236}">
                <a16:creationId xmlns:a16="http://schemas.microsoft.com/office/drawing/2014/main" id="{EED49A2A-83B3-43F5-A2EF-1132533E7CE3}"/>
              </a:ext>
            </a:extLst>
          </p:cNvPr>
          <p:cNvSpPr>
            <a:spLocks noGrp="1"/>
          </p:cNvSpPr>
          <p:nvPr>
            <p:ph type="subTitle" idx="1"/>
          </p:nvPr>
        </p:nvSpPr>
        <p:spPr>
          <a:xfrm>
            <a:off x="1738883" y="3284984"/>
            <a:ext cx="8714233" cy="2974975"/>
          </a:xfrm>
        </p:spPr>
        <p:txBody>
          <a:bodyPr/>
          <a:lstStyle/>
          <a:p>
            <a:pPr algn="l" eaLnBrk="1" hangingPunct="1">
              <a:lnSpc>
                <a:spcPct val="100000"/>
              </a:lnSpc>
              <a:spcBef>
                <a:spcPct val="50000"/>
              </a:spcBef>
              <a:defRPr/>
            </a:pPr>
            <a:r>
              <a:rPr lang="zh-CN" altLang="en-US" b="1" dirty="0">
                <a:latin typeface="+mn-ea"/>
              </a:rPr>
              <a:t>实验内容：</a:t>
            </a:r>
            <a:endParaRPr lang="en-US" altLang="zh-CN" b="1" dirty="0">
              <a:latin typeface="+mn-ea"/>
            </a:endParaRPr>
          </a:p>
          <a:p>
            <a:pPr marL="457200" indent="-457200" algn="l" eaLnBrk="1" hangingPunct="1">
              <a:lnSpc>
                <a:spcPct val="100000"/>
              </a:lnSpc>
              <a:spcBef>
                <a:spcPct val="50000"/>
              </a:spcBef>
              <a:buFont typeface="+mj-lt"/>
              <a:buAutoNum type="arabicPeriod"/>
              <a:defRPr/>
            </a:pPr>
            <a:r>
              <a:rPr lang="zh-CN" altLang="zh-CN" b="1" dirty="0">
                <a:latin typeface="+mn-ea"/>
              </a:rPr>
              <a:t>利用细菌蛋白抽提试剂盒裂解大肠杆菌</a:t>
            </a:r>
            <a:r>
              <a:rPr lang="zh-CN" altLang="en-US" b="1" dirty="0">
                <a:latin typeface="+mn-ea"/>
              </a:rPr>
              <a:t>，</a:t>
            </a:r>
            <a:r>
              <a:rPr lang="zh-CN" altLang="zh-CN" b="1" dirty="0">
                <a:latin typeface="+mn-ea"/>
              </a:rPr>
              <a:t>提取</a:t>
            </a:r>
            <a:r>
              <a:rPr lang="zh-CN" altLang="en-US" b="1" dirty="0">
                <a:latin typeface="+mn-ea"/>
              </a:rPr>
              <a:t>可溶性总蛋白</a:t>
            </a:r>
            <a:endParaRPr lang="en-US" altLang="zh-CN" b="1" dirty="0">
              <a:latin typeface="+mn-ea"/>
            </a:endParaRPr>
          </a:p>
          <a:p>
            <a:pPr marL="457200" indent="-457200" algn="l" eaLnBrk="1" hangingPunct="1">
              <a:lnSpc>
                <a:spcPct val="100000"/>
              </a:lnSpc>
              <a:spcBef>
                <a:spcPct val="50000"/>
              </a:spcBef>
              <a:buFont typeface="+mj-lt"/>
              <a:buAutoNum type="arabicPeriod"/>
              <a:defRPr/>
            </a:pPr>
            <a:r>
              <a:rPr lang="zh-CN" altLang="en-US" b="1" dirty="0">
                <a:solidFill>
                  <a:srgbClr val="FF0000"/>
                </a:solidFill>
                <a:latin typeface="+mn-ea"/>
              </a:rPr>
              <a:t>分离纯化：</a:t>
            </a:r>
            <a:r>
              <a:rPr lang="zh-CN" altLang="zh-CN" b="1" dirty="0">
                <a:solidFill>
                  <a:srgbClr val="FF0000"/>
                </a:solidFill>
                <a:latin typeface="+mn-ea"/>
              </a:rPr>
              <a:t>利用</a:t>
            </a:r>
            <a:r>
              <a:rPr lang="zh-CN" altLang="en-US" b="1" dirty="0">
                <a:solidFill>
                  <a:srgbClr val="FF0000"/>
                </a:solidFill>
                <a:latin typeface="+mn-ea"/>
              </a:rPr>
              <a:t>金属</a:t>
            </a:r>
            <a:r>
              <a:rPr lang="zh-CN" altLang="zh-CN" b="1" dirty="0">
                <a:solidFill>
                  <a:srgbClr val="FF0000"/>
                </a:solidFill>
                <a:latin typeface="+mn-ea"/>
              </a:rPr>
              <a:t>螯合层析</a:t>
            </a:r>
            <a:r>
              <a:rPr lang="zh-CN" altLang="en-US" b="1" dirty="0">
                <a:solidFill>
                  <a:srgbClr val="FF0000"/>
                </a:solidFill>
                <a:latin typeface="+mn-ea"/>
              </a:rPr>
              <a:t>，</a:t>
            </a:r>
            <a:r>
              <a:rPr lang="zh-CN" altLang="zh-CN" b="1" dirty="0">
                <a:solidFill>
                  <a:srgbClr val="FF0000"/>
                </a:solidFill>
                <a:latin typeface="+mn-ea"/>
              </a:rPr>
              <a:t>从细菌</a:t>
            </a:r>
            <a:r>
              <a:rPr lang="zh-CN" altLang="en-US" b="1" dirty="0">
                <a:solidFill>
                  <a:srgbClr val="FF0000"/>
                </a:solidFill>
                <a:latin typeface="+mn-ea"/>
              </a:rPr>
              <a:t>可溶性蛋白</a:t>
            </a:r>
            <a:r>
              <a:rPr lang="zh-CN" altLang="zh-CN" b="1" dirty="0">
                <a:solidFill>
                  <a:srgbClr val="FF0000"/>
                </a:solidFill>
                <a:latin typeface="+mn-ea"/>
              </a:rPr>
              <a:t>裂解液中分离纯化</a:t>
            </a:r>
            <a:r>
              <a:rPr lang="en-US" altLang="zh-CN" b="1" dirty="0">
                <a:solidFill>
                  <a:srgbClr val="FF0000"/>
                </a:solidFill>
                <a:latin typeface="+mn-ea"/>
              </a:rPr>
              <a:t>GFP</a:t>
            </a:r>
            <a:r>
              <a:rPr lang="zh-CN" altLang="en-US" b="1" dirty="0">
                <a:solidFill>
                  <a:srgbClr val="FF0000"/>
                </a:solidFill>
                <a:latin typeface="+mn-ea"/>
              </a:rPr>
              <a:t>蛋白</a:t>
            </a:r>
            <a:endParaRPr lang="en-US" altLang="zh-CN" b="1" dirty="0">
              <a:solidFill>
                <a:srgbClr val="FF0000"/>
              </a:solidFill>
              <a:latin typeface="+mn-ea"/>
            </a:endParaRPr>
          </a:p>
        </p:txBody>
      </p:sp>
      <p:sp>
        <p:nvSpPr>
          <p:cNvPr id="4100" name="Rectangle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124F7609-A80D-4103-BAC2-1D12620701AF}"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1</a:t>
            </a:fld>
            <a:endParaRPr lang="en-US" altLang="zh-CN" sz="1000">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ctr"/>
            <a:r>
              <a:rPr lang="zh-CN" altLang="en-US" b="1">
                <a:latin typeface="微软雅黑" panose="020B0503020204020204" pitchFamily="34" charset="-122"/>
              </a:rPr>
              <a:t>仪器操作</a:t>
            </a:r>
            <a:endParaRPr lang="zh-CN" altLang="en-US"/>
          </a:p>
        </p:txBody>
      </p:sp>
      <p:sp>
        <p:nvSpPr>
          <p:cNvPr id="13315" name="内容占位符 2">
            <a:extLst>
              <a:ext uri="{FF2B5EF4-FFF2-40B4-BE49-F238E27FC236}">
                <a16:creationId xmlns:a16="http://schemas.microsoft.com/office/drawing/2014/main" id="{AE7CDB69-CD56-400A-8B31-ED4695985C10}"/>
              </a:ext>
            </a:extLst>
          </p:cNvPr>
          <p:cNvSpPr>
            <a:spLocks noGrp="1"/>
          </p:cNvSpPr>
          <p:nvPr>
            <p:ph idx="1"/>
          </p:nvPr>
        </p:nvSpPr>
        <p:spPr>
          <a:xfrm>
            <a:off x="838200" y="2205038"/>
            <a:ext cx="10515600" cy="1511300"/>
          </a:xfrm>
        </p:spPr>
        <p:txBody>
          <a:bodyPr/>
          <a:lstStyle/>
          <a:p>
            <a:pPr>
              <a:lnSpc>
                <a:spcPct val="150000"/>
              </a:lnSpc>
              <a:buFont typeface="Wingdings" panose="05000000000000000000" pitchFamily="2" charset="2"/>
              <a:buChar char="p"/>
              <a:defRPr/>
            </a:pPr>
            <a:r>
              <a:rPr lang="en-US" altLang="zh-CN" b="1" dirty="0">
                <a:latin typeface="+mn-ea"/>
              </a:rPr>
              <a:t> </a:t>
            </a:r>
            <a:r>
              <a:rPr lang="zh-CN" altLang="en-US" b="1" dirty="0">
                <a:latin typeface="+mn-ea"/>
              </a:rPr>
              <a:t>详见</a:t>
            </a:r>
            <a:r>
              <a:rPr lang="en-US" altLang="zh-CN" b="1" dirty="0" err="1">
                <a:latin typeface="微软雅黑" pitchFamily="34" charset="-122"/>
              </a:rPr>
              <a:t>AKTA</a:t>
            </a:r>
            <a:r>
              <a:rPr lang="en-US" altLang="zh-CN" b="1" dirty="0">
                <a:latin typeface="微软雅黑" pitchFamily="34" charset="-122"/>
              </a:rPr>
              <a:t> start</a:t>
            </a:r>
            <a:r>
              <a:rPr lang="zh-CN" altLang="en-US" b="1" dirty="0">
                <a:latin typeface="微软雅黑" pitchFamily="34" charset="-122"/>
              </a:rPr>
              <a:t>蛋白纯化层析系统的操作指南</a:t>
            </a:r>
            <a:endParaRPr lang="zh-CN" altLang="en-US" b="1" dirty="0">
              <a:latin typeface="+mn-ea"/>
            </a:endParaRPr>
          </a:p>
        </p:txBody>
      </p:sp>
      <p:sp>
        <p:nvSpPr>
          <p:cNvPr id="204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DBA30FE0-C360-4A95-A8F2-8027481D28C1}" type="slidenum">
              <a:rPr lang="en-US" altLang="zh-CN"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10</a:t>
            </a:fld>
            <a:endParaRPr lang="en-US" altLang="zh-CN" sz="120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98C0C3A5-03D1-4528-B459-3766BB4E3280}"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11</a:t>
            </a:fld>
            <a:endParaRPr lang="en-US" altLang="zh-CN" sz="1000">
              <a:latin typeface="Arial" panose="020B0604020202020204" pitchFamily="34" charset="0"/>
              <a:ea typeface="宋体" panose="02010600030101010101" pitchFamily="2" charset="-122"/>
            </a:endParaRPr>
          </a:p>
        </p:txBody>
      </p:sp>
      <p:pic>
        <p:nvPicPr>
          <p:cNvPr id="21507" name="图片 2" descr="图片1.png"/>
          <p:cNvPicPr>
            <a:picLocks noChangeAspect="1"/>
          </p:cNvPicPr>
          <p:nvPr/>
        </p:nvPicPr>
        <p:blipFill>
          <a:blip r:embed="rId3">
            <a:extLst>
              <a:ext uri="{28A0092B-C50C-407E-A947-70E740481C1C}">
                <a14:useLocalDpi xmlns:a14="http://schemas.microsoft.com/office/drawing/2010/main" val="0"/>
              </a:ext>
            </a:extLst>
          </a:blip>
          <a:srcRect b="8411"/>
          <a:stretch>
            <a:fillRect/>
          </a:stretch>
        </p:blipFill>
        <p:spPr bwMode="auto">
          <a:xfrm>
            <a:off x="3895725" y="692150"/>
            <a:ext cx="4737100"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1"/>
          <p:cNvSpPr txBox="1">
            <a:spLocks noChangeArrowheads="1"/>
          </p:cNvSpPr>
          <p:nvPr/>
        </p:nvSpPr>
        <p:spPr bwMode="auto">
          <a:xfrm>
            <a:off x="4872038" y="5449888"/>
            <a:ext cx="332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a:lnSpc>
                <a:spcPct val="100000"/>
              </a:lnSpc>
              <a:spcBef>
                <a:spcPct val="0"/>
              </a:spcBef>
              <a:buFontTx/>
              <a:buNone/>
            </a:pPr>
            <a:r>
              <a:rPr lang="zh-CN" altLang="en-US" sz="2400" b="1">
                <a:latin typeface="微软雅黑" panose="020B0503020204020204" pitchFamily="34" charset="-122"/>
              </a:rPr>
              <a:t>镍柱分离</a:t>
            </a:r>
            <a:r>
              <a:rPr lang="en-US" altLang="zh-CN" sz="2400" b="1">
                <a:latin typeface="微软雅黑" panose="020B0503020204020204" pitchFamily="34" charset="-122"/>
              </a:rPr>
              <a:t>GFP</a:t>
            </a:r>
            <a:r>
              <a:rPr lang="zh-CN" altLang="en-US" sz="2400" b="1">
                <a:latin typeface="微软雅黑" panose="020B0503020204020204" pitchFamily="34" charset="-122"/>
              </a:rPr>
              <a:t>示意图</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a:xfrm>
            <a:off x="1846263" y="492125"/>
            <a:ext cx="8447087" cy="855663"/>
          </a:xfrm>
        </p:spPr>
        <p:txBody>
          <a:bodyPr/>
          <a:lstStyle/>
          <a:p>
            <a:pPr algn="ctr" eaLnBrk="1" hangingPunct="1"/>
            <a:r>
              <a:rPr lang="zh-CN" altLang="en-US" b="1" dirty="0">
                <a:latin typeface="微软雅黑" panose="020B0503020204020204" pitchFamily="34" charset="-122"/>
              </a:rPr>
              <a:t>需要保留的样品溶液</a:t>
            </a:r>
          </a:p>
        </p:txBody>
      </p:sp>
      <p:sp>
        <p:nvSpPr>
          <p:cNvPr id="21507" name="Rectangle 3">
            <a:extLst>
              <a:ext uri="{FF2B5EF4-FFF2-40B4-BE49-F238E27FC236}">
                <a16:creationId xmlns:a16="http://schemas.microsoft.com/office/drawing/2014/main" id="{28E5680B-4C18-419F-852A-61AFFE83DEF5}"/>
              </a:ext>
            </a:extLst>
          </p:cNvPr>
          <p:cNvSpPr>
            <a:spLocks noGrp="1" noRot="1"/>
          </p:cNvSpPr>
          <p:nvPr>
            <p:ph idx="1"/>
          </p:nvPr>
        </p:nvSpPr>
        <p:spPr>
          <a:xfrm>
            <a:off x="1189038" y="1828800"/>
            <a:ext cx="9813925" cy="4696544"/>
          </a:xfrm>
        </p:spPr>
        <p:txBody>
          <a:bodyPr/>
          <a:lstStyle/>
          <a:p>
            <a:pPr algn="just" eaLnBrk="1" hangingPunct="1">
              <a:lnSpc>
                <a:spcPct val="120000"/>
              </a:lnSpc>
              <a:spcBef>
                <a:spcPts val="0"/>
              </a:spcBef>
              <a:defRPr/>
            </a:pPr>
            <a:r>
              <a:rPr lang="zh-CN" altLang="en-US" sz="2000" b="1" dirty="0">
                <a:solidFill>
                  <a:srgbClr val="0070C0"/>
                </a:solidFill>
                <a:latin typeface="+mn-ea"/>
              </a:rPr>
              <a:t>样品</a:t>
            </a:r>
            <a:r>
              <a:rPr lang="en-US" altLang="zh-CN" sz="2000" b="1" dirty="0">
                <a:solidFill>
                  <a:srgbClr val="0070C0"/>
                </a:solidFill>
                <a:latin typeface="+mn-ea"/>
              </a:rPr>
              <a:t>1</a:t>
            </a:r>
            <a:r>
              <a:rPr lang="zh-CN" altLang="en-US" sz="2000" b="1" dirty="0">
                <a:solidFill>
                  <a:srgbClr val="0070C0"/>
                </a:solidFill>
                <a:latin typeface="+mn-ea"/>
              </a:rPr>
              <a:t>（每个大组 保留</a:t>
            </a:r>
            <a:r>
              <a:rPr lang="en-US" altLang="zh-CN" sz="2000" b="1" dirty="0">
                <a:solidFill>
                  <a:srgbClr val="0070C0"/>
                </a:solidFill>
                <a:latin typeface="+mn-ea"/>
              </a:rPr>
              <a:t>3</a:t>
            </a:r>
            <a:r>
              <a:rPr lang="zh-CN" altLang="en-US" sz="2000" b="1" dirty="0">
                <a:solidFill>
                  <a:srgbClr val="0070C0"/>
                </a:solidFill>
                <a:latin typeface="+mn-ea"/>
              </a:rPr>
              <a:t>管）：</a:t>
            </a:r>
            <a:r>
              <a:rPr lang="en-US" altLang="zh-CN" sz="2000" b="1" dirty="0">
                <a:solidFill>
                  <a:srgbClr val="0070C0"/>
                </a:solidFill>
                <a:latin typeface="+mn-ea"/>
              </a:rPr>
              <a:t>GFP</a:t>
            </a:r>
            <a:r>
              <a:rPr lang="zh-CN" altLang="en-US" sz="2000" b="1" dirty="0">
                <a:solidFill>
                  <a:srgbClr val="0070C0"/>
                </a:solidFill>
                <a:latin typeface="+mn-ea"/>
              </a:rPr>
              <a:t>可溶性总蛋白提取液，保留</a:t>
            </a:r>
            <a:r>
              <a:rPr lang="en-US" altLang="zh-CN" sz="2000" b="1" dirty="0">
                <a:solidFill>
                  <a:srgbClr val="0070C0"/>
                </a:solidFill>
                <a:latin typeface="+mn-ea"/>
              </a:rPr>
              <a:t>250 </a:t>
            </a:r>
            <a:r>
              <a:rPr lang="el-GR" altLang="zh-CN" sz="2000" b="1" dirty="0">
                <a:solidFill>
                  <a:srgbClr val="0070C0"/>
                </a:solidFill>
                <a:latin typeface="+mn-ea"/>
              </a:rPr>
              <a:t>μ</a:t>
            </a:r>
            <a:r>
              <a:rPr lang="en-US" altLang="zh-CN" sz="2000" b="1" dirty="0">
                <a:solidFill>
                  <a:srgbClr val="0070C0"/>
                </a:solidFill>
                <a:latin typeface="+mn-ea"/>
              </a:rPr>
              <a:t>L</a:t>
            </a:r>
            <a:r>
              <a:rPr lang="zh-CN" altLang="en-US" sz="2000" b="1" dirty="0">
                <a:solidFill>
                  <a:srgbClr val="0070C0"/>
                </a:solidFill>
                <a:latin typeface="+mn-ea"/>
              </a:rPr>
              <a:t>每管，共</a:t>
            </a:r>
            <a:r>
              <a:rPr lang="en-US" altLang="zh-CN" sz="2000" b="1" dirty="0">
                <a:solidFill>
                  <a:srgbClr val="0070C0"/>
                </a:solidFill>
                <a:latin typeface="+mn-ea"/>
              </a:rPr>
              <a:t>3</a:t>
            </a:r>
            <a:r>
              <a:rPr lang="zh-CN" altLang="en-US" sz="2000" b="1" dirty="0">
                <a:solidFill>
                  <a:srgbClr val="0070C0"/>
                </a:solidFill>
                <a:latin typeface="+mn-ea"/>
              </a:rPr>
              <a:t>管，测量并记录总蛋白提取液上柱的体积。</a:t>
            </a:r>
            <a:r>
              <a:rPr lang="zh-CN" altLang="en-US" sz="2000" b="1" dirty="0">
                <a:solidFill>
                  <a:srgbClr val="FF0000"/>
                </a:solidFill>
                <a:latin typeface="+mn-ea"/>
              </a:rPr>
              <a:t>（本次课）</a:t>
            </a:r>
            <a:endParaRPr lang="en-US" altLang="zh-CN" sz="2000" b="1" dirty="0">
              <a:solidFill>
                <a:srgbClr val="FF0000"/>
              </a:solidFill>
              <a:latin typeface="+mn-ea"/>
            </a:endParaRPr>
          </a:p>
          <a:p>
            <a:pPr algn="just" eaLnBrk="1" hangingPunct="1">
              <a:lnSpc>
                <a:spcPct val="120000"/>
              </a:lnSpc>
              <a:spcBef>
                <a:spcPts val="0"/>
              </a:spcBef>
              <a:defRPr/>
            </a:pPr>
            <a:r>
              <a:rPr lang="zh-CN" altLang="en-US" sz="2000" b="1" dirty="0">
                <a:solidFill>
                  <a:srgbClr val="0070C0"/>
                </a:solidFill>
                <a:latin typeface="+mn-ea"/>
              </a:rPr>
              <a:t>样品</a:t>
            </a:r>
            <a:r>
              <a:rPr lang="en-US" altLang="zh-CN" sz="2000" b="1" dirty="0">
                <a:solidFill>
                  <a:srgbClr val="0070C0"/>
                </a:solidFill>
                <a:latin typeface="+mn-ea"/>
              </a:rPr>
              <a:t>2</a:t>
            </a:r>
            <a:r>
              <a:rPr lang="zh-CN" altLang="en-US" sz="2000" b="1" dirty="0">
                <a:solidFill>
                  <a:srgbClr val="0070C0"/>
                </a:solidFill>
                <a:latin typeface="+mn-ea"/>
              </a:rPr>
              <a:t>（每个大组 保留</a:t>
            </a:r>
            <a:r>
              <a:rPr lang="en-US" altLang="zh-CN" sz="2000" b="1" dirty="0">
                <a:solidFill>
                  <a:srgbClr val="0070C0"/>
                </a:solidFill>
                <a:latin typeface="+mn-ea"/>
              </a:rPr>
              <a:t>3</a:t>
            </a:r>
            <a:r>
              <a:rPr lang="zh-CN" altLang="en-US" sz="2000" b="1" dirty="0">
                <a:solidFill>
                  <a:srgbClr val="0070C0"/>
                </a:solidFill>
                <a:latin typeface="+mn-ea"/>
              </a:rPr>
              <a:t>管）：合并上样出峰开始到峰结束上样透过峰的所有管样品，测量并记录上样透过峰体积，保留</a:t>
            </a:r>
            <a:r>
              <a:rPr lang="en-US" altLang="zh-CN" sz="2000" b="1" dirty="0">
                <a:solidFill>
                  <a:srgbClr val="0070C0"/>
                </a:solidFill>
                <a:latin typeface="+mn-ea"/>
              </a:rPr>
              <a:t>1 mL</a:t>
            </a:r>
            <a:r>
              <a:rPr lang="zh-CN" altLang="en-US" sz="2000" b="1" dirty="0">
                <a:solidFill>
                  <a:srgbClr val="0070C0"/>
                </a:solidFill>
                <a:latin typeface="+mn-ea"/>
              </a:rPr>
              <a:t>每管，共</a:t>
            </a:r>
            <a:r>
              <a:rPr lang="en-US" altLang="zh-CN" sz="2000" b="1" dirty="0">
                <a:solidFill>
                  <a:srgbClr val="0070C0"/>
                </a:solidFill>
                <a:latin typeface="+mn-ea"/>
              </a:rPr>
              <a:t>3</a:t>
            </a:r>
            <a:r>
              <a:rPr lang="zh-CN" altLang="en-US" sz="2000" b="1" dirty="0">
                <a:solidFill>
                  <a:srgbClr val="0070C0"/>
                </a:solidFill>
                <a:latin typeface="+mn-ea"/>
              </a:rPr>
              <a:t>管，剩余的扔掉。</a:t>
            </a:r>
            <a:r>
              <a:rPr lang="zh-CN" altLang="en-US" sz="2000" b="1" dirty="0">
                <a:solidFill>
                  <a:srgbClr val="FF0000"/>
                </a:solidFill>
                <a:latin typeface="+mn-ea"/>
              </a:rPr>
              <a:t>（本次课）</a:t>
            </a:r>
            <a:endParaRPr lang="en-US" altLang="zh-CN" sz="2000" b="1" dirty="0">
              <a:solidFill>
                <a:srgbClr val="FF0000"/>
              </a:solidFill>
              <a:latin typeface="+mn-ea"/>
            </a:endParaRPr>
          </a:p>
          <a:p>
            <a:pPr algn="just" eaLnBrk="1" hangingPunct="1">
              <a:lnSpc>
                <a:spcPct val="120000"/>
              </a:lnSpc>
              <a:spcBef>
                <a:spcPts val="0"/>
              </a:spcBef>
              <a:defRPr/>
            </a:pPr>
            <a:endParaRPr lang="en-US" altLang="zh-CN" sz="2000" b="1" dirty="0">
              <a:latin typeface="+mn-ea"/>
            </a:endParaRPr>
          </a:p>
          <a:p>
            <a:pPr algn="just" eaLnBrk="1" hangingPunct="1">
              <a:lnSpc>
                <a:spcPct val="120000"/>
              </a:lnSpc>
              <a:spcBef>
                <a:spcPts val="0"/>
              </a:spcBef>
              <a:defRPr/>
            </a:pPr>
            <a:r>
              <a:rPr lang="en-US" altLang="zh-CN" sz="2000" b="1" dirty="0">
                <a:latin typeface="+mn-ea"/>
              </a:rPr>
              <a:t>GFP</a:t>
            </a:r>
            <a:r>
              <a:rPr lang="zh-CN" altLang="en-US" sz="2000" b="1" dirty="0">
                <a:latin typeface="+mn-ea"/>
              </a:rPr>
              <a:t>镍柱亲和层析的洗脱峰，不用合并，样品上交，保存于</a:t>
            </a:r>
            <a:r>
              <a:rPr lang="en-US" altLang="zh-CN" sz="2000" b="1" dirty="0">
                <a:latin typeface="+mn-ea"/>
              </a:rPr>
              <a:t>-80</a:t>
            </a:r>
            <a:r>
              <a:rPr lang="zh-CN" altLang="en-US" sz="2000" b="1" dirty="0">
                <a:latin typeface="+mn-ea"/>
              </a:rPr>
              <a:t>℃，用于下次课的超滤浓缩、凝胶过滤脱盐及蛋白质含量测定。</a:t>
            </a:r>
            <a:endParaRPr lang="en-US" altLang="zh-CN" sz="2000" b="1" dirty="0">
              <a:latin typeface="+mn-ea"/>
            </a:endParaRPr>
          </a:p>
          <a:p>
            <a:pPr algn="just" eaLnBrk="1" hangingPunct="1">
              <a:lnSpc>
                <a:spcPct val="120000"/>
              </a:lnSpc>
              <a:spcBef>
                <a:spcPts val="0"/>
              </a:spcBef>
              <a:defRPr/>
            </a:pPr>
            <a:endParaRPr lang="en-US" altLang="zh-CN" sz="2000" b="1" dirty="0">
              <a:latin typeface="+mn-ea"/>
            </a:endParaRPr>
          </a:p>
          <a:p>
            <a:pPr algn="just" eaLnBrk="1" hangingPunct="1">
              <a:lnSpc>
                <a:spcPct val="120000"/>
              </a:lnSpc>
              <a:spcBef>
                <a:spcPts val="0"/>
              </a:spcBef>
              <a:defRPr/>
            </a:pPr>
            <a:r>
              <a:rPr lang="zh-CN" altLang="en-US" sz="2000" b="1" dirty="0">
                <a:latin typeface="+mn-ea"/>
              </a:rPr>
              <a:t>样品</a:t>
            </a:r>
            <a:r>
              <a:rPr lang="en-US" altLang="zh-CN" sz="2000" b="1" dirty="0">
                <a:latin typeface="+mn-ea"/>
              </a:rPr>
              <a:t>1</a:t>
            </a:r>
            <a:r>
              <a:rPr lang="zh-CN" altLang="en-US" sz="2000" b="1" dirty="0">
                <a:latin typeface="+mn-ea"/>
              </a:rPr>
              <a:t>和样品</a:t>
            </a:r>
            <a:r>
              <a:rPr lang="en-US" altLang="zh-CN" sz="2000" b="1" dirty="0">
                <a:latin typeface="+mn-ea"/>
              </a:rPr>
              <a:t>2</a:t>
            </a:r>
            <a:r>
              <a:rPr lang="zh-CN" altLang="en-US" sz="2000" b="1" dirty="0">
                <a:latin typeface="+mn-ea"/>
              </a:rPr>
              <a:t>每个大组（</a:t>
            </a:r>
            <a:r>
              <a:rPr lang="en-US" altLang="zh-CN" sz="2000" b="1" dirty="0">
                <a:latin typeface="+mn-ea"/>
              </a:rPr>
              <a:t>4</a:t>
            </a:r>
            <a:r>
              <a:rPr lang="zh-CN" altLang="en-US" sz="2000" b="1" dirty="0">
                <a:latin typeface="+mn-ea"/>
              </a:rPr>
              <a:t>人）各留</a:t>
            </a:r>
            <a:r>
              <a:rPr lang="en-US" altLang="zh-CN" sz="2000" b="1" dirty="0">
                <a:latin typeface="+mn-ea"/>
              </a:rPr>
              <a:t>3</a:t>
            </a:r>
            <a:r>
              <a:rPr lang="zh-CN" altLang="en-US" sz="2000" b="1" dirty="0">
                <a:latin typeface="+mn-ea"/>
              </a:rPr>
              <a:t>管，冻存于</a:t>
            </a:r>
            <a:r>
              <a:rPr lang="en-US" altLang="zh-CN" sz="2000" b="1" dirty="0">
                <a:latin typeface="+mn-ea"/>
              </a:rPr>
              <a:t>-20</a:t>
            </a:r>
            <a:r>
              <a:rPr lang="zh-CN" altLang="en-US" sz="2000" b="1" dirty="0">
                <a:latin typeface="+mn-ea"/>
              </a:rPr>
              <a:t>℃。样品管做好标记，按照要求放到公共地点统一保存。</a:t>
            </a:r>
            <a:r>
              <a:rPr lang="zh-CN" altLang="en-US" sz="2000" b="1" dirty="0">
                <a:solidFill>
                  <a:srgbClr val="FF0000"/>
                </a:solidFill>
                <a:latin typeface="+mn-ea"/>
              </a:rPr>
              <a:t>每人的实验记录本上要求做好样品保存记录。</a:t>
            </a:r>
            <a:endParaRPr lang="en-US" altLang="zh-CN" sz="2000" i="1" u="sng" dirty="0">
              <a:latin typeface="+mn-ea"/>
            </a:endParaRPr>
          </a:p>
        </p:txBody>
      </p:sp>
      <p:sp>
        <p:nvSpPr>
          <p:cNvPr id="1126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BD70AA-9222-444E-9463-0F88BC440CFB}" type="slidenum">
              <a:rPr kumimoji="0" lang="zh-CN" altLang="en-US" sz="10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zh-CN" sz="1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38270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252538" y="334963"/>
            <a:ext cx="9577387" cy="1295400"/>
          </a:xfrm>
        </p:spPr>
        <p:txBody>
          <a:bodyPr/>
          <a:lstStyle/>
          <a:p>
            <a:pPr algn="ctr" eaLnBrk="1" hangingPunct="1">
              <a:lnSpc>
                <a:spcPct val="100000"/>
              </a:lnSpc>
            </a:pPr>
            <a:r>
              <a:rPr lang="zh-CN" altLang="en-US" sz="4000" b="1" dirty="0">
                <a:latin typeface="微软雅黑" panose="020B0503020204020204" pitchFamily="34" charset="-122"/>
              </a:rPr>
              <a:t>实验原理</a:t>
            </a:r>
            <a:r>
              <a:rPr lang="en-US" altLang="zh-CN" sz="4000" b="1" dirty="0">
                <a:latin typeface="微软雅黑" panose="020B0503020204020204" pitchFamily="34" charset="-122"/>
              </a:rPr>
              <a:t>——</a:t>
            </a:r>
            <a:r>
              <a:rPr lang="zh-CN" altLang="en-US" sz="4000" b="1" dirty="0">
                <a:latin typeface="微软雅黑" panose="020B0503020204020204" pitchFamily="34" charset="-122"/>
              </a:rPr>
              <a:t>金属螯合层析分离纯化</a:t>
            </a:r>
            <a:r>
              <a:rPr lang="en-US" altLang="zh-CN" sz="4000" b="1" dirty="0">
                <a:latin typeface="微软雅黑" panose="020B0503020204020204" pitchFamily="34" charset="-122"/>
              </a:rPr>
              <a:t>GFP</a:t>
            </a:r>
            <a:endParaRPr lang="zh-CN" altLang="en-US" sz="4000" b="1" dirty="0">
              <a:latin typeface="微软雅黑" panose="020B0503020204020204" pitchFamily="34" charset="-122"/>
            </a:endParaRPr>
          </a:p>
        </p:txBody>
      </p:sp>
      <p:sp>
        <p:nvSpPr>
          <p:cNvPr id="7171" name="Rectangle 3">
            <a:extLst>
              <a:ext uri="{FF2B5EF4-FFF2-40B4-BE49-F238E27FC236}">
                <a16:creationId xmlns:a16="http://schemas.microsoft.com/office/drawing/2014/main" id="{45CD34A4-70C6-4E11-8F67-95F840890BA5}"/>
              </a:ext>
            </a:extLst>
          </p:cNvPr>
          <p:cNvSpPr>
            <a:spLocks noGrp="1" noChangeArrowheads="1"/>
          </p:cNvSpPr>
          <p:nvPr>
            <p:ph idx="1"/>
          </p:nvPr>
        </p:nvSpPr>
        <p:spPr>
          <a:xfrm>
            <a:off x="1127125" y="1630363"/>
            <a:ext cx="9710738" cy="4737100"/>
          </a:xfrm>
        </p:spPr>
        <p:txBody>
          <a:bodyPr/>
          <a:lstStyle/>
          <a:p>
            <a:pPr eaLnBrk="1" hangingPunct="1">
              <a:lnSpc>
                <a:spcPct val="150000"/>
              </a:lnSpc>
              <a:spcBef>
                <a:spcPts val="600"/>
              </a:spcBef>
              <a:defRPr/>
            </a:pPr>
            <a:r>
              <a:rPr lang="zh-CN" altLang="zh-CN" sz="2000" b="1" dirty="0">
                <a:latin typeface="+mn-ea"/>
              </a:rPr>
              <a:t>金属螯合层析是利用蛋白质表面的一些氨基酸如组氨酸、半胱氨酸等能和二价金属离子发生相互作用而对蛋白质进行分离的一种方法。</a:t>
            </a:r>
          </a:p>
          <a:p>
            <a:pPr eaLnBrk="1" hangingPunct="1">
              <a:lnSpc>
                <a:spcPct val="150000"/>
              </a:lnSpc>
              <a:spcBef>
                <a:spcPts val="600"/>
              </a:spcBef>
              <a:defRPr/>
            </a:pPr>
            <a:r>
              <a:rPr lang="zh-CN" altLang="zh-CN" sz="2000" b="1" dirty="0">
                <a:latin typeface="+mn-ea"/>
              </a:rPr>
              <a:t>金属螯合层析介质是以</a:t>
            </a:r>
            <a:r>
              <a:rPr lang="zh-CN" altLang="zh-CN" sz="2000" b="1" dirty="0">
                <a:solidFill>
                  <a:srgbClr val="FF0000"/>
                </a:solidFill>
                <a:latin typeface="+mn-ea"/>
              </a:rPr>
              <a:t>亚氨基二乙酸钠</a:t>
            </a:r>
            <a:r>
              <a:rPr lang="zh-CN" altLang="en-US" sz="2000" b="1" dirty="0">
                <a:solidFill>
                  <a:srgbClr val="FF0000"/>
                </a:solidFill>
                <a:latin typeface="+mn-ea"/>
              </a:rPr>
              <a:t>（</a:t>
            </a:r>
            <a:r>
              <a:rPr lang="en-US" altLang="zh-CN" sz="2000" b="1" dirty="0">
                <a:solidFill>
                  <a:srgbClr val="FF0000"/>
                </a:solidFill>
                <a:latin typeface="+mn-ea"/>
              </a:rPr>
              <a:t>IDA</a:t>
            </a:r>
            <a:r>
              <a:rPr lang="zh-CN" altLang="zh-CN" sz="2000" b="1" dirty="0">
                <a:solidFill>
                  <a:srgbClr val="FF0000"/>
                </a:solidFill>
                <a:latin typeface="+mn-ea"/>
              </a:rPr>
              <a:t>）</a:t>
            </a:r>
            <a:r>
              <a:rPr lang="zh-CN" altLang="zh-CN" sz="2000" b="1" dirty="0">
                <a:latin typeface="+mn-ea"/>
              </a:rPr>
              <a:t>为配基，</a:t>
            </a:r>
            <a:r>
              <a:rPr lang="zh-CN" altLang="en-US" sz="2000" b="1" dirty="0">
                <a:latin typeface="+mn-ea"/>
              </a:rPr>
              <a:t>先与</a:t>
            </a:r>
            <a:r>
              <a:rPr lang="zh-CN" altLang="zh-CN" sz="2000" b="1" dirty="0">
                <a:latin typeface="+mn-ea"/>
              </a:rPr>
              <a:t>二价金属离子</a:t>
            </a:r>
            <a:r>
              <a:rPr lang="zh-CN" altLang="en-US" sz="2000" b="1" dirty="0">
                <a:latin typeface="+mn-ea"/>
              </a:rPr>
              <a:t>结合</a:t>
            </a:r>
            <a:r>
              <a:rPr lang="zh-CN" altLang="zh-CN" sz="2000" b="1" dirty="0">
                <a:latin typeface="+mn-ea"/>
              </a:rPr>
              <a:t>，二价金属离子</a:t>
            </a:r>
            <a:r>
              <a:rPr lang="zh-CN" altLang="en-US" sz="2000" b="1" dirty="0">
                <a:latin typeface="+mn-ea"/>
              </a:rPr>
              <a:t>再</a:t>
            </a:r>
            <a:r>
              <a:rPr lang="zh-CN" altLang="zh-CN" sz="2000" b="1" dirty="0">
                <a:latin typeface="+mn-ea"/>
              </a:rPr>
              <a:t>与流动相中在表面富含半胱氨酸和组氨基酸的蛋白质分子发生可逆性的螯合作用，二价金属离子在螯合介质与被分离的蛋白质之间起着桥梁作用。</a:t>
            </a:r>
            <a:endParaRPr lang="en-US" altLang="zh-CN" sz="2000" b="1" dirty="0">
              <a:latin typeface="+mn-ea"/>
            </a:endParaRPr>
          </a:p>
          <a:p>
            <a:pPr eaLnBrk="1" hangingPunct="1">
              <a:lnSpc>
                <a:spcPct val="150000"/>
              </a:lnSpc>
              <a:spcBef>
                <a:spcPts val="600"/>
              </a:spcBef>
              <a:defRPr/>
            </a:pPr>
            <a:r>
              <a:rPr lang="zh-CN" altLang="zh-CN" sz="2000" b="1" dirty="0">
                <a:latin typeface="+mn-ea"/>
              </a:rPr>
              <a:t>金属螯合层析的特点是对被分离的蛋白质具有一定的专一性，有选择地吸附表面富含有组氨酸、半胱氨酸的蛋白质。</a:t>
            </a:r>
            <a:endParaRPr lang="en-US" altLang="zh-CN" sz="2000" b="1" dirty="0">
              <a:latin typeface="+mn-ea"/>
            </a:endParaRPr>
          </a:p>
          <a:p>
            <a:pPr eaLnBrk="1" hangingPunct="1">
              <a:lnSpc>
                <a:spcPct val="150000"/>
              </a:lnSpc>
              <a:spcBef>
                <a:spcPts val="600"/>
              </a:spcBef>
              <a:defRPr/>
            </a:pPr>
            <a:r>
              <a:rPr lang="zh-CN" altLang="en-US" sz="2000" b="1" dirty="0">
                <a:latin typeface="+mn-ea"/>
              </a:rPr>
              <a:t>金属螯合层析</a:t>
            </a:r>
            <a:r>
              <a:rPr lang="zh-CN" altLang="zh-CN" sz="2000" b="1" dirty="0">
                <a:latin typeface="+mn-ea"/>
              </a:rPr>
              <a:t>具有</a:t>
            </a:r>
            <a:r>
              <a:rPr lang="zh-CN" altLang="zh-CN" sz="2000" b="1" dirty="0">
                <a:solidFill>
                  <a:srgbClr val="FF0000"/>
                </a:solidFill>
                <a:latin typeface="+mn-ea"/>
              </a:rPr>
              <a:t>配基简单、吸附量大、分离条件温和及通用性强</a:t>
            </a:r>
            <a:r>
              <a:rPr lang="zh-CN" altLang="zh-CN" sz="2000" b="1" dirty="0">
                <a:latin typeface="+mn-ea"/>
              </a:rPr>
              <a:t>等特点，主要应用于分离富含</a:t>
            </a:r>
            <a:r>
              <a:rPr lang="zh-CN" altLang="zh-CN" sz="2000" b="1" dirty="0">
                <a:solidFill>
                  <a:srgbClr val="FF0000"/>
                </a:solidFill>
                <a:latin typeface="+mn-ea"/>
              </a:rPr>
              <a:t>半胱氨酸、组氨酸</a:t>
            </a:r>
            <a:r>
              <a:rPr lang="zh-CN" altLang="zh-CN" sz="2000" b="1" dirty="0">
                <a:latin typeface="+mn-ea"/>
              </a:rPr>
              <a:t>的蛋白质、酶类、肽类，或用于分离</a:t>
            </a:r>
            <a:r>
              <a:rPr lang="zh-CN" altLang="zh-CN" sz="2000" b="1" dirty="0">
                <a:solidFill>
                  <a:srgbClr val="FF0000"/>
                </a:solidFill>
                <a:latin typeface="+mn-ea"/>
              </a:rPr>
              <a:t>金属结合蛋白</a:t>
            </a:r>
            <a:r>
              <a:rPr lang="zh-CN" altLang="zh-CN" sz="2000" b="1" dirty="0">
                <a:latin typeface="+mn-ea"/>
              </a:rPr>
              <a:t>，尤其适用于基因工程表达的末端带有</a:t>
            </a:r>
            <a:r>
              <a:rPr lang="zh-CN" altLang="zh-CN" sz="2000" b="1" dirty="0">
                <a:solidFill>
                  <a:srgbClr val="FF0000"/>
                </a:solidFill>
                <a:latin typeface="+mn-ea"/>
              </a:rPr>
              <a:t>组氨酸六肽的重组蛋白质</a:t>
            </a:r>
            <a:r>
              <a:rPr lang="zh-CN" altLang="zh-CN" sz="2000" b="1" dirty="0">
                <a:latin typeface="+mn-ea"/>
              </a:rPr>
              <a:t>分离纯化。</a:t>
            </a:r>
          </a:p>
        </p:txBody>
      </p:sp>
      <p:sp>
        <p:nvSpPr>
          <p:cNvPr id="1434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3A8A78D9-3823-4F25-8E99-5223BAF559B2}"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2</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959964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428750" y="447675"/>
            <a:ext cx="9515475" cy="792163"/>
          </a:xfrm>
        </p:spPr>
        <p:txBody>
          <a:bodyPr/>
          <a:lstStyle/>
          <a:p>
            <a:pPr algn="ctr" eaLnBrk="1" hangingPunct="1"/>
            <a:r>
              <a:rPr lang="zh-CN" altLang="zh-CN" sz="4000" b="1">
                <a:latin typeface="微软雅黑" panose="020B0503020204020204" pitchFamily="34" charset="-122"/>
              </a:rPr>
              <a:t>金属螯合层析分离蛋白质</a:t>
            </a:r>
            <a:r>
              <a:rPr lang="zh-CN" altLang="en-US" sz="4000" b="1">
                <a:latin typeface="微软雅黑" panose="020B0503020204020204" pitchFamily="34" charset="-122"/>
              </a:rPr>
              <a:t>反应过程示意图</a:t>
            </a:r>
          </a:p>
        </p:txBody>
      </p:sp>
      <p:pic>
        <p:nvPicPr>
          <p:cNvPr id="15363" name="内容占位符 4" descr="图2-18螯合层析"/>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03613" y="1557338"/>
            <a:ext cx="4800600" cy="3384550"/>
          </a:xfrm>
        </p:spPr>
      </p:pic>
      <p:sp>
        <p:nvSpPr>
          <p:cNvPr id="1536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E5CFC0A2-E28C-4608-9BF8-2655EB3DDBCA}" type="slidenum">
              <a:rPr lang="en-US" altLang="zh-CN" sz="1000" smtClean="0">
                <a:latin typeface="Arial" panose="020B0604020202020204" pitchFamily="34" charset="0"/>
                <a:ea typeface="宋体" panose="02010600030101010101" pitchFamily="2" charset="-122"/>
              </a:rPr>
              <a:pPr>
                <a:lnSpc>
                  <a:spcPct val="100000"/>
                </a:lnSpc>
                <a:spcBef>
                  <a:spcPct val="0"/>
                </a:spcBef>
                <a:buFontTx/>
                <a:buNone/>
              </a:pPr>
              <a:t>3</a:t>
            </a:fld>
            <a:endParaRPr lang="en-US" altLang="zh-CN" sz="1000">
              <a:latin typeface="Arial" panose="020B0604020202020204" pitchFamily="34" charset="0"/>
              <a:ea typeface="宋体" panose="02010600030101010101" pitchFamily="2" charset="-122"/>
            </a:endParaRPr>
          </a:p>
        </p:txBody>
      </p:sp>
      <p:sp>
        <p:nvSpPr>
          <p:cNvPr id="15365" name="TextBox 5"/>
          <p:cNvSpPr txBox="1">
            <a:spLocks noChangeArrowheads="1"/>
          </p:cNvSpPr>
          <p:nvPr/>
        </p:nvSpPr>
        <p:spPr bwMode="auto">
          <a:xfrm>
            <a:off x="2492375" y="5294313"/>
            <a:ext cx="76295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eaLnBrk="1" hangingPunct="1">
              <a:lnSpc>
                <a:spcPct val="150000"/>
              </a:lnSpc>
              <a:spcBef>
                <a:spcPct val="0"/>
              </a:spcBef>
              <a:buFontTx/>
              <a:buNone/>
            </a:pPr>
            <a:r>
              <a:rPr lang="en-US" altLang="zh-CN" sz="1800" b="1">
                <a:latin typeface="微软雅黑" panose="020B0503020204020204" pitchFamily="34" charset="-122"/>
              </a:rPr>
              <a:t>a. </a:t>
            </a:r>
            <a:r>
              <a:rPr lang="zh-CN" altLang="zh-CN" sz="1800" b="1">
                <a:latin typeface="微软雅黑" panose="020B0503020204020204" pitchFamily="34" charset="-122"/>
              </a:rPr>
              <a:t>螯合介质与二价金属离子作用生成金属螯合介质</a:t>
            </a:r>
          </a:p>
          <a:p>
            <a:pPr eaLnBrk="1" hangingPunct="1">
              <a:lnSpc>
                <a:spcPct val="150000"/>
              </a:lnSpc>
              <a:spcBef>
                <a:spcPct val="0"/>
              </a:spcBef>
              <a:buFontTx/>
              <a:buNone/>
            </a:pPr>
            <a:r>
              <a:rPr lang="en-US" altLang="zh-CN" sz="1800" b="1">
                <a:latin typeface="微软雅黑" panose="020B0503020204020204" pitchFamily="34" charset="-122"/>
              </a:rPr>
              <a:t>b. </a:t>
            </a:r>
            <a:r>
              <a:rPr lang="zh-CN" altLang="zh-CN" sz="1800" b="1">
                <a:latin typeface="微软雅黑" panose="020B0503020204020204" pitchFamily="34" charset="-122"/>
              </a:rPr>
              <a:t>在一定的条件下金属鳌合介质与被分离蛋白质分子形成金属螯合复合物</a:t>
            </a:r>
          </a:p>
          <a:p>
            <a:pPr eaLnBrk="1" hangingPunct="1">
              <a:lnSpc>
                <a:spcPct val="150000"/>
              </a:lnSpc>
              <a:spcBef>
                <a:spcPct val="0"/>
              </a:spcBef>
              <a:buFontTx/>
              <a:buNone/>
            </a:pPr>
            <a:r>
              <a:rPr lang="en-US" altLang="zh-CN" sz="1800" b="1">
                <a:latin typeface="微软雅黑" panose="020B0503020204020204" pitchFamily="34" charset="-122"/>
              </a:rPr>
              <a:t>c. </a:t>
            </a:r>
            <a:r>
              <a:rPr lang="zh-CN" altLang="zh-CN" sz="1800" b="1">
                <a:latin typeface="微软雅黑" panose="020B0503020204020204" pitchFamily="34" charset="-122"/>
              </a:rPr>
              <a:t>从金属螯合介质上将被分离蛋白质分子解吸下来</a:t>
            </a:r>
          </a:p>
        </p:txBody>
      </p:sp>
    </p:spTree>
    <p:extLst>
      <p:ext uri="{BB962C8B-B14F-4D97-AF65-F5344CB8AC3E}">
        <p14:creationId xmlns:p14="http://schemas.microsoft.com/office/powerpoint/2010/main" val="42649549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algn="ctr"/>
            <a:r>
              <a:rPr lang="zh-CN" altLang="en-US" b="1" dirty="0"/>
              <a:t>实验器材试剂</a:t>
            </a:r>
          </a:p>
        </p:txBody>
      </p:sp>
      <p:sp>
        <p:nvSpPr>
          <p:cNvPr id="16387" name="内容占位符 2"/>
          <p:cNvSpPr>
            <a:spLocks noGrp="1"/>
          </p:cNvSpPr>
          <p:nvPr>
            <p:ph idx="1"/>
          </p:nvPr>
        </p:nvSpPr>
        <p:spPr>
          <a:xfrm>
            <a:off x="1954932" y="1988840"/>
            <a:ext cx="8282136" cy="3312368"/>
          </a:xfrm>
        </p:spPr>
        <p:txBody>
          <a:bodyPr/>
          <a:lstStyle/>
          <a:p>
            <a:pPr>
              <a:lnSpc>
                <a:spcPct val="150000"/>
              </a:lnSpc>
              <a:spcBef>
                <a:spcPct val="0"/>
              </a:spcBef>
              <a:buFont typeface="Wingdings" panose="05000000000000000000" pitchFamily="2" charset="2"/>
              <a:buChar char="l"/>
            </a:pPr>
            <a:r>
              <a:rPr lang="zh-CN" altLang="en-US" sz="2000" b="1" dirty="0">
                <a:latin typeface="+mn-ea"/>
              </a:rPr>
              <a:t> 仪器：</a:t>
            </a:r>
            <a:r>
              <a:rPr lang="en-US" altLang="zh-CN" sz="2000" b="1" dirty="0">
                <a:latin typeface="+mn-ea"/>
              </a:rPr>
              <a:t>AKTA start</a:t>
            </a:r>
            <a:r>
              <a:rPr lang="zh-CN" altLang="en-US" sz="2000" b="1" dirty="0">
                <a:latin typeface="+mn-ea"/>
              </a:rPr>
              <a:t>蛋白纯化层析系统、真空抽滤装置</a:t>
            </a:r>
            <a:endParaRPr lang="en-US" altLang="zh-CN" sz="2000" b="1" dirty="0">
              <a:latin typeface="+mn-ea"/>
            </a:endParaRPr>
          </a:p>
          <a:p>
            <a:pPr>
              <a:lnSpc>
                <a:spcPct val="150000"/>
              </a:lnSpc>
              <a:spcBef>
                <a:spcPct val="0"/>
              </a:spcBef>
              <a:buFont typeface="Wingdings" panose="05000000000000000000" pitchFamily="2" charset="2"/>
              <a:buChar char="l"/>
            </a:pPr>
            <a:endParaRPr lang="en-US" altLang="zh-CN" sz="2000" b="1" dirty="0">
              <a:latin typeface="+mn-ea"/>
            </a:endParaRPr>
          </a:p>
          <a:p>
            <a:pPr>
              <a:lnSpc>
                <a:spcPct val="150000"/>
              </a:lnSpc>
              <a:spcBef>
                <a:spcPct val="0"/>
              </a:spcBef>
              <a:buFont typeface="Wingdings" panose="05000000000000000000" pitchFamily="2" charset="2"/>
              <a:buChar char="l"/>
            </a:pPr>
            <a:r>
              <a:rPr lang="zh-CN" altLang="en-US" sz="2000" b="1" dirty="0">
                <a:latin typeface="+mn-ea"/>
              </a:rPr>
              <a:t> 耗材：</a:t>
            </a:r>
            <a:r>
              <a:rPr lang="en-US" altLang="zh-CN" sz="2000" b="1" dirty="0">
                <a:latin typeface="+mn-ea"/>
              </a:rPr>
              <a:t> </a:t>
            </a:r>
          </a:p>
          <a:p>
            <a:pPr>
              <a:lnSpc>
                <a:spcPct val="150000"/>
              </a:lnSpc>
              <a:spcBef>
                <a:spcPct val="0"/>
              </a:spcBef>
              <a:buFont typeface="Wingdings" panose="05000000000000000000" pitchFamily="2" charset="2"/>
              <a:buChar char="Ø"/>
            </a:pPr>
            <a:r>
              <a:rPr lang="en-US" altLang="zh-CN" sz="2000" b="1" dirty="0">
                <a:latin typeface="+mn-ea"/>
              </a:rPr>
              <a:t> </a:t>
            </a:r>
            <a:r>
              <a:rPr lang="en-US" altLang="zh-CN" sz="2000" b="1" dirty="0" err="1">
                <a:latin typeface="+mn-ea"/>
              </a:rPr>
              <a:t>HisTrap</a:t>
            </a:r>
            <a:r>
              <a:rPr lang="en-US" altLang="zh-CN" sz="2000" b="1" dirty="0">
                <a:latin typeface="+mn-ea"/>
              </a:rPr>
              <a:t> HP, 1 mL</a:t>
            </a:r>
            <a:r>
              <a:rPr lang="zh-CN" altLang="en-US" sz="2000" b="1" dirty="0">
                <a:latin typeface="+mn-ea"/>
              </a:rPr>
              <a:t>镍柱</a:t>
            </a:r>
            <a:endParaRPr lang="en-US" altLang="zh-CN" sz="2000" b="1" dirty="0">
              <a:latin typeface="+mn-ea"/>
            </a:endParaRPr>
          </a:p>
          <a:p>
            <a:pPr>
              <a:lnSpc>
                <a:spcPct val="150000"/>
              </a:lnSpc>
              <a:spcBef>
                <a:spcPct val="0"/>
              </a:spcBef>
              <a:buFont typeface="Wingdings" panose="05000000000000000000" pitchFamily="2" charset="2"/>
              <a:buChar char="Ø"/>
            </a:pPr>
            <a:r>
              <a:rPr lang="en-US" altLang="zh-CN" sz="2000" b="1" dirty="0">
                <a:latin typeface="+mn-ea"/>
              </a:rPr>
              <a:t> 0.45 </a:t>
            </a:r>
            <a:r>
              <a:rPr lang="en-US" altLang="zh-CN" sz="2000" b="1" dirty="0" err="1">
                <a:latin typeface="+mn-ea"/>
              </a:rPr>
              <a:t>μm</a:t>
            </a:r>
            <a:r>
              <a:rPr lang="zh-CN" altLang="en-US" sz="2000" b="1" dirty="0">
                <a:latin typeface="+mn-ea"/>
              </a:rPr>
              <a:t>的滤膜</a:t>
            </a:r>
            <a:endParaRPr lang="en-US" altLang="zh-CN" sz="2000" b="1" dirty="0">
              <a:latin typeface="+mn-ea"/>
            </a:endParaRPr>
          </a:p>
          <a:p>
            <a:pPr>
              <a:lnSpc>
                <a:spcPct val="150000"/>
              </a:lnSpc>
              <a:spcBef>
                <a:spcPct val="0"/>
              </a:spcBef>
              <a:buFont typeface="Wingdings" panose="05000000000000000000" pitchFamily="2" charset="2"/>
              <a:buChar char="Ø"/>
            </a:pPr>
            <a:r>
              <a:rPr lang="en-US" altLang="zh-CN" sz="2000" b="1" dirty="0">
                <a:latin typeface="+mn-ea"/>
              </a:rPr>
              <a:t> 10 mL</a:t>
            </a:r>
            <a:r>
              <a:rPr lang="zh-CN" altLang="en-US" sz="2000" b="1" dirty="0">
                <a:latin typeface="+mn-ea"/>
              </a:rPr>
              <a:t>注射器</a:t>
            </a:r>
            <a:endParaRPr lang="en-US" altLang="zh-CN" sz="2000" b="1" dirty="0">
              <a:latin typeface="+mn-ea"/>
            </a:endParaRPr>
          </a:p>
          <a:p>
            <a:pPr>
              <a:lnSpc>
                <a:spcPct val="150000"/>
              </a:lnSpc>
              <a:spcBef>
                <a:spcPct val="0"/>
              </a:spcBef>
              <a:buFont typeface="Wingdings" panose="05000000000000000000" pitchFamily="2" charset="2"/>
              <a:buChar char="Ø"/>
            </a:pPr>
            <a:r>
              <a:rPr lang="en-US" altLang="zh-CN" sz="2000" b="1" dirty="0">
                <a:latin typeface="+mn-ea"/>
              </a:rPr>
              <a:t> 1.5 mL</a:t>
            </a:r>
            <a:r>
              <a:rPr lang="zh-CN" altLang="en-US" sz="2000" b="1" dirty="0">
                <a:latin typeface="+mn-ea"/>
              </a:rPr>
              <a:t>、</a:t>
            </a:r>
            <a:r>
              <a:rPr lang="en-US" altLang="zh-CN" sz="2000" b="1" dirty="0">
                <a:latin typeface="+mn-ea"/>
              </a:rPr>
              <a:t>15 mL</a:t>
            </a:r>
            <a:r>
              <a:rPr lang="zh-CN" altLang="en-US" sz="2000" b="1" dirty="0">
                <a:latin typeface="+mn-ea"/>
              </a:rPr>
              <a:t>、</a:t>
            </a:r>
            <a:r>
              <a:rPr lang="en-US" altLang="zh-CN" sz="2000" b="1" dirty="0">
                <a:latin typeface="+mn-ea"/>
              </a:rPr>
              <a:t>50 mL</a:t>
            </a:r>
            <a:r>
              <a:rPr lang="zh-CN" altLang="en-US" sz="2000" b="1" dirty="0">
                <a:latin typeface="+mn-ea"/>
              </a:rPr>
              <a:t>离心管 </a:t>
            </a:r>
            <a:endParaRPr lang="en-US" altLang="zh-CN" sz="2000" b="1" dirty="0">
              <a:latin typeface="+mn-ea"/>
            </a:endParaRPr>
          </a:p>
        </p:txBody>
      </p:sp>
      <p:sp>
        <p:nvSpPr>
          <p:cNvPr id="163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B3D5EFFD-BF43-4E81-A0AD-4AD4B0EC05D6}" type="slidenum">
              <a:rPr lang="en-US" altLang="zh-CN"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4</a:t>
            </a:fld>
            <a:endParaRPr lang="en-US" altLang="zh-CN" sz="1200">
              <a:solidFill>
                <a:srgbClr val="898989"/>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2055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34421" y="310609"/>
            <a:ext cx="10515600" cy="1325563"/>
          </a:xfrm>
        </p:spPr>
        <p:txBody>
          <a:bodyPr/>
          <a:lstStyle/>
          <a:p>
            <a:pPr algn="ctr"/>
            <a:r>
              <a:rPr lang="zh-CN" altLang="en-US" b="1" dirty="0"/>
              <a:t>实验器材试剂</a:t>
            </a:r>
          </a:p>
        </p:txBody>
      </p:sp>
      <p:sp>
        <p:nvSpPr>
          <p:cNvPr id="14339" name="内容占位符 2">
            <a:extLst>
              <a:ext uri="{FF2B5EF4-FFF2-40B4-BE49-F238E27FC236}">
                <a16:creationId xmlns:a16="http://schemas.microsoft.com/office/drawing/2014/main" id="{5BFD1B7B-A3D6-46F1-AE1B-32FD419FF3FC}"/>
              </a:ext>
            </a:extLst>
          </p:cNvPr>
          <p:cNvSpPr>
            <a:spLocks noGrp="1"/>
          </p:cNvSpPr>
          <p:nvPr>
            <p:ph idx="1"/>
          </p:nvPr>
        </p:nvSpPr>
        <p:spPr>
          <a:xfrm>
            <a:off x="987096" y="1636173"/>
            <a:ext cx="10225744" cy="3809052"/>
          </a:xfrm>
        </p:spPr>
        <p:txBody>
          <a:bodyPr/>
          <a:lstStyle/>
          <a:p>
            <a:pPr eaLnBrk="1" hangingPunct="1">
              <a:lnSpc>
                <a:spcPct val="120000"/>
              </a:lnSpc>
              <a:spcBef>
                <a:spcPts val="600"/>
              </a:spcBef>
              <a:buFont typeface="Wingdings" panose="05000000000000000000" pitchFamily="2" charset="2"/>
              <a:buAutoNum type="arabicPeriod"/>
              <a:defRPr/>
            </a:pPr>
            <a:r>
              <a:rPr lang="en-US" altLang="zh-CN" sz="2400" b="1" dirty="0">
                <a:latin typeface="+mn-ea"/>
              </a:rPr>
              <a:t> Binding Buffer  A 200 mL</a:t>
            </a:r>
            <a:r>
              <a:rPr lang="zh-CN" altLang="en-US" sz="2400" b="1" dirty="0">
                <a:latin typeface="+mn-ea"/>
              </a:rPr>
              <a:t>（</a:t>
            </a:r>
            <a:r>
              <a:rPr lang="en-US" altLang="zh-CN" sz="2400" b="1" dirty="0">
                <a:latin typeface="+mn-ea"/>
              </a:rPr>
              <a:t> 4</a:t>
            </a:r>
            <a:r>
              <a:rPr lang="zh-CN" altLang="en-US" sz="2400" b="1" dirty="0">
                <a:latin typeface="+mn-ea"/>
              </a:rPr>
              <a:t>人大组配</a:t>
            </a:r>
            <a:r>
              <a:rPr lang="en-US" altLang="zh-CN" sz="2400" b="1" dirty="0">
                <a:latin typeface="+mn-ea"/>
              </a:rPr>
              <a:t>1</a:t>
            </a:r>
            <a:r>
              <a:rPr lang="zh-CN" altLang="en-US" sz="2400" b="1" dirty="0">
                <a:latin typeface="+mn-ea"/>
              </a:rPr>
              <a:t>份） </a:t>
            </a:r>
            <a:endParaRPr lang="en-US" altLang="zh-CN" sz="2400" b="1" dirty="0">
              <a:latin typeface="+mn-ea"/>
            </a:endParaRPr>
          </a:p>
          <a:p>
            <a:pPr marL="0" indent="0" eaLnBrk="1" hangingPunct="1">
              <a:lnSpc>
                <a:spcPct val="120000"/>
              </a:lnSpc>
              <a:spcBef>
                <a:spcPts val="600"/>
              </a:spcBef>
              <a:buNone/>
              <a:defRPr/>
            </a:pPr>
            <a:r>
              <a:rPr lang="en-US" altLang="zh-CN" sz="2400" b="1" dirty="0">
                <a:latin typeface="+mn-ea"/>
              </a:rPr>
              <a:t>2. Elution Buffer  B  100 mL</a:t>
            </a:r>
            <a:r>
              <a:rPr lang="zh-CN" altLang="en-US" sz="2400" b="1" dirty="0">
                <a:latin typeface="+mn-ea"/>
              </a:rPr>
              <a:t>（</a:t>
            </a:r>
            <a:r>
              <a:rPr lang="en-US" altLang="zh-CN" sz="2400" b="1" dirty="0">
                <a:latin typeface="+mn-ea"/>
              </a:rPr>
              <a:t> 4</a:t>
            </a:r>
            <a:r>
              <a:rPr lang="zh-CN" altLang="en-US" sz="2400" b="1" dirty="0">
                <a:latin typeface="+mn-ea"/>
              </a:rPr>
              <a:t>人大组配</a:t>
            </a:r>
            <a:r>
              <a:rPr lang="en-US" altLang="zh-CN" sz="2400" b="1" dirty="0">
                <a:latin typeface="+mn-ea"/>
              </a:rPr>
              <a:t>1</a:t>
            </a:r>
            <a:r>
              <a:rPr lang="zh-CN" altLang="en-US" sz="2400" b="1" dirty="0">
                <a:latin typeface="+mn-ea"/>
              </a:rPr>
              <a:t>份）</a:t>
            </a:r>
            <a:endParaRPr lang="en-US" altLang="zh-CN" sz="2400" b="1" dirty="0">
              <a:latin typeface="+mn-ea"/>
            </a:endParaRPr>
          </a:p>
          <a:p>
            <a:pPr marL="0" indent="0" eaLnBrk="1" hangingPunct="1">
              <a:lnSpc>
                <a:spcPct val="120000"/>
              </a:lnSpc>
              <a:spcBef>
                <a:spcPts val="600"/>
              </a:spcBef>
              <a:buFont typeface="Arial" panose="020B0604020202020204" pitchFamily="34" charset="0"/>
              <a:buNone/>
              <a:defRPr/>
            </a:pPr>
            <a:r>
              <a:rPr lang="en-US" altLang="zh-CN" sz="2400" b="1" dirty="0">
                <a:latin typeface="+mn-ea"/>
              </a:rPr>
              <a:t>3.</a:t>
            </a:r>
            <a:r>
              <a:rPr lang="zh-CN" altLang="en-US" sz="2400" b="1" dirty="0">
                <a:latin typeface="+mn-ea"/>
              </a:rPr>
              <a:t> 超纯水</a:t>
            </a:r>
            <a:r>
              <a:rPr lang="zh-CN" altLang="en-US" sz="2400" b="1" dirty="0">
                <a:solidFill>
                  <a:srgbClr val="FF0000"/>
                </a:solidFill>
                <a:latin typeface="+mn-ea"/>
              </a:rPr>
              <a:t>（配层析</a:t>
            </a:r>
            <a:r>
              <a:rPr lang="en-US" altLang="zh-CN" sz="2400" b="1" dirty="0">
                <a:solidFill>
                  <a:srgbClr val="FF0000"/>
                </a:solidFill>
                <a:latin typeface="+mn-ea"/>
              </a:rPr>
              <a:t>buffer</a:t>
            </a:r>
            <a:r>
              <a:rPr lang="zh-CN" altLang="en-US" sz="2400" b="1" dirty="0">
                <a:solidFill>
                  <a:srgbClr val="FF0000"/>
                </a:solidFill>
                <a:latin typeface="+mn-ea"/>
              </a:rPr>
              <a:t>）</a:t>
            </a:r>
            <a:r>
              <a:rPr lang="zh-CN" altLang="en-US" sz="2400" b="1" dirty="0">
                <a:latin typeface="+mn-ea"/>
              </a:rPr>
              <a:t>：</a:t>
            </a:r>
            <a:r>
              <a:rPr lang="en-US" altLang="zh-CN" sz="2400" b="1" dirty="0">
                <a:latin typeface="+mn-ea"/>
              </a:rPr>
              <a:t>122</a:t>
            </a:r>
            <a:r>
              <a:rPr lang="zh-CN" altLang="en-US" sz="2400" b="1" dirty="0">
                <a:latin typeface="+mn-ea"/>
              </a:rPr>
              <a:t>进门第一个水池边桌上白色大圆桶</a:t>
            </a:r>
            <a:endParaRPr lang="en-US" altLang="zh-CN" sz="2400" b="1" dirty="0">
              <a:latin typeface="+mn-ea"/>
            </a:endParaRPr>
          </a:p>
          <a:p>
            <a:pPr marL="0" indent="0" eaLnBrk="1" hangingPunct="1">
              <a:lnSpc>
                <a:spcPct val="120000"/>
              </a:lnSpc>
              <a:spcBef>
                <a:spcPts val="600"/>
              </a:spcBef>
              <a:buNone/>
              <a:defRPr/>
            </a:pPr>
            <a:r>
              <a:rPr lang="en-US" altLang="zh-CN" sz="2400" b="1" dirty="0">
                <a:latin typeface="+mn-ea"/>
              </a:rPr>
              <a:t>4.</a:t>
            </a:r>
            <a:r>
              <a:rPr lang="zh-CN" altLang="en-US" sz="2400" b="1" dirty="0">
                <a:latin typeface="+mn-ea"/>
              </a:rPr>
              <a:t> 超纯水</a:t>
            </a:r>
            <a:r>
              <a:rPr lang="zh-CN" altLang="en-US" sz="2400" b="1" dirty="0">
                <a:solidFill>
                  <a:srgbClr val="FF0000"/>
                </a:solidFill>
                <a:latin typeface="+mn-ea"/>
              </a:rPr>
              <a:t>（公用，</a:t>
            </a:r>
            <a:r>
              <a:rPr lang="en-US" altLang="zh-CN" sz="2400" b="1" dirty="0">
                <a:solidFill>
                  <a:srgbClr val="FF0000"/>
                </a:solidFill>
                <a:latin typeface="+mn-ea"/>
              </a:rPr>
              <a:t>AKTA</a:t>
            </a:r>
            <a:r>
              <a:rPr lang="zh-CN" altLang="en-US" sz="2400" b="1" dirty="0">
                <a:solidFill>
                  <a:srgbClr val="FF0000"/>
                </a:solidFill>
                <a:latin typeface="+mn-ea"/>
              </a:rPr>
              <a:t>用）</a:t>
            </a:r>
            <a:r>
              <a:rPr lang="zh-CN" altLang="en-US" sz="2400" b="1" dirty="0">
                <a:latin typeface="+mn-ea"/>
              </a:rPr>
              <a:t>：</a:t>
            </a:r>
            <a:r>
              <a:rPr lang="en-US" altLang="zh-CN" sz="2400" b="1" dirty="0">
                <a:latin typeface="+mn-ea"/>
              </a:rPr>
              <a:t>118 AKTA</a:t>
            </a:r>
            <a:r>
              <a:rPr lang="zh-CN" altLang="en-US" sz="2400" b="1" dirty="0">
                <a:latin typeface="+mn-ea"/>
              </a:rPr>
              <a:t>房间第一个水池边</a:t>
            </a:r>
            <a:endParaRPr lang="en-US" altLang="zh-CN" sz="2400" b="1" dirty="0">
              <a:latin typeface="+mn-ea"/>
            </a:endParaRPr>
          </a:p>
          <a:p>
            <a:pPr marL="0" indent="0" eaLnBrk="1" hangingPunct="1">
              <a:lnSpc>
                <a:spcPct val="120000"/>
              </a:lnSpc>
              <a:spcBef>
                <a:spcPts val="600"/>
              </a:spcBef>
              <a:buNone/>
              <a:defRPr/>
            </a:pPr>
            <a:r>
              <a:rPr lang="en-US" altLang="zh-CN" sz="2400" b="1" dirty="0">
                <a:latin typeface="+mn-ea"/>
              </a:rPr>
              <a:t>4. 20%</a:t>
            </a:r>
            <a:r>
              <a:rPr lang="zh-CN" altLang="en-US" sz="2400" b="1" dirty="0">
                <a:latin typeface="+mn-ea"/>
              </a:rPr>
              <a:t>乙醇</a:t>
            </a:r>
            <a:r>
              <a:rPr lang="zh-CN" altLang="en-US" sz="2400" b="1" dirty="0">
                <a:solidFill>
                  <a:srgbClr val="FF0000"/>
                </a:solidFill>
                <a:latin typeface="+mn-ea"/>
              </a:rPr>
              <a:t>（公用，</a:t>
            </a:r>
            <a:r>
              <a:rPr lang="en-US" altLang="zh-CN" sz="2400" b="1" dirty="0">
                <a:solidFill>
                  <a:srgbClr val="FF0000"/>
                </a:solidFill>
                <a:latin typeface="+mn-ea"/>
              </a:rPr>
              <a:t>AKTA</a:t>
            </a:r>
            <a:r>
              <a:rPr lang="zh-CN" altLang="en-US" sz="2400" b="1" dirty="0">
                <a:solidFill>
                  <a:srgbClr val="FF0000"/>
                </a:solidFill>
                <a:latin typeface="+mn-ea"/>
              </a:rPr>
              <a:t>用）</a:t>
            </a:r>
            <a:r>
              <a:rPr lang="zh-CN" altLang="en-US" sz="2400" b="1" dirty="0">
                <a:latin typeface="+mn-ea"/>
              </a:rPr>
              <a:t>：</a:t>
            </a:r>
            <a:r>
              <a:rPr lang="en-US" altLang="zh-CN" sz="2400" b="1" dirty="0">
                <a:latin typeface="+mn-ea"/>
              </a:rPr>
              <a:t>118 AKTA</a:t>
            </a:r>
            <a:r>
              <a:rPr lang="zh-CN" altLang="en-US" sz="2400" b="1" dirty="0">
                <a:latin typeface="+mn-ea"/>
              </a:rPr>
              <a:t>房间水池边</a:t>
            </a:r>
            <a:endParaRPr lang="en-US" altLang="zh-CN" sz="2400" b="1" dirty="0">
              <a:latin typeface="+mn-ea"/>
            </a:endParaRPr>
          </a:p>
          <a:p>
            <a:pPr marL="0" indent="0" eaLnBrk="1" hangingPunct="1">
              <a:lnSpc>
                <a:spcPct val="120000"/>
              </a:lnSpc>
              <a:spcBef>
                <a:spcPts val="600"/>
              </a:spcBef>
              <a:buNone/>
              <a:defRPr/>
            </a:pPr>
            <a:r>
              <a:rPr lang="en-US" altLang="zh-CN" sz="2400" b="1" dirty="0">
                <a:latin typeface="+mn-ea"/>
              </a:rPr>
              <a:t>5. 1M Tris-HCl, pH8.0</a:t>
            </a:r>
            <a:r>
              <a:rPr lang="zh-CN" altLang="en-US" sz="2400" b="1" dirty="0">
                <a:solidFill>
                  <a:srgbClr val="FF0000"/>
                </a:solidFill>
                <a:latin typeface="+mn-ea"/>
              </a:rPr>
              <a:t>（公用）</a:t>
            </a:r>
            <a:r>
              <a:rPr lang="zh-CN" altLang="en-US" sz="2400" b="1" dirty="0">
                <a:latin typeface="+mn-ea"/>
              </a:rPr>
              <a:t>：</a:t>
            </a:r>
            <a:r>
              <a:rPr lang="en-US" altLang="zh-CN" sz="2400" b="1" dirty="0">
                <a:latin typeface="+mn-ea"/>
              </a:rPr>
              <a:t>122</a:t>
            </a:r>
            <a:r>
              <a:rPr lang="zh-CN" altLang="en-US" sz="2400" b="1" dirty="0">
                <a:latin typeface="+mn-ea"/>
              </a:rPr>
              <a:t>公共试剂台</a:t>
            </a:r>
            <a:endParaRPr lang="en-US" altLang="zh-CN" sz="2400" b="1" dirty="0">
              <a:latin typeface="+mn-ea"/>
            </a:endParaRPr>
          </a:p>
          <a:p>
            <a:pPr marL="0" indent="0" eaLnBrk="1" hangingPunct="1">
              <a:lnSpc>
                <a:spcPct val="120000"/>
              </a:lnSpc>
              <a:spcBef>
                <a:spcPts val="600"/>
              </a:spcBef>
              <a:buNone/>
              <a:defRPr/>
            </a:pPr>
            <a:r>
              <a:rPr lang="en-US" altLang="zh-CN" sz="2400" b="1" dirty="0">
                <a:latin typeface="+mn-ea"/>
              </a:rPr>
              <a:t>6. 50% </a:t>
            </a:r>
            <a:r>
              <a:rPr lang="zh-CN" altLang="en-US" sz="2400" b="1" dirty="0">
                <a:latin typeface="+mn-ea"/>
              </a:rPr>
              <a:t>甘油</a:t>
            </a:r>
            <a:r>
              <a:rPr lang="zh-CN" altLang="en-US" sz="2400" b="1" dirty="0">
                <a:solidFill>
                  <a:srgbClr val="FF0000"/>
                </a:solidFill>
                <a:latin typeface="+mn-ea"/>
              </a:rPr>
              <a:t>（公用）</a:t>
            </a:r>
            <a:r>
              <a:rPr lang="zh-CN" altLang="en-US" sz="2400" b="1" dirty="0">
                <a:latin typeface="+mn-ea"/>
              </a:rPr>
              <a:t>：</a:t>
            </a:r>
            <a:r>
              <a:rPr lang="en-US" altLang="zh-CN" sz="2400" b="1" dirty="0">
                <a:latin typeface="+mn-ea"/>
              </a:rPr>
              <a:t>122</a:t>
            </a:r>
            <a:r>
              <a:rPr lang="zh-CN" altLang="en-US" sz="2400" b="1" dirty="0">
                <a:latin typeface="+mn-ea"/>
              </a:rPr>
              <a:t>公共试剂台</a:t>
            </a:r>
            <a:endParaRPr lang="en-US" altLang="zh-CN" sz="2400" b="1" dirty="0">
              <a:latin typeface="+mn-ea"/>
            </a:endParaRPr>
          </a:p>
        </p:txBody>
      </p:sp>
      <p:sp>
        <p:nvSpPr>
          <p:cNvPr id="1741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293EC8C8-3FCF-498A-9476-321536DF4025}" type="slidenum">
              <a:rPr lang="en-US" altLang="zh-CN"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5</a:t>
            </a:fld>
            <a:endParaRPr lang="en-US" altLang="zh-CN" sz="1200">
              <a:solidFill>
                <a:srgbClr val="898989"/>
              </a:solidFill>
              <a:latin typeface="Arial" panose="020B0604020202020204" pitchFamily="34" charset="0"/>
              <a:ea typeface="宋体" panose="02010600030101010101" pitchFamily="2" charset="-122"/>
            </a:endParaRPr>
          </a:p>
        </p:txBody>
      </p:sp>
      <p:sp>
        <p:nvSpPr>
          <p:cNvPr id="2" name="矩形 1"/>
          <p:cNvSpPr/>
          <p:nvPr/>
        </p:nvSpPr>
        <p:spPr>
          <a:xfrm>
            <a:off x="2873764" y="5617713"/>
            <a:ext cx="6452407" cy="929678"/>
          </a:xfrm>
          <a:prstGeom prst="rect">
            <a:avLst/>
          </a:prstGeom>
        </p:spPr>
        <p:txBody>
          <a:bodyPr wrap="none">
            <a:spAutoFit/>
          </a:bodyPr>
          <a:lstStyle/>
          <a:p>
            <a:pPr algn="ctr">
              <a:lnSpc>
                <a:spcPct val="130000"/>
              </a:lnSpc>
            </a:pPr>
            <a:r>
              <a:rPr lang="en-US" altLang="zh-CN" sz="2200" b="1" dirty="0">
                <a:solidFill>
                  <a:srgbClr val="FF0000"/>
                </a:solidFill>
                <a:latin typeface="+mn-ea"/>
                <a:ea typeface="+mn-ea"/>
              </a:rPr>
              <a:t> Binding Buffer  A</a:t>
            </a:r>
            <a:r>
              <a:rPr lang="zh-CN" altLang="en-US" sz="2200" b="1" dirty="0">
                <a:solidFill>
                  <a:srgbClr val="FF0000"/>
                </a:solidFill>
                <a:latin typeface="+mn-ea"/>
                <a:ea typeface="+mn-ea"/>
              </a:rPr>
              <a:t>和</a:t>
            </a:r>
            <a:r>
              <a:rPr lang="en-US" altLang="zh-CN" sz="2200" b="1" dirty="0">
                <a:solidFill>
                  <a:srgbClr val="FF0000"/>
                </a:solidFill>
                <a:latin typeface="+mn-ea"/>
                <a:ea typeface="+mn-ea"/>
              </a:rPr>
              <a:t>Elution Buffer  B</a:t>
            </a:r>
            <a:r>
              <a:rPr lang="zh-CN" altLang="en-US" sz="2200" b="1" dirty="0">
                <a:solidFill>
                  <a:srgbClr val="FF0000"/>
                </a:solidFill>
                <a:latin typeface="+mn-ea"/>
                <a:ea typeface="+mn-ea"/>
              </a:rPr>
              <a:t>配好后，</a:t>
            </a:r>
            <a:endParaRPr lang="en-US" altLang="zh-CN" sz="2200" b="1" dirty="0">
              <a:solidFill>
                <a:srgbClr val="FF0000"/>
              </a:solidFill>
              <a:latin typeface="+mn-ea"/>
              <a:ea typeface="+mn-ea"/>
            </a:endParaRPr>
          </a:p>
          <a:p>
            <a:pPr algn="ctr">
              <a:lnSpc>
                <a:spcPct val="130000"/>
              </a:lnSpc>
            </a:pPr>
            <a:r>
              <a:rPr lang="zh-CN" altLang="en-US" sz="2200" b="1" dirty="0">
                <a:solidFill>
                  <a:srgbClr val="FF0000"/>
                </a:solidFill>
                <a:latin typeface="+mn-ea"/>
                <a:ea typeface="+mn-ea"/>
              </a:rPr>
              <a:t>需抽滤后用于本次课</a:t>
            </a:r>
            <a:r>
              <a:rPr lang="en-US" altLang="zh-CN" sz="2200" b="1" dirty="0">
                <a:solidFill>
                  <a:srgbClr val="FF0000"/>
                </a:solidFill>
                <a:latin typeface="+mn-ea"/>
                <a:ea typeface="+mn-ea"/>
              </a:rPr>
              <a:t>AKTA</a:t>
            </a:r>
            <a:r>
              <a:rPr lang="zh-CN" altLang="en-US" sz="2200" b="1" dirty="0">
                <a:solidFill>
                  <a:srgbClr val="FF0000"/>
                </a:solidFill>
                <a:latin typeface="+mn-ea"/>
                <a:ea typeface="+mn-ea"/>
              </a:rPr>
              <a:t>层析实验。</a:t>
            </a:r>
            <a:endParaRPr lang="zh-CN" altLang="en-US" sz="2200" dirty="0">
              <a:solidFill>
                <a:srgbClr val="FF0000"/>
              </a:solidFill>
              <a:latin typeface="+mn-ea"/>
              <a:ea typeface="+mn-ea"/>
            </a:endParaRPr>
          </a:p>
        </p:txBody>
      </p:sp>
    </p:spTree>
    <p:extLst>
      <p:ext uri="{BB962C8B-B14F-4D97-AF65-F5344CB8AC3E}">
        <p14:creationId xmlns:p14="http://schemas.microsoft.com/office/powerpoint/2010/main" val="302657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algn="ctr"/>
            <a:r>
              <a:rPr lang="en-US" altLang="zh-CN" b="1">
                <a:latin typeface="微软雅黑" panose="020B0503020204020204" pitchFamily="34" charset="-122"/>
              </a:rPr>
              <a:t>Binding Buffer A</a:t>
            </a:r>
            <a:r>
              <a:rPr lang="zh-CN" altLang="en-US" b="1">
                <a:latin typeface="微软雅黑" panose="020B0503020204020204" pitchFamily="34" charset="-122"/>
              </a:rPr>
              <a:t>和</a:t>
            </a:r>
            <a:r>
              <a:rPr lang="en-US" altLang="zh-CN" b="1">
                <a:latin typeface="微软雅黑" panose="020B0503020204020204" pitchFamily="34" charset="-122"/>
              </a:rPr>
              <a:t>Elution Buffer B</a:t>
            </a:r>
            <a:endParaRPr lang="zh-CN" altLang="en-US"/>
          </a:p>
        </p:txBody>
      </p:sp>
      <p:sp>
        <p:nvSpPr>
          <p:cNvPr id="17411" name="内容占位符 2">
            <a:extLst>
              <a:ext uri="{FF2B5EF4-FFF2-40B4-BE49-F238E27FC236}">
                <a16:creationId xmlns:a16="http://schemas.microsoft.com/office/drawing/2014/main" id="{2B180A81-D37C-41EE-9492-172947736E1B}"/>
              </a:ext>
            </a:extLst>
          </p:cNvPr>
          <p:cNvSpPr>
            <a:spLocks noGrp="1"/>
          </p:cNvSpPr>
          <p:nvPr>
            <p:ph idx="1"/>
          </p:nvPr>
        </p:nvSpPr>
        <p:spPr>
          <a:xfrm>
            <a:off x="839788" y="2222500"/>
            <a:ext cx="10515600" cy="2649538"/>
          </a:xfrm>
        </p:spPr>
        <p:txBody>
          <a:bodyPr/>
          <a:lstStyle/>
          <a:p>
            <a:pPr eaLnBrk="1" hangingPunct="1">
              <a:lnSpc>
                <a:spcPct val="100000"/>
              </a:lnSpc>
              <a:spcBef>
                <a:spcPts val="600"/>
              </a:spcBef>
              <a:buFont typeface="Wingdings" panose="05000000000000000000" pitchFamily="2" charset="2"/>
              <a:buChar char="p"/>
              <a:defRPr/>
            </a:pPr>
            <a:r>
              <a:rPr lang="en-US" altLang="zh-CN" sz="2200" b="1" dirty="0">
                <a:latin typeface="+mn-ea"/>
              </a:rPr>
              <a:t> Binding Buffer</a:t>
            </a:r>
            <a:r>
              <a:rPr lang="en-US" altLang="zh-CN" sz="2200" dirty="0">
                <a:latin typeface="+mn-ea"/>
              </a:rPr>
              <a:t>  A </a:t>
            </a:r>
            <a:r>
              <a:rPr lang="en-US" altLang="zh-CN" sz="2200" b="1" dirty="0">
                <a:solidFill>
                  <a:srgbClr val="FF0000"/>
                </a:solidFill>
                <a:latin typeface="+mn-ea"/>
              </a:rPr>
              <a:t>200 mL</a:t>
            </a:r>
            <a:r>
              <a:rPr lang="zh-CN" altLang="en-US" sz="2200" b="1" dirty="0">
                <a:solidFill>
                  <a:srgbClr val="FF0000"/>
                </a:solidFill>
                <a:latin typeface="+mn-ea"/>
              </a:rPr>
              <a:t> （大组</a:t>
            </a:r>
            <a:r>
              <a:rPr lang="en-US" altLang="zh-CN" sz="2200" b="1" dirty="0">
                <a:solidFill>
                  <a:srgbClr val="FF0000"/>
                </a:solidFill>
                <a:latin typeface="+mn-ea"/>
              </a:rPr>
              <a:t>4</a:t>
            </a:r>
            <a:r>
              <a:rPr lang="zh-CN" altLang="en-US" sz="2200" b="1" dirty="0">
                <a:solidFill>
                  <a:srgbClr val="FF0000"/>
                </a:solidFill>
                <a:latin typeface="+mn-ea"/>
              </a:rPr>
              <a:t>人配</a:t>
            </a:r>
            <a:r>
              <a:rPr lang="en-US" altLang="zh-CN" sz="2200" b="1" dirty="0">
                <a:solidFill>
                  <a:srgbClr val="FF0000"/>
                </a:solidFill>
                <a:latin typeface="+mn-ea"/>
              </a:rPr>
              <a:t>1</a:t>
            </a:r>
            <a:r>
              <a:rPr lang="zh-CN" altLang="en-US" sz="2200" b="1" dirty="0">
                <a:solidFill>
                  <a:srgbClr val="FF0000"/>
                </a:solidFill>
                <a:latin typeface="+mn-ea"/>
              </a:rPr>
              <a:t>份） </a:t>
            </a:r>
            <a:r>
              <a:rPr lang="zh-CN" altLang="en-US" sz="2200" dirty="0">
                <a:latin typeface="+mn-ea"/>
              </a:rPr>
              <a:t>：</a:t>
            </a:r>
            <a:endParaRPr lang="en-US" altLang="zh-CN" sz="2200" dirty="0">
              <a:latin typeface="+mn-ea"/>
            </a:endParaRPr>
          </a:p>
          <a:p>
            <a:pPr marL="0" indent="0" eaLnBrk="1" hangingPunct="1">
              <a:lnSpc>
                <a:spcPct val="100000"/>
              </a:lnSpc>
              <a:spcBef>
                <a:spcPts val="600"/>
              </a:spcBef>
              <a:buFont typeface="Arial" panose="020B0604020202020204" pitchFamily="34" charset="0"/>
              <a:buNone/>
              <a:defRPr/>
            </a:pPr>
            <a:r>
              <a:rPr lang="en-US" altLang="zh-CN" sz="2200" dirty="0">
                <a:latin typeface="+mn-ea"/>
              </a:rPr>
              <a:t>   </a:t>
            </a:r>
            <a:r>
              <a:rPr lang="en-US" altLang="zh-CN" sz="2200" dirty="0" err="1">
                <a:latin typeface="+mn-ea"/>
              </a:rPr>
              <a:t>Tris-HCl</a:t>
            </a:r>
            <a:r>
              <a:rPr lang="en-US" altLang="zh-CN" sz="2200" dirty="0">
                <a:latin typeface="+mn-ea"/>
              </a:rPr>
              <a:t> 20 </a:t>
            </a:r>
            <a:r>
              <a:rPr lang="en-US" altLang="zh-CN" sz="2200" dirty="0" err="1">
                <a:latin typeface="+mn-ea"/>
              </a:rPr>
              <a:t>mmol</a:t>
            </a:r>
            <a:r>
              <a:rPr lang="en-US" altLang="zh-CN" sz="2200" dirty="0">
                <a:latin typeface="+mn-ea"/>
              </a:rPr>
              <a:t>/L</a:t>
            </a:r>
            <a:r>
              <a:rPr lang="zh-CN" altLang="zh-CN" sz="2200" dirty="0">
                <a:latin typeface="+mn-ea"/>
              </a:rPr>
              <a:t>（</a:t>
            </a:r>
            <a:r>
              <a:rPr lang="en-US" altLang="zh-CN" sz="2200" dirty="0">
                <a:latin typeface="+mn-ea"/>
              </a:rPr>
              <a:t>pH7.9</a:t>
            </a:r>
            <a:r>
              <a:rPr lang="zh-CN" altLang="zh-CN" sz="2200" dirty="0">
                <a:latin typeface="+mn-ea"/>
              </a:rPr>
              <a:t>），</a:t>
            </a:r>
            <a:r>
              <a:rPr lang="en-US" altLang="zh-CN" sz="2200" dirty="0">
                <a:latin typeface="+mn-ea"/>
              </a:rPr>
              <a:t>Imidazole 10 </a:t>
            </a:r>
            <a:r>
              <a:rPr lang="en-US" altLang="zh-CN" sz="2200" dirty="0" err="1">
                <a:latin typeface="+mn-ea"/>
              </a:rPr>
              <a:t>mmol</a:t>
            </a:r>
            <a:r>
              <a:rPr lang="en-US" altLang="zh-CN" sz="2200" dirty="0">
                <a:latin typeface="+mn-ea"/>
              </a:rPr>
              <a:t>/L</a:t>
            </a:r>
            <a:r>
              <a:rPr lang="zh-CN" altLang="zh-CN" sz="2200" dirty="0">
                <a:latin typeface="+mn-ea"/>
              </a:rPr>
              <a:t>，</a:t>
            </a:r>
            <a:r>
              <a:rPr lang="en-US" altLang="zh-CN" sz="2200" dirty="0">
                <a:latin typeface="+mn-ea"/>
              </a:rPr>
              <a:t> NaCl 0.5 mol/L</a:t>
            </a:r>
            <a:r>
              <a:rPr lang="zh-CN" altLang="en-US" sz="2200" dirty="0">
                <a:latin typeface="+mn-ea"/>
              </a:rPr>
              <a:t>，</a:t>
            </a:r>
            <a:endParaRPr lang="en-US" altLang="zh-CN" sz="2200" dirty="0">
              <a:latin typeface="+mn-ea"/>
            </a:endParaRPr>
          </a:p>
          <a:p>
            <a:pPr marL="0" indent="0" eaLnBrk="1" hangingPunct="1">
              <a:lnSpc>
                <a:spcPct val="100000"/>
              </a:lnSpc>
              <a:spcBef>
                <a:spcPts val="600"/>
              </a:spcBef>
              <a:buFont typeface="Arial" panose="020B0604020202020204" pitchFamily="34" charset="0"/>
              <a:buNone/>
              <a:defRPr/>
            </a:pPr>
            <a:r>
              <a:rPr lang="en-US" altLang="zh-CN" sz="2200" dirty="0">
                <a:latin typeface="+mn-ea"/>
              </a:rPr>
              <a:t>   5%</a:t>
            </a:r>
            <a:r>
              <a:rPr lang="zh-CN" altLang="en-US" sz="2200" dirty="0">
                <a:latin typeface="+mn-ea"/>
              </a:rPr>
              <a:t>甘油</a:t>
            </a:r>
            <a:endParaRPr lang="en-US" altLang="zh-CN" sz="2200" dirty="0">
              <a:latin typeface="+mn-ea"/>
            </a:endParaRPr>
          </a:p>
          <a:p>
            <a:pPr eaLnBrk="1" hangingPunct="1">
              <a:lnSpc>
                <a:spcPct val="100000"/>
              </a:lnSpc>
              <a:spcBef>
                <a:spcPts val="600"/>
              </a:spcBef>
              <a:buFont typeface="Wingdings" panose="05000000000000000000" pitchFamily="2" charset="2"/>
              <a:buChar char="p"/>
              <a:defRPr/>
            </a:pPr>
            <a:r>
              <a:rPr lang="en-US" altLang="zh-CN" sz="2200" b="1" dirty="0">
                <a:latin typeface="+mn-ea"/>
              </a:rPr>
              <a:t> Elution Buffer</a:t>
            </a:r>
            <a:r>
              <a:rPr lang="en-US" altLang="zh-CN" sz="2200" dirty="0">
                <a:latin typeface="+mn-ea"/>
              </a:rPr>
              <a:t>  B </a:t>
            </a:r>
            <a:r>
              <a:rPr lang="en-US" altLang="zh-CN" sz="2200" b="1" dirty="0">
                <a:solidFill>
                  <a:srgbClr val="FF0000"/>
                </a:solidFill>
                <a:latin typeface="+mn-ea"/>
              </a:rPr>
              <a:t>100 mL</a:t>
            </a:r>
            <a:r>
              <a:rPr lang="zh-CN" altLang="en-US" sz="2200" b="1" dirty="0">
                <a:solidFill>
                  <a:srgbClr val="FF0000"/>
                </a:solidFill>
                <a:latin typeface="+mn-ea"/>
              </a:rPr>
              <a:t> （大组</a:t>
            </a:r>
            <a:r>
              <a:rPr lang="en-US" altLang="zh-CN" sz="2200" b="1" dirty="0">
                <a:solidFill>
                  <a:srgbClr val="FF0000"/>
                </a:solidFill>
                <a:latin typeface="+mn-ea"/>
              </a:rPr>
              <a:t>4</a:t>
            </a:r>
            <a:r>
              <a:rPr lang="zh-CN" altLang="en-US" sz="2200" b="1" dirty="0">
                <a:solidFill>
                  <a:srgbClr val="FF0000"/>
                </a:solidFill>
                <a:latin typeface="+mn-ea"/>
              </a:rPr>
              <a:t>人配</a:t>
            </a:r>
            <a:r>
              <a:rPr lang="en-US" altLang="zh-CN" sz="2200" b="1" dirty="0">
                <a:solidFill>
                  <a:srgbClr val="FF0000"/>
                </a:solidFill>
                <a:latin typeface="+mn-ea"/>
              </a:rPr>
              <a:t>1</a:t>
            </a:r>
            <a:r>
              <a:rPr lang="zh-CN" altLang="en-US" sz="2200" b="1" dirty="0">
                <a:solidFill>
                  <a:srgbClr val="FF0000"/>
                </a:solidFill>
                <a:latin typeface="+mn-ea"/>
              </a:rPr>
              <a:t>份） </a:t>
            </a:r>
            <a:r>
              <a:rPr lang="zh-CN" altLang="en-US" sz="2200" dirty="0">
                <a:latin typeface="+mn-ea"/>
              </a:rPr>
              <a:t>：</a:t>
            </a:r>
            <a:endParaRPr lang="en-US" altLang="zh-CN" sz="2200" dirty="0">
              <a:latin typeface="+mn-ea"/>
            </a:endParaRPr>
          </a:p>
          <a:p>
            <a:pPr marL="0" indent="0" eaLnBrk="1" hangingPunct="1">
              <a:lnSpc>
                <a:spcPct val="100000"/>
              </a:lnSpc>
              <a:spcBef>
                <a:spcPts val="600"/>
              </a:spcBef>
              <a:buFont typeface="Arial" panose="020B0604020202020204" pitchFamily="34" charset="0"/>
              <a:buNone/>
              <a:defRPr/>
            </a:pPr>
            <a:r>
              <a:rPr lang="en-US" altLang="zh-CN" sz="2200" dirty="0">
                <a:latin typeface="+mn-ea"/>
              </a:rPr>
              <a:t>   Tris-HCl 20 mmol/L</a:t>
            </a:r>
            <a:r>
              <a:rPr lang="zh-CN" altLang="zh-CN" sz="2200" dirty="0">
                <a:latin typeface="+mn-ea"/>
              </a:rPr>
              <a:t>（</a:t>
            </a:r>
            <a:r>
              <a:rPr lang="en-US" altLang="zh-CN" sz="2200" dirty="0">
                <a:latin typeface="+mn-ea"/>
              </a:rPr>
              <a:t>pH7.9</a:t>
            </a:r>
            <a:r>
              <a:rPr lang="zh-CN" altLang="zh-CN" sz="2200" dirty="0">
                <a:latin typeface="+mn-ea"/>
              </a:rPr>
              <a:t>），</a:t>
            </a:r>
            <a:r>
              <a:rPr lang="en-US" altLang="zh-CN" sz="2200" dirty="0">
                <a:latin typeface="+mn-ea"/>
              </a:rPr>
              <a:t>Imidazole 300 </a:t>
            </a:r>
            <a:r>
              <a:rPr lang="en-US" altLang="zh-CN" sz="2200" dirty="0" err="1">
                <a:latin typeface="+mn-ea"/>
              </a:rPr>
              <a:t>mmol</a:t>
            </a:r>
            <a:r>
              <a:rPr lang="en-US" altLang="zh-CN" sz="2200" dirty="0">
                <a:latin typeface="+mn-ea"/>
              </a:rPr>
              <a:t>/L</a:t>
            </a:r>
            <a:r>
              <a:rPr lang="zh-CN" altLang="zh-CN" sz="2200" dirty="0">
                <a:latin typeface="+mn-ea"/>
              </a:rPr>
              <a:t>，</a:t>
            </a:r>
            <a:r>
              <a:rPr lang="en-US" altLang="zh-CN" sz="2200" dirty="0">
                <a:latin typeface="+mn-ea"/>
              </a:rPr>
              <a:t>NaCl 0.5 mol/L</a:t>
            </a:r>
            <a:r>
              <a:rPr lang="zh-CN" altLang="en-US" sz="2200" dirty="0">
                <a:latin typeface="+mn-ea"/>
              </a:rPr>
              <a:t>，   </a:t>
            </a:r>
            <a:endParaRPr lang="en-US" altLang="zh-CN" sz="2200" dirty="0">
              <a:latin typeface="+mn-ea"/>
            </a:endParaRPr>
          </a:p>
          <a:p>
            <a:pPr marL="0" indent="0" eaLnBrk="1" hangingPunct="1">
              <a:lnSpc>
                <a:spcPct val="100000"/>
              </a:lnSpc>
              <a:spcBef>
                <a:spcPts val="600"/>
              </a:spcBef>
              <a:buFont typeface="Arial" panose="020B0604020202020204" pitchFamily="34" charset="0"/>
              <a:buNone/>
              <a:defRPr/>
            </a:pPr>
            <a:r>
              <a:rPr lang="en-US" altLang="zh-CN" sz="2200" dirty="0">
                <a:latin typeface="+mn-ea"/>
              </a:rPr>
              <a:t>   5%</a:t>
            </a:r>
            <a:r>
              <a:rPr lang="zh-CN" altLang="en-US" sz="2200" dirty="0">
                <a:latin typeface="+mn-ea"/>
              </a:rPr>
              <a:t>甘油</a:t>
            </a:r>
            <a:endParaRPr lang="en-US" altLang="zh-CN" sz="2200" dirty="0">
              <a:latin typeface="+mn-ea"/>
            </a:endParaRPr>
          </a:p>
        </p:txBody>
      </p:sp>
      <p:sp>
        <p:nvSpPr>
          <p:cNvPr id="1843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25728CF5-785F-4E98-B813-CA1FBFD5BAFD}" type="slidenum">
              <a:rPr lang="en-US" altLang="zh-CN"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6</a:t>
            </a:fld>
            <a:endParaRPr lang="en-US" altLang="zh-CN" sz="1200">
              <a:solidFill>
                <a:srgbClr val="898989"/>
              </a:solidFill>
              <a:latin typeface="Arial" panose="020B0604020202020204" pitchFamily="34" charset="0"/>
              <a:ea typeface="宋体" panose="02010600030101010101" pitchFamily="2" charset="-122"/>
            </a:endParaRPr>
          </a:p>
        </p:txBody>
      </p:sp>
      <p:sp>
        <p:nvSpPr>
          <p:cNvPr id="18437" name="矩形 1"/>
          <p:cNvSpPr>
            <a:spLocks noChangeArrowheads="1"/>
          </p:cNvSpPr>
          <p:nvPr/>
        </p:nvSpPr>
        <p:spPr bwMode="auto">
          <a:xfrm>
            <a:off x="1524000" y="5267325"/>
            <a:ext cx="91440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a:lnSpc>
                <a:spcPct val="150000"/>
              </a:lnSpc>
              <a:spcBef>
                <a:spcPts val="600"/>
              </a:spcBef>
              <a:buFontTx/>
              <a:buNone/>
            </a:pPr>
            <a:r>
              <a:rPr lang="da-DK" altLang="zh-CN" sz="2000" b="1" dirty="0">
                <a:solidFill>
                  <a:srgbClr val="FF0000"/>
                </a:solidFill>
                <a:latin typeface="微软雅黑" panose="020B0503020204020204" pitchFamily="34" charset="-122"/>
              </a:rPr>
              <a:t>Binding Buffer A</a:t>
            </a:r>
            <a:r>
              <a:rPr lang="zh-CN" altLang="da-DK" sz="2000" b="1" dirty="0">
                <a:solidFill>
                  <a:srgbClr val="FF0000"/>
                </a:solidFill>
                <a:latin typeface="微软雅黑" panose="020B0503020204020204" pitchFamily="34" charset="-122"/>
              </a:rPr>
              <a:t>和</a:t>
            </a:r>
            <a:r>
              <a:rPr lang="da-DK" altLang="zh-CN" sz="2000" b="1" dirty="0">
                <a:solidFill>
                  <a:srgbClr val="FF0000"/>
                </a:solidFill>
                <a:latin typeface="微软雅黑" panose="020B0503020204020204" pitchFamily="34" charset="-122"/>
              </a:rPr>
              <a:t>Elution Buffer B</a:t>
            </a:r>
            <a:r>
              <a:rPr lang="zh-CN" altLang="en-US" sz="2000" b="1" dirty="0">
                <a:solidFill>
                  <a:srgbClr val="FF0000"/>
                </a:solidFill>
                <a:latin typeface="微软雅黑" panose="020B0503020204020204" pitchFamily="34" charset="-122"/>
              </a:rPr>
              <a:t>用</a:t>
            </a:r>
            <a:r>
              <a:rPr lang="en-US" altLang="zh-CN" sz="2000" b="1" dirty="0">
                <a:solidFill>
                  <a:srgbClr val="FF0000"/>
                </a:solidFill>
                <a:latin typeface="微软雅黑" panose="020B0503020204020204" pitchFamily="34" charset="-122"/>
              </a:rPr>
              <a:t>0.45 </a:t>
            </a:r>
            <a:r>
              <a:rPr lang="en-US" altLang="zh-CN" sz="2000" b="1" dirty="0" err="1">
                <a:solidFill>
                  <a:srgbClr val="FF0000"/>
                </a:solidFill>
                <a:latin typeface="微软雅黑" panose="020B0503020204020204" pitchFamily="34" charset="-122"/>
              </a:rPr>
              <a:t>μm</a:t>
            </a:r>
            <a:r>
              <a:rPr lang="zh-CN" altLang="en-US" sz="2000" b="1" dirty="0">
                <a:solidFill>
                  <a:srgbClr val="FF0000"/>
                </a:solidFill>
                <a:latin typeface="微软雅黑" panose="020B0503020204020204" pitchFamily="34" charset="-122"/>
              </a:rPr>
              <a:t>的滤膜抽滤后，用于层析实验，详见：</a:t>
            </a:r>
            <a:r>
              <a:rPr lang="en-US" altLang="zh-CN" sz="2000" b="1" dirty="0">
                <a:solidFill>
                  <a:srgbClr val="FF0000"/>
                </a:solidFill>
                <a:latin typeface="微软雅黑" panose="020B0503020204020204" pitchFamily="34" charset="-122"/>
              </a:rPr>
              <a:t>《</a:t>
            </a:r>
            <a:r>
              <a:rPr lang="zh-CN" altLang="en-US" sz="2000" b="1" dirty="0">
                <a:solidFill>
                  <a:srgbClr val="FF0000"/>
                </a:solidFill>
                <a:latin typeface="微软雅黑" panose="020B0503020204020204" pitchFamily="34" charset="-122"/>
              </a:rPr>
              <a:t>第</a:t>
            </a:r>
            <a:r>
              <a:rPr lang="en-US" altLang="zh-CN" sz="2000" b="1" dirty="0">
                <a:solidFill>
                  <a:srgbClr val="FF0000"/>
                </a:solidFill>
                <a:latin typeface="微软雅黑" panose="020B0503020204020204" pitchFamily="34" charset="-122"/>
              </a:rPr>
              <a:t>4</a:t>
            </a:r>
            <a:r>
              <a:rPr lang="zh-CN" altLang="en-US" sz="2000" b="1" dirty="0">
                <a:solidFill>
                  <a:srgbClr val="FF0000"/>
                </a:solidFill>
                <a:latin typeface="微软雅黑" panose="020B0503020204020204" pitchFamily="34" charset="-122"/>
              </a:rPr>
              <a:t>次课件</a:t>
            </a:r>
            <a:r>
              <a:rPr lang="en-US" altLang="zh-CN" sz="2000" b="1" dirty="0">
                <a:solidFill>
                  <a:srgbClr val="FF0000"/>
                </a:solidFill>
                <a:latin typeface="微软雅黑" panose="020B0503020204020204" pitchFamily="34" charset="-122"/>
              </a:rPr>
              <a:t>-</a:t>
            </a:r>
            <a:r>
              <a:rPr lang="zh-CN" altLang="en-US" sz="2000" b="1" dirty="0">
                <a:solidFill>
                  <a:srgbClr val="FF0000"/>
                </a:solidFill>
                <a:latin typeface="微软雅黑" panose="020B0503020204020204" pitchFamily="34" charset="-122"/>
              </a:rPr>
              <a:t>金属螯合层析实验所需溶液配制</a:t>
            </a:r>
            <a:r>
              <a:rPr lang="en-US" altLang="zh-CN" sz="2000" b="1" dirty="0">
                <a:solidFill>
                  <a:srgbClr val="FF0000"/>
                </a:solidFill>
                <a:latin typeface="微软雅黑" panose="020B0503020204020204" pitchFamily="34" charset="-122"/>
              </a:rPr>
              <a:t>》</a:t>
            </a:r>
            <a:endParaRPr lang="zh-CN" altLang="en-US" sz="2000" dirty="0">
              <a:solidFill>
                <a:srgbClr val="FF0000"/>
              </a:solidFill>
              <a:latin typeface="微软雅黑" panose="020B0503020204020204" pitchFamily="34" charset="-122"/>
            </a:endParaRPr>
          </a:p>
        </p:txBody>
      </p:sp>
    </p:spTree>
    <p:extLst>
      <p:ext uri="{BB962C8B-B14F-4D97-AF65-F5344CB8AC3E}">
        <p14:creationId xmlns:p14="http://schemas.microsoft.com/office/powerpoint/2010/main" val="7175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algn="ctr"/>
            <a:r>
              <a:rPr lang="en-US" altLang="zh-CN" sz="3600" b="1">
                <a:latin typeface="微软雅黑" panose="020B0503020204020204" pitchFamily="34" charset="-122"/>
              </a:rPr>
              <a:t>Binding Buffer A</a:t>
            </a:r>
            <a:r>
              <a:rPr lang="zh-CN" altLang="en-US" sz="3600" b="1">
                <a:latin typeface="微软雅黑" panose="020B0503020204020204" pitchFamily="34" charset="-122"/>
              </a:rPr>
              <a:t>和</a:t>
            </a:r>
            <a:r>
              <a:rPr lang="en-US" altLang="zh-CN" sz="3600" b="1">
                <a:latin typeface="微软雅黑" panose="020B0503020204020204" pitchFamily="34" charset="-122"/>
              </a:rPr>
              <a:t>Elution Buffer B</a:t>
            </a:r>
            <a:r>
              <a:rPr lang="zh-CN" altLang="en-US" sz="3600" b="1">
                <a:latin typeface="微软雅黑" panose="020B0503020204020204" pitchFamily="34" charset="-122"/>
              </a:rPr>
              <a:t>的过滤</a:t>
            </a:r>
            <a:endParaRPr lang="zh-CN" altLang="en-US" sz="3600"/>
          </a:p>
        </p:txBody>
      </p:sp>
      <p:sp>
        <p:nvSpPr>
          <p:cNvPr id="13315" name="内容占位符 2">
            <a:extLst>
              <a:ext uri="{FF2B5EF4-FFF2-40B4-BE49-F238E27FC236}">
                <a16:creationId xmlns:a16="http://schemas.microsoft.com/office/drawing/2014/main" id="{C6C76BBC-705A-41DC-936B-67303C8EDF14}"/>
              </a:ext>
            </a:extLst>
          </p:cNvPr>
          <p:cNvSpPr>
            <a:spLocks noGrp="1"/>
          </p:cNvSpPr>
          <p:nvPr>
            <p:ph idx="1"/>
          </p:nvPr>
        </p:nvSpPr>
        <p:spPr>
          <a:xfrm>
            <a:off x="838200" y="1758950"/>
            <a:ext cx="10515600" cy="1512888"/>
          </a:xfrm>
        </p:spPr>
        <p:txBody>
          <a:bodyPr/>
          <a:lstStyle/>
          <a:p>
            <a:pPr algn="just">
              <a:lnSpc>
                <a:spcPct val="150000"/>
              </a:lnSpc>
              <a:buFont typeface="Wingdings" panose="05000000000000000000" pitchFamily="2" charset="2"/>
              <a:buChar char="p"/>
              <a:defRPr/>
            </a:pPr>
            <a:r>
              <a:rPr lang="zh-CN" altLang="en-US" sz="2200" b="1" dirty="0">
                <a:latin typeface="+mn-ea"/>
              </a:rPr>
              <a:t> </a:t>
            </a:r>
            <a:r>
              <a:rPr lang="en-US" altLang="zh-CN" sz="2200" b="1" dirty="0">
                <a:latin typeface="+mn-ea"/>
              </a:rPr>
              <a:t>AKTA</a:t>
            </a:r>
            <a:r>
              <a:rPr lang="zh-CN" altLang="en-US" sz="2200" b="1" dirty="0">
                <a:latin typeface="+mn-ea"/>
              </a:rPr>
              <a:t>层析实验所需的工作溶液在每次使用前必须进行抽滤去除杂质。</a:t>
            </a:r>
            <a:br>
              <a:rPr lang="en-US" altLang="zh-CN" sz="2200" b="1" dirty="0">
                <a:latin typeface="+mn-ea"/>
              </a:rPr>
            </a:br>
            <a:r>
              <a:rPr lang="en-US" altLang="zh-CN" sz="2200" b="1" dirty="0">
                <a:latin typeface="+mn-ea"/>
              </a:rPr>
              <a:t> </a:t>
            </a:r>
            <a:r>
              <a:rPr lang="zh-CN" altLang="en-US" sz="2200" b="1" dirty="0">
                <a:latin typeface="+mn-ea"/>
              </a:rPr>
              <a:t>使用真空过滤装置及</a:t>
            </a:r>
            <a:r>
              <a:rPr lang="en-US" altLang="zh-CN" sz="2200" b="1" dirty="0">
                <a:latin typeface="+mn-ea"/>
              </a:rPr>
              <a:t>0.45 </a:t>
            </a:r>
            <a:r>
              <a:rPr lang="en-US" altLang="zh-CN" sz="2200" b="1" dirty="0" err="1">
                <a:latin typeface="+mn-ea"/>
              </a:rPr>
              <a:t>μm</a:t>
            </a:r>
            <a:r>
              <a:rPr lang="zh-CN" altLang="en-US" sz="2200" b="1" dirty="0">
                <a:latin typeface="+mn-ea"/>
              </a:rPr>
              <a:t>的滤膜过滤除杂。</a:t>
            </a:r>
          </a:p>
        </p:txBody>
      </p:sp>
      <p:sp>
        <p:nvSpPr>
          <p:cNvPr id="194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73EA7627-AFCD-41B6-978D-2CB0809F6151}" type="slidenum">
              <a:rPr lang="en-US" altLang="zh-CN"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7</a:t>
            </a:fld>
            <a:endParaRPr lang="en-US" altLang="zh-CN" sz="1200">
              <a:solidFill>
                <a:srgbClr val="898989"/>
              </a:solidFill>
              <a:latin typeface="Arial" panose="020B0604020202020204" pitchFamily="34" charset="0"/>
              <a:ea typeface="宋体" panose="02010600030101010101" pitchFamily="2" charset="-122"/>
            </a:endParaRPr>
          </a:p>
        </p:txBody>
      </p:sp>
      <p:pic>
        <p:nvPicPr>
          <p:cNvPr id="1946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763" y="3586163"/>
            <a:ext cx="424815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425" y="3132138"/>
            <a:ext cx="2232025"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15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BA28B816-509A-4953-B36E-FFB0E0562791}" type="slidenum">
              <a:rPr lang="zh-CN" altLang="en-US"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8</a:t>
            </a:fld>
            <a:endParaRPr lang="en-US" altLang="zh-CN" sz="1200">
              <a:solidFill>
                <a:srgbClr val="898989"/>
              </a:solidFill>
              <a:latin typeface="Arial" panose="020B0604020202020204" pitchFamily="34" charset="0"/>
              <a:ea typeface="宋体" panose="02010600030101010101" pitchFamily="2" charset="-122"/>
            </a:endParaRPr>
          </a:p>
        </p:txBody>
      </p:sp>
      <p:sp>
        <p:nvSpPr>
          <p:cNvPr id="12291" name="TextBox 2"/>
          <p:cNvSpPr txBox="1">
            <a:spLocks noChangeArrowheads="1"/>
          </p:cNvSpPr>
          <p:nvPr/>
        </p:nvSpPr>
        <p:spPr bwMode="auto">
          <a:xfrm>
            <a:off x="1630363" y="549275"/>
            <a:ext cx="8931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gn="ctr">
              <a:lnSpc>
                <a:spcPct val="100000"/>
              </a:lnSpc>
              <a:spcBef>
                <a:spcPct val="0"/>
              </a:spcBef>
              <a:buFontTx/>
              <a:buNone/>
            </a:pPr>
            <a:r>
              <a:rPr lang="zh-CN" altLang="en-US" sz="4000" b="1">
                <a:solidFill>
                  <a:srgbClr val="000000"/>
                </a:solidFill>
                <a:latin typeface="微软雅黑" panose="020B0503020204020204" pitchFamily="34" charset="-122"/>
              </a:rPr>
              <a:t>针式过滤器的使用方法</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1557338"/>
            <a:ext cx="3529012"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Rot="1"/>
          </p:cNvSpPr>
          <p:nvPr>
            <p:ph type="title"/>
          </p:nvPr>
        </p:nvSpPr>
        <p:spPr>
          <a:xfrm>
            <a:off x="1597025" y="333375"/>
            <a:ext cx="8997950" cy="784225"/>
          </a:xfrm>
        </p:spPr>
        <p:txBody>
          <a:bodyPr/>
          <a:lstStyle/>
          <a:p>
            <a:pPr algn="ctr" eaLnBrk="1" hangingPunct="1"/>
            <a:r>
              <a:rPr lang="zh-CN" altLang="en-US" sz="4000" b="1" dirty="0">
                <a:latin typeface="微软雅黑" panose="020B0503020204020204" pitchFamily="34" charset="-122"/>
              </a:rPr>
              <a:t>操作步骤：金属鳌合层析分离纯化</a:t>
            </a:r>
            <a:r>
              <a:rPr lang="en-US" altLang="zh-CN" sz="4000" b="1" dirty="0">
                <a:latin typeface="微软雅黑" panose="020B0503020204020204" pitchFamily="34" charset="-122"/>
              </a:rPr>
              <a:t>GFP</a:t>
            </a:r>
            <a:endParaRPr lang="zh-CN" altLang="en-US" sz="4000" b="1" dirty="0">
              <a:latin typeface="微软雅黑" panose="020B0503020204020204" pitchFamily="34" charset="-122"/>
            </a:endParaRPr>
          </a:p>
        </p:txBody>
      </p:sp>
      <p:sp>
        <p:nvSpPr>
          <p:cNvPr id="112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defRPr>
            </a:lvl9pPr>
          </a:lstStyle>
          <a:p>
            <a:pPr>
              <a:lnSpc>
                <a:spcPct val="100000"/>
              </a:lnSpc>
              <a:spcBef>
                <a:spcPct val="0"/>
              </a:spcBef>
              <a:buFontTx/>
              <a:buNone/>
            </a:pPr>
            <a:fld id="{BDA1A20A-8AFD-478B-B685-800BEA73DD02}" type="slidenum">
              <a:rPr lang="zh-CN" altLang="en-US" sz="1000" smtClean="0">
                <a:latin typeface="Arial" panose="020B0604020202020204" pitchFamily="34" charset="0"/>
                <a:ea typeface="宋体" panose="02010600030101010101" pitchFamily="2" charset="-122"/>
              </a:rPr>
              <a:pPr>
                <a:lnSpc>
                  <a:spcPct val="100000"/>
                </a:lnSpc>
                <a:spcBef>
                  <a:spcPct val="0"/>
                </a:spcBef>
                <a:buFontTx/>
                <a:buNone/>
              </a:pPr>
              <a:t>9</a:t>
            </a:fld>
            <a:endParaRPr lang="en-US" altLang="zh-CN" sz="1000">
              <a:latin typeface="Arial" panose="020B0604020202020204" pitchFamily="34" charset="0"/>
              <a:ea typeface="宋体" panose="02010600030101010101" pitchFamily="2" charset="-122"/>
            </a:endParaRPr>
          </a:p>
        </p:txBody>
      </p:sp>
      <p:sp>
        <p:nvSpPr>
          <p:cNvPr id="9" name="内容占位符 2">
            <a:extLst>
              <a:ext uri="{FF2B5EF4-FFF2-40B4-BE49-F238E27FC236}">
                <a16:creationId xmlns:a16="http://schemas.microsoft.com/office/drawing/2014/main" id="{52E1B19B-7240-4ABA-AA49-508FCC6C5863}"/>
              </a:ext>
            </a:extLst>
          </p:cNvPr>
          <p:cNvSpPr>
            <a:spLocks noGrp="1"/>
          </p:cNvSpPr>
          <p:nvPr>
            <p:ph idx="1"/>
          </p:nvPr>
        </p:nvSpPr>
        <p:spPr>
          <a:xfrm>
            <a:off x="839788" y="1568450"/>
            <a:ext cx="10514012" cy="4812878"/>
          </a:xfrm>
        </p:spPr>
        <p:txBody>
          <a:bodyPr/>
          <a:lstStyle/>
          <a:p>
            <a:pPr eaLnBrk="1" hangingPunct="1">
              <a:lnSpc>
                <a:spcPct val="150000"/>
              </a:lnSpc>
              <a:spcBef>
                <a:spcPts val="0"/>
              </a:spcBef>
              <a:buNone/>
              <a:defRPr/>
            </a:pPr>
            <a:r>
              <a:rPr lang="en-US" altLang="zh-CN" sz="2200" b="1" dirty="0">
                <a:latin typeface="+mn-ea"/>
              </a:rPr>
              <a:t>2.1  </a:t>
            </a:r>
            <a:r>
              <a:rPr lang="zh-CN" altLang="en-US" sz="2200" b="1" dirty="0">
                <a:latin typeface="+mn-ea"/>
              </a:rPr>
              <a:t>将得到的可溶性蛋白提取液，加入</a:t>
            </a:r>
            <a:r>
              <a:rPr lang="en-US" altLang="zh-CN" sz="2200" b="1" dirty="0">
                <a:latin typeface="+mn-ea"/>
              </a:rPr>
              <a:t>2</a:t>
            </a:r>
            <a:r>
              <a:rPr lang="zh-CN" altLang="en-US" sz="2200" b="1" dirty="0">
                <a:latin typeface="+mn-ea"/>
              </a:rPr>
              <a:t>倍提取液体积的</a:t>
            </a:r>
            <a:r>
              <a:rPr lang="en-US" altLang="zh-CN" sz="2200" b="1" dirty="0">
                <a:latin typeface="+mn-ea"/>
              </a:rPr>
              <a:t>Binding Buffer A </a:t>
            </a:r>
            <a:r>
              <a:rPr lang="zh-CN" altLang="en-US" sz="2200" b="1" dirty="0">
                <a:latin typeface="+mn-ea"/>
              </a:rPr>
              <a:t>稀释（如：</a:t>
            </a:r>
            <a:r>
              <a:rPr lang="en-US" altLang="zh-CN" sz="2200" b="1" dirty="0">
                <a:latin typeface="+mn-ea"/>
              </a:rPr>
              <a:t>5 mL</a:t>
            </a:r>
            <a:r>
              <a:rPr lang="zh-CN" altLang="en-US" sz="2200" b="1" dirty="0">
                <a:latin typeface="+mn-ea"/>
              </a:rPr>
              <a:t>提取液</a:t>
            </a:r>
            <a:r>
              <a:rPr lang="en-US" altLang="zh-CN" sz="2200" b="1" dirty="0">
                <a:latin typeface="+mn-ea"/>
              </a:rPr>
              <a:t>+10 mL</a:t>
            </a:r>
            <a:r>
              <a:rPr lang="zh-CN" altLang="en-US" sz="2200" b="1" dirty="0">
                <a:latin typeface="+mn-ea"/>
              </a:rPr>
              <a:t>的</a:t>
            </a:r>
            <a:r>
              <a:rPr lang="en-US" altLang="zh-CN" sz="2200" b="1" dirty="0">
                <a:latin typeface="+mn-ea"/>
              </a:rPr>
              <a:t>Binding Buffer A</a:t>
            </a:r>
            <a:r>
              <a:rPr lang="zh-CN" altLang="en-US" sz="2200" b="1" dirty="0">
                <a:latin typeface="+mn-ea"/>
              </a:rPr>
              <a:t>），混匀；</a:t>
            </a:r>
            <a:endParaRPr lang="en-US" altLang="zh-CN" sz="2200" b="1" dirty="0">
              <a:latin typeface="+mn-ea"/>
            </a:endParaRPr>
          </a:p>
          <a:p>
            <a:pPr eaLnBrk="1" hangingPunct="1">
              <a:lnSpc>
                <a:spcPct val="150000"/>
              </a:lnSpc>
              <a:spcBef>
                <a:spcPts val="0"/>
              </a:spcBef>
              <a:buNone/>
              <a:defRPr/>
            </a:pPr>
            <a:r>
              <a:rPr lang="en-US" altLang="zh-CN" sz="2200" b="1" dirty="0">
                <a:latin typeface="+mn-ea"/>
              </a:rPr>
              <a:t>2.2  </a:t>
            </a:r>
            <a:r>
              <a:rPr lang="zh-CN" altLang="en-US" sz="2200" b="1" dirty="0">
                <a:latin typeface="+mn-ea"/>
              </a:rPr>
              <a:t>配平后，离心（</a:t>
            </a:r>
            <a:r>
              <a:rPr lang="en-US" altLang="zh-CN" sz="2200" b="1" dirty="0">
                <a:latin typeface="+mn-ea"/>
              </a:rPr>
              <a:t>20 000×g</a:t>
            </a:r>
            <a:r>
              <a:rPr lang="zh-CN" altLang="en-US" sz="2200" b="1" dirty="0">
                <a:latin typeface="+mn-ea"/>
              </a:rPr>
              <a:t>，</a:t>
            </a:r>
            <a:r>
              <a:rPr lang="en-US" altLang="zh-CN" sz="2200" b="1" dirty="0">
                <a:latin typeface="+mn-ea"/>
              </a:rPr>
              <a:t>20 min</a:t>
            </a:r>
            <a:r>
              <a:rPr lang="zh-CN" altLang="en-US" sz="2200" b="1" dirty="0">
                <a:latin typeface="+mn-ea"/>
              </a:rPr>
              <a:t>，</a:t>
            </a:r>
            <a:r>
              <a:rPr lang="en-US" altLang="zh-CN" sz="2200" b="1" dirty="0">
                <a:latin typeface="+mn-ea"/>
              </a:rPr>
              <a:t>4℃</a:t>
            </a:r>
            <a:r>
              <a:rPr lang="zh-CN" altLang="en-US" sz="2200" b="1" dirty="0">
                <a:latin typeface="+mn-ea"/>
              </a:rPr>
              <a:t>）</a:t>
            </a:r>
            <a:r>
              <a:rPr lang="en-US" altLang="zh-CN" sz="2200" b="1" dirty="0">
                <a:latin typeface="+mn-ea"/>
              </a:rPr>
              <a:t>; </a:t>
            </a:r>
          </a:p>
          <a:p>
            <a:pPr eaLnBrk="1" hangingPunct="1">
              <a:lnSpc>
                <a:spcPct val="150000"/>
              </a:lnSpc>
              <a:spcBef>
                <a:spcPts val="0"/>
              </a:spcBef>
              <a:buNone/>
              <a:defRPr/>
            </a:pPr>
            <a:r>
              <a:rPr lang="en-US" altLang="zh-CN" sz="2200" b="1" dirty="0">
                <a:latin typeface="+mn-ea"/>
              </a:rPr>
              <a:t>2.3  </a:t>
            </a:r>
            <a:r>
              <a:rPr lang="zh-CN" altLang="en-US" sz="2200" b="1" dirty="0">
                <a:latin typeface="+mn-ea"/>
              </a:rPr>
              <a:t>用</a:t>
            </a:r>
            <a:r>
              <a:rPr lang="en-US" altLang="zh-CN" sz="2200" b="1" dirty="0">
                <a:latin typeface="+mn-ea"/>
              </a:rPr>
              <a:t>10 mL</a:t>
            </a:r>
            <a:r>
              <a:rPr lang="zh-CN" altLang="en-US" sz="2200" b="1" dirty="0">
                <a:latin typeface="+mn-ea"/>
              </a:rPr>
              <a:t>注射器及</a:t>
            </a:r>
            <a:r>
              <a:rPr lang="el-GR" altLang="zh-CN" sz="2200" b="1" dirty="0">
                <a:latin typeface="+mn-ea"/>
              </a:rPr>
              <a:t>0.</a:t>
            </a:r>
            <a:r>
              <a:rPr lang="en-US" altLang="zh-CN" sz="2200" b="1" dirty="0">
                <a:latin typeface="+mn-ea"/>
              </a:rPr>
              <a:t>45 </a:t>
            </a:r>
            <a:r>
              <a:rPr lang="el-GR" altLang="zh-CN" sz="2200" b="1" dirty="0">
                <a:latin typeface="+mn-ea"/>
              </a:rPr>
              <a:t>μ</a:t>
            </a:r>
            <a:r>
              <a:rPr lang="en-US" altLang="zh-CN" sz="2200" b="1" dirty="0">
                <a:latin typeface="+mn-ea"/>
              </a:rPr>
              <a:t>m</a:t>
            </a:r>
            <a:r>
              <a:rPr lang="zh-CN" altLang="en-US" sz="2200" b="1" dirty="0">
                <a:latin typeface="+mn-ea"/>
              </a:rPr>
              <a:t>针式过滤器，过滤离心后所得上清，过滤后的可溶性蛋白提取液转移至新管</a:t>
            </a:r>
            <a:r>
              <a:rPr lang="zh-CN" altLang="en-US" sz="2200" b="1" dirty="0">
                <a:solidFill>
                  <a:srgbClr val="FF0000"/>
                </a:solidFill>
                <a:latin typeface="+mn-ea"/>
              </a:rPr>
              <a:t>（</a:t>
            </a:r>
            <a:r>
              <a:rPr lang="en-US" altLang="zh-CN" sz="2200" b="1" dirty="0">
                <a:solidFill>
                  <a:srgbClr val="FF0000"/>
                </a:solidFill>
                <a:latin typeface="+mn-ea"/>
              </a:rPr>
              <a:t>50 mL</a:t>
            </a:r>
            <a:r>
              <a:rPr lang="zh-CN" altLang="en-US" sz="2200" b="1" dirty="0">
                <a:solidFill>
                  <a:srgbClr val="FF0000"/>
                </a:solidFill>
                <a:latin typeface="+mn-ea"/>
              </a:rPr>
              <a:t>离心管）</a:t>
            </a:r>
            <a:r>
              <a:rPr lang="zh-CN" altLang="en-US" sz="2200" b="1" dirty="0">
                <a:latin typeface="+mn-ea"/>
              </a:rPr>
              <a:t>，用于镍柱</a:t>
            </a:r>
            <a:r>
              <a:rPr lang="zh-CN" altLang="zh-CN" sz="2200" b="1" dirty="0">
                <a:latin typeface="+mn-ea"/>
              </a:rPr>
              <a:t>分离纯化</a:t>
            </a:r>
            <a:r>
              <a:rPr lang="zh-CN" altLang="en-US" sz="2200" b="1" dirty="0">
                <a:latin typeface="+mn-ea"/>
              </a:rPr>
              <a:t>；</a:t>
            </a:r>
            <a:endParaRPr lang="en-US" altLang="zh-CN" sz="2200" b="1" dirty="0">
              <a:latin typeface="+mn-ea"/>
            </a:endParaRPr>
          </a:p>
          <a:p>
            <a:pPr eaLnBrk="1" hangingPunct="1">
              <a:lnSpc>
                <a:spcPct val="150000"/>
              </a:lnSpc>
              <a:spcBef>
                <a:spcPts val="0"/>
              </a:spcBef>
              <a:buFont typeface="Arial" panose="020B0604020202020204" pitchFamily="34" charset="0"/>
              <a:buNone/>
              <a:defRPr/>
            </a:pPr>
            <a:r>
              <a:rPr lang="en-US" altLang="zh-CN" sz="2200" b="1" dirty="0">
                <a:latin typeface="+mn-ea"/>
              </a:rPr>
              <a:t>2.4  </a:t>
            </a:r>
            <a:r>
              <a:rPr lang="zh-CN" altLang="en-US" sz="2200" b="1" dirty="0">
                <a:latin typeface="+mn-ea"/>
              </a:rPr>
              <a:t>将上一步得到的上清总蛋白提取液按</a:t>
            </a:r>
            <a:r>
              <a:rPr lang="en-US" altLang="zh-CN" sz="2200" b="1" dirty="0">
                <a:latin typeface="+mn-ea"/>
              </a:rPr>
              <a:t>250 </a:t>
            </a:r>
            <a:r>
              <a:rPr lang="en-US" altLang="zh-CN" sz="2200" b="1" dirty="0" err="1">
                <a:latin typeface="+mn-ea"/>
              </a:rPr>
              <a:t>μL</a:t>
            </a:r>
            <a:r>
              <a:rPr lang="en-US" altLang="zh-CN" sz="2200" b="1" dirty="0">
                <a:latin typeface="+mn-ea"/>
              </a:rPr>
              <a:t>/</a:t>
            </a:r>
            <a:r>
              <a:rPr lang="zh-CN" altLang="en-US" sz="2200" b="1" dirty="0">
                <a:latin typeface="+mn-ea"/>
              </a:rPr>
              <a:t>管，取出至</a:t>
            </a:r>
            <a:r>
              <a:rPr lang="en-US" altLang="zh-CN" sz="2200" b="1" dirty="0">
                <a:latin typeface="+mn-ea"/>
              </a:rPr>
              <a:t>1.5 mL</a:t>
            </a:r>
            <a:r>
              <a:rPr lang="zh-CN" altLang="en-US" sz="2200" b="1" dirty="0">
                <a:latin typeface="+mn-ea"/>
              </a:rPr>
              <a:t>离心管（</a:t>
            </a:r>
            <a:r>
              <a:rPr lang="en-US" altLang="zh-CN" sz="2200" b="1" dirty="0">
                <a:latin typeface="+mn-ea"/>
              </a:rPr>
              <a:t>3</a:t>
            </a:r>
            <a:r>
              <a:rPr lang="zh-CN" altLang="en-US" sz="2200" b="1" dirty="0">
                <a:latin typeface="+mn-ea"/>
              </a:rPr>
              <a:t>管），冻存于</a:t>
            </a:r>
            <a:r>
              <a:rPr lang="en-US" altLang="zh-CN" sz="2200" b="1" dirty="0">
                <a:latin typeface="+mn-ea"/>
              </a:rPr>
              <a:t>-20</a:t>
            </a:r>
            <a:r>
              <a:rPr lang="zh-CN" altLang="en-US" sz="2200" b="1" dirty="0">
                <a:latin typeface="+mn-ea"/>
              </a:rPr>
              <a:t>℃，用于后续</a:t>
            </a:r>
            <a:r>
              <a:rPr lang="zh-CN" altLang="zh-CN" sz="2200" b="1" dirty="0">
                <a:latin typeface="+mn-ea"/>
              </a:rPr>
              <a:t>蛋白质</a:t>
            </a:r>
            <a:r>
              <a:rPr lang="zh-CN" altLang="en-US" sz="2200" b="1" dirty="0">
                <a:latin typeface="+mn-ea"/>
              </a:rPr>
              <a:t>定量和电泳分析；</a:t>
            </a:r>
            <a:endParaRPr lang="en-US" altLang="zh-CN" sz="2200" b="1" dirty="0">
              <a:latin typeface="+mn-ea"/>
            </a:endParaRPr>
          </a:p>
          <a:p>
            <a:pPr eaLnBrk="1" hangingPunct="1">
              <a:lnSpc>
                <a:spcPct val="150000"/>
              </a:lnSpc>
              <a:spcBef>
                <a:spcPts val="0"/>
              </a:spcBef>
              <a:buNone/>
              <a:defRPr/>
            </a:pPr>
            <a:r>
              <a:rPr lang="en-US" altLang="zh-CN" sz="2200" b="1" dirty="0">
                <a:latin typeface="+mn-ea"/>
              </a:rPr>
              <a:t>2.5  </a:t>
            </a:r>
            <a:r>
              <a:rPr lang="zh-CN" altLang="en-US" sz="2200" b="1" dirty="0">
                <a:latin typeface="+mn-ea"/>
              </a:rPr>
              <a:t>将第</a:t>
            </a:r>
            <a:r>
              <a:rPr lang="en-US" altLang="zh-CN" sz="2200" b="1" dirty="0">
                <a:latin typeface="+mn-ea"/>
              </a:rPr>
              <a:t>2.3</a:t>
            </a:r>
            <a:r>
              <a:rPr lang="zh-CN" altLang="en-US" sz="2200" b="1" dirty="0">
                <a:latin typeface="+mn-ea"/>
              </a:rPr>
              <a:t>步过滤得到的上清总蛋白提取液用于本次课金属螯合层析分离纯化</a:t>
            </a:r>
            <a:r>
              <a:rPr lang="en-US" altLang="zh-CN" sz="2200" b="1" dirty="0">
                <a:latin typeface="+mn-ea"/>
              </a:rPr>
              <a:t>GFP</a:t>
            </a:r>
            <a:r>
              <a:rPr lang="zh-CN" altLang="en-US" sz="2200" b="1" dirty="0">
                <a:latin typeface="+mn-ea"/>
              </a:rPr>
              <a:t>。</a:t>
            </a:r>
            <a:endParaRPr lang="en-US" altLang="zh-CN" sz="2200" b="1" dirty="0">
              <a:latin typeface="+mn-ea"/>
            </a:endParaRPr>
          </a:p>
        </p:txBody>
      </p:sp>
    </p:spTree>
    <p:extLst>
      <p:ext uri="{BB962C8B-B14F-4D97-AF65-F5344CB8AC3E}">
        <p14:creationId xmlns:p14="http://schemas.microsoft.com/office/powerpoint/2010/main" val="2657822726"/>
      </p:ext>
    </p:extLst>
  </p:cSld>
  <p:clrMapOvr>
    <a:masterClrMapping/>
  </p:clrMapOv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3917</TotalTime>
  <Words>1129</Words>
  <Application>Microsoft Macintosh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微软雅黑</vt:lpstr>
      <vt:lpstr>Arial</vt:lpstr>
      <vt:lpstr>Calibri</vt:lpstr>
      <vt:lpstr>Calibri Light</vt:lpstr>
      <vt:lpstr>Times New Roman</vt:lpstr>
      <vt:lpstr>Wingdings</vt:lpstr>
      <vt:lpstr>Office 主题</vt:lpstr>
      <vt:lpstr>绿色荧光蛋白GFP的原核蛋白表达、纯化 及性质鉴定（1）</vt:lpstr>
      <vt:lpstr>实验原理——金属螯合层析分离纯化GFP</vt:lpstr>
      <vt:lpstr>金属螯合层析分离蛋白质反应过程示意图</vt:lpstr>
      <vt:lpstr>实验器材试剂</vt:lpstr>
      <vt:lpstr>实验器材试剂</vt:lpstr>
      <vt:lpstr>Binding Buffer A和Elution Buffer B</vt:lpstr>
      <vt:lpstr>Binding Buffer A和Elution Buffer B的过滤</vt:lpstr>
      <vt:lpstr>PowerPoint Presentation</vt:lpstr>
      <vt:lpstr>操作步骤：金属鳌合层析分离纯化GFP</vt:lpstr>
      <vt:lpstr>仪器操作</vt:lpstr>
      <vt:lpstr>PowerPoint Presentation</vt:lpstr>
      <vt:lpstr>需要保留的样品溶液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刘 沛雨</cp:lastModifiedBy>
  <cp:revision>1131</cp:revision>
  <cp:lastPrinted>2021-03-20T03:07:49Z</cp:lastPrinted>
  <dcterms:created xsi:type="dcterms:W3CDTF">1601-01-01T00:00:00Z</dcterms:created>
  <dcterms:modified xsi:type="dcterms:W3CDTF">2024-10-10T14:48:46Z</dcterms:modified>
</cp:coreProperties>
</file>