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263" r:id="rId4"/>
    <p:sldId id="264" r:id="rId5"/>
    <p:sldId id="266" r:id="rId6"/>
    <p:sldId id="265" r:id="rId7"/>
    <p:sldId id="269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6" r:id="rId16"/>
    <p:sldId id="277" r:id="rId17"/>
    <p:sldId id="278" r:id="rId18"/>
    <p:sldId id="279" r:id="rId19"/>
    <p:sldId id="280" r:id="rId20"/>
    <p:sldId id="282" r:id="rId21"/>
    <p:sldId id="281" r:id="rId22"/>
    <p:sldId id="27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275"/>
    <p:restoredTop sz="94703"/>
  </p:normalViewPr>
  <p:slideViewPr>
    <p:cSldViewPr snapToGrid="0" snapToObjects="1">
      <p:cViewPr varScale="1">
        <p:scale>
          <a:sx n="49" d="100"/>
          <a:sy n="49" d="100"/>
        </p:scale>
        <p:origin x="184" y="1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62A2A-563F-FC46-B19A-49934CBD2DCD}" type="datetimeFigureOut">
              <a:rPr kumimoji="1" lang="zh-CN" altLang="en-US" smtClean="0"/>
              <a:t>2024/4/12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66B29-F18F-5B45-9072-717036C1A29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245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66B29-F18F-5B45-9072-717036C1A29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77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289D9-4D65-CD43-8639-791BB73B6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0773DE-7929-7045-8F86-B61E0C2F6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60674-DD54-DA4A-AE3A-989B7BD6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670F-4BC2-6647-9D07-FE39E7EF2FDB}" type="datetimeFigureOut">
              <a:rPr kumimoji="1" lang="zh-CN" altLang="en-US" smtClean="0"/>
              <a:t>2024/4/12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DC8F91-617C-9B4C-9F62-A5E574F36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96BF19-CE5B-4B48-80D0-7CDD9603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5822-6D41-6A45-9769-434587C09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607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E5A18-0363-7A4E-8B34-CFD36B93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E323C1-7FC8-004F-9783-37D953C06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3F91EA-2843-A948-8676-97D82B862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670F-4BC2-6647-9D07-FE39E7EF2FDB}" type="datetimeFigureOut">
              <a:rPr kumimoji="1" lang="zh-CN" altLang="en-US" smtClean="0"/>
              <a:t>2024/4/12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B7BF7D-33CE-C147-9FB2-25B3DB39A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88DED8-6E66-044E-AA53-64E1E8C2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5822-6D41-6A45-9769-434587C09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169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6ABB7E-3A88-644F-9CC9-62F8AD86F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65C7F0-41BE-494B-A64F-CBE0A7DA4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B27B81-AE64-2F4A-98BB-7C7A2DCB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670F-4BC2-6647-9D07-FE39E7EF2FDB}" type="datetimeFigureOut">
              <a:rPr kumimoji="1" lang="zh-CN" altLang="en-US" smtClean="0"/>
              <a:t>2024/4/12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60C901-8CC4-8F40-B597-62DBB87E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3B1A3-14AB-7E4F-94C1-0A2746A0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5822-6D41-6A45-9769-434587C09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286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527B1-6669-D94E-A894-102D5D18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E4F451-0984-044C-9B6E-1AE3B320D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907ED-3A03-9946-A854-3A32B91D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670F-4BC2-6647-9D07-FE39E7EF2FDB}" type="datetimeFigureOut">
              <a:rPr kumimoji="1" lang="zh-CN" altLang="en-US" smtClean="0"/>
              <a:t>2024/4/12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4C904A-1420-1942-844C-A44D97B5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4EEA2-ABB7-9849-92C4-C43D0DE3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5822-6D41-6A45-9769-434587C09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825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299AF-FB2E-174E-A97C-74E315C4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7D9C56-3C09-074D-AE85-FD21F005B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F274FE-B8AE-5E40-B6E3-3E91EC18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670F-4BC2-6647-9D07-FE39E7EF2FDB}" type="datetimeFigureOut">
              <a:rPr kumimoji="1" lang="zh-CN" altLang="en-US" smtClean="0"/>
              <a:t>2024/4/12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3A61B4-4119-1340-AE00-6ACE778E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C603AA-EB9B-DF4A-A2CE-5E8460F9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5822-6D41-6A45-9769-434587C09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187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E51D7-8C2A-BA41-9588-EBEEDB8A8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823EA-180B-A640-93FC-3D1275F5D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3D262C-B2F8-0E4D-9D76-489AACE4E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4E1240-0799-E94B-8B3E-8207D9FB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670F-4BC2-6647-9D07-FE39E7EF2FDB}" type="datetimeFigureOut">
              <a:rPr kumimoji="1" lang="zh-CN" altLang="en-US" smtClean="0"/>
              <a:t>2024/4/12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8BEAA3-1356-3649-9D97-99B02500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55E59E-97FD-A24B-8C5E-0B9AE082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5822-6D41-6A45-9769-434587C09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156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E1AC7-2B8F-7C48-989A-C6260189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AF904F-F74A-8746-B74C-F4333B032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2346E4-3E2C-DF43-B911-13DF65539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311DD5-27A6-6A43-AB76-51B24D93E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00A2FF-0D6F-0348-82FC-1696B0056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9A85BD-5615-AD44-804D-C65BDF37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670F-4BC2-6647-9D07-FE39E7EF2FDB}" type="datetimeFigureOut">
              <a:rPr kumimoji="1" lang="zh-CN" altLang="en-US" smtClean="0"/>
              <a:t>2024/4/12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EC28B4-325A-104D-9961-F11B7416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130A4A-A218-C44F-92DC-20E260E0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5822-6D41-6A45-9769-434587C09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464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49E82-40BD-C840-BF1D-1DDA12656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2E4FF4-EA73-BF4E-8AE2-7D705E02E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670F-4BC2-6647-9D07-FE39E7EF2FDB}" type="datetimeFigureOut">
              <a:rPr kumimoji="1" lang="zh-CN" altLang="en-US" smtClean="0"/>
              <a:t>2024/4/12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C39FF8-5A7F-DB45-AFAC-7CDBCDD6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13C277-BEFE-5B49-B4FC-C42C32D8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5822-6D41-6A45-9769-434587C09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277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CBEEF7-046C-784A-A127-AFAC741C5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670F-4BC2-6647-9D07-FE39E7EF2FDB}" type="datetimeFigureOut">
              <a:rPr kumimoji="1" lang="zh-CN" altLang="en-US" smtClean="0"/>
              <a:t>2024/4/12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DA793A-363D-C74D-8933-3070DF26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0911A5-A58F-9F4E-86F0-4AC20545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5822-6D41-6A45-9769-434587C09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4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85689-D52E-E741-BEB7-BF96AAB68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6BD8D9-0A71-5243-9E94-9664F249A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5E1A05-7823-5C44-98B5-8246716A9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7FB074-83B2-7B4E-8D4F-EA20B2900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670F-4BC2-6647-9D07-FE39E7EF2FDB}" type="datetimeFigureOut">
              <a:rPr kumimoji="1" lang="zh-CN" altLang="en-US" smtClean="0"/>
              <a:t>2024/4/12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4923DC-F437-9141-8ED9-45582207E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6B756B-468C-1443-9AA4-B0666AE5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5822-6D41-6A45-9769-434587C09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6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2EBFD-5E78-7244-BFA1-D743FD875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B472A3-3D74-8145-935A-1100C08FF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BE7EA1-478C-F64D-BB25-6ECE4970F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1175F6-49BC-4746-AFEC-838AEB2E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4670F-4BC2-6647-9D07-FE39E7EF2FDB}" type="datetimeFigureOut">
              <a:rPr kumimoji="1" lang="zh-CN" altLang="en-US" smtClean="0"/>
              <a:t>2024/4/12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6D6E1F-5395-344D-8C5E-041A934A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F2B1AD-1FF7-084F-B0F0-9C38B00F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5822-6D41-6A45-9769-434587C09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411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BA009F-C301-F841-9879-ACD36FD8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CDD4EC-858A-CE4E-995C-FBE182E6E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F517C7-B509-5441-A24F-A33BC7CB8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4670F-4BC2-6647-9D07-FE39E7EF2FDB}" type="datetimeFigureOut">
              <a:rPr kumimoji="1" lang="zh-CN" altLang="en-US" smtClean="0"/>
              <a:t>2024/4/12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AA3FC4-4DFF-744F-95FF-16CAA41E8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1026D2-2935-8A4A-AAD6-E852F1D2B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D5822-6D41-6A45-9769-434587C09DC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49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36A6B-92E8-FD40-BC41-81973C8B9A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+mn-ea"/>
                <a:ea typeface="+mn-ea"/>
              </a:rPr>
              <a:t>最大流问题与</a:t>
            </a:r>
            <a:r>
              <a:rPr kumimoji="1" lang="en-US" altLang="zh-CN" b="1" dirty="0">
                <a:latin typeface="+mn-ea"/>
                <a:ea typeface="+mn-ea"/>
              </a:rPr>
              <a:t>FF</a:t>
            </a:r>
            <a:r>
              <a:rPr kumimoji="1" lang="zh-CN" altLang="en-US" b="1" dirty="0">
                <a:latin typeface="+mn-ea"/>
                <a:ea typeface="+mn-ea"/>
              </a:rPr>
              <a:t>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D93418-C0BE-4A48-9560-950AF4781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4797"/>
            <a:ext cx="9144000" cy="1655762"/>
          </a:xfrm>
        </p:spPr>
        <p:txBody>
          <a:bodyPr/>
          <a:lstStyle/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刘沛雨</a:t>
            </a:r>
          </a:p>
        </p:txBody>
      </p:sp>
    </p:spTree>
    <p:extLst>
      <p:ext uri="{BB962C8B-B14F-4D97-AF65-F5344CB8AC3E}">
        <p14:creationId xmlns:p14="http://schemas.microsoft.com/office/powerpoint/2010/main" val="958590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B9C39-AF17-D246-B5E8-3DAD4687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5" y="499242"/>
            <a:ext cx="10515600" cy="776288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latin typeface="+mn-ea"/>
                <a:ea typeface="+mn-ea"/>
              </a:rPr>
              <a:t>定理</a:t>
            </a:r>
            <a:r>
              <a:rPr kumimoji="1" lang="en-US" altLang="zh-CN" sz="4000" b="1" dirty="0">
                <a:latin typeface="+mn-ea"/>
                <a:ea typeface="+mn-ea"/>
              </a:rPr>
              <a:t>1</a:t>
            </a:r>
            <a:endParaRPr kumimoji="1" lang="zh-CN" altLang="en-US" sz="4000" b="1" dirty="0">
              <a:latin typeface="+mn-ea"/>
              <a:ea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DC059C-7A09-D646-91DC-A1E816DF0A70}"/>
              </a:ext>
            </a:extLst>
          </p:cNvPr>
          <p:cNvSpPr/>
          <p:nvPr/>
        </p:nvSpPr>
        <p:spPr>
          <a:xfrm>
            <a:off x="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网络流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E659A6-E9DA-F749-8626-65D8CFA40909}"/>
              </a:ext>
            </a:extLst>
          </p:cNvPr>
          <p:cNvSpPr/>
          <p:nvPr/>
        </p:nvSpPr>
        <p:spPr>
          <a:xfrm>
            <a:off x="4064000" y="6390290"/>
            <a:ext cx="4064000" cy="4677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最大流与最小割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1DB54C-9624-164A-B212-15BBF05A82A2}"/>
              </a:ext>
            </a:extLst>
          </p:cNvPr>
          <p:cNvSpPr/>
          <p:nvPr/>
        </p:nvSpPr>
        <p:spPr>
          <a:xfrm>
            <a:off x="812800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Ford-Fulkerson</a:t>
            </a:r>
            <a:r>
              <a:rPr kumimoji="1" lang="zh-CN" altLang="en-US" b="1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C506F50-F13B-9648-8663-17D88BAFBA04}"/>
                  </a:ext>
                </a:extLst>
              </p:cNvPr>
              <p:cNvSpPr txBox="1"/>
              <p:nvPr/>
            </p:nvSpPr>
            <p:spPr>
              <a:xfrm>
                <a:off x="491490" y="1275530"/>
                <a:ext cx="10145643" cy="4359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2400" dirty="0"/>
                  <a:t>容量网络 </a:t>
                </a:r>
                <a14:m>
                  <m:oMath xmlns:m="http://schemas.openxmlformats.org/officeDocument/2006/math"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=&lt;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&gt;, 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zh-CN" altLang="en-US" sz="2400" dirty="0">
                    <a:latin typeface="Cambria Math" panose="020405030504060302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kumimoji="1" lang="es-ES" altLang="zh-CN" sz="24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zh-CN" altLang="en-US" sz="2400" dirty="0">
                    <a:latin typeface="Cambria Math" panose="02040503050406030204" pitchFamily="18" charset="0"/>
                  </a:rPr>
                  <a:t>上的一个可行流</a:t>
                </a:r>
                <a:r>
                  <a:rPr kumimoji="1" lang="en-US" altLang="zh-CN" sz="2400" dirty="0">
                    <a:latin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zh-CN" altLang="en-US" sz="2400" dirty="0">
                    <a:latin typeface="Cambria Math" panose="02040503050406030204" pitchFamily="18" charset="0"/>
                  </a:rPr>
                  <a:t>是最大流</a:t>
                </a:r>
                <a14:m>
                  <m:oMath xmlns:m="http://schemas.openxmlformats.org/officeDocument/2006/math">
                    <m:r>
                      <a:rPr kumimoji="1" lang="zh-CN" altLang="en-US" sz="240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kumimoji="1" lang="zh-CN" altLang="en-US" sz="2400" dirty="0">
                    <a:latin typeface="Cambria Math" panose="02040503050406030204" pitchFamily="18" charset="0"/>
                  </a:rPr>
                  <a:t>不存在关于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zh-CN" altLang="en-US" sz="2400" dirty="0">
                    <a:latin typeface="Cambria Math" panose="02040503050406030204" pitchFamily="18" charset="0"/>
                  </a:rPr>
                  <a:t>的</a:t>
                </a:r>
                <a14:m>
                  <m:oMath xmlns:m="http://schemas.openxmlformats.org/officeDocument/2006/math"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zh-CN" altLang="en-US" sz="2400" dirty="0">
                    <a:latin typeface="Cambria Math" panose="02040503050406030204" pitchFamily="18" charset="0"/>
                  </a:rPr>
                  <a:t>增广链</a:t>
                </a:r>
                <a:r>
                  <a:rPr kumimoji="1" lang="en-US" altLang="zh-CN" sz="2400" dirty="0">
                    <a:latin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2400" b="1" dirty="0">
                    <a:latin typeface="Cambria Math" panose="02040503050406030204" pitchFamily="18" charset="0"/>
                  </a:rPr>
                  <a:t>必要性</a:t>
                </a:r>
                <a:r>
                  <a:rPr kumimoji="1" lang="zh-CN" altLang="en-US" sz="2400" dirty="0">
                    <a:latin typeface="Cambria Math" panose="02040503050406030204" pitchFamily="18" charset="0"/>
                  </a:rPr>
                  <a:t>： ﻿假设</a:t>
                </a:r>
                <a14:m>
                  <m:oMath xmlns:m="http://schemas.openxmlformats.org/officeDocument/2006/math"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sz="2400" dirty="0">
                    <a:latin typeface="Cambria Math" panose="02040503050406030204" pitchFamily="18" charset="0"/>
                  </a:rPr>
                  <a:t>是最大流 </a:t>
                </a:r>
                <a14:m>
                  <m:oMath xmlns:m="http://schemas.openxmlformats.org/officeDocument/2006/math"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400" dirty="0">
                    <a:latin typeface="Cambria Math" panose="02040503050406030204" pitchFamily="18" charset="0"/>
                  </a:rPr>
                  <a:t>的</a:t>
                </a:r>
                <a14:m>
                  <m:oMath xmlns:m="http://schemas.openxmlformats.org/officeDocument/2006/math">
                    <m:r>
                      <a:rPr kumimoji="1" lang="zh-CN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s-E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kumimoji="1" lang="zh-CN" altLang="en-US" sz="2400" dirty="0">
                    <a:latin typeface="Cambria Math" panose="02040503050406030204" pitchFamily="18" charset="0"/>
                  </a:rPr>
                  <a:t>增广链</a:t>
                </a:r>
                <a:r>
                  <a:rPr kumimoji="1" lang="en-US" altLang="zh-CN" sz="2400" dirty="0">
                    <a:latin typeface="Cambria Math" panose="02040503050406030204" pitchFamily="18" charset="0"/>
                  </a:rPr>
                  <a:t>, </a:t>
                </a:r>
                <a:r>
                  <a:rPr kumimoji="1" lang="zh-CN" altLang="en-US" sz="2400" dirty="0">
                    <a:latin typeface="Cambria Math" panose="020405030504060302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kumimoji="1" lang="zh-CN" altLang="en-US" sz="240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zh-CN" altLang="en-US" sz="2400" dirty="0">
                    <a:latin typeface="Cambria Math" panose="02040503050406030204" pitchFamily="18" charset="0"/>
                  </a:rPr>
                  <a:t>等于</a:t>
                </a:r>
                <a14:m>
                  <m:oMath xmlns:m="http://schemas.openxmlformats.org/officeDocument/2006/math"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sz="2400" dirty="0">
                    <a:latin typeface="Cambria Math" panose="02040503050406030204" pitchFamily="18" charset="0"/>
                  </a:rPr>
                  <a:t>上所有前向边容量与流量之差及所有后向边流量的最小值（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kumimoji="1" lang="zh-CN" altLang="en-US" sz="2400" dirty="0">
                    <a:latin typeface="Cambria Math" panose="02040503050406030204" pitchFamily="18" charset="0"/>
                  </a:rPr>
                  <a:t>）</a:t>
                </a:r>
                <a:r>
                  <a:rPr kumimoji="1" lang="en-US" altLang="zh-CN" sz="2400" dirty="0">
                    <a:latin typeface="Cambria Math" panose="02040503050406030204" pitchFamily="18" charset="0"/>
                  </a:rPr>
                  <a:t>. </a:t>
                </a:r>
                <a:r>
                  <a:rPr kumimoji="1" lang="zh-CN" altLang="en-US" sz="2400" dirty="0">
                    <a:latin typeface="Cambria Math" panose="02040503050406030204" pitchFamily="18" charset="0"/>
                  </a:rPr>
                  <a:t>令</a:t>
                </a:r>
                <a:endParaRPr kumimoji="1" lang="en-US" altLang="zh-CN" sz="24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zh-CN" alt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,&lt;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kumimoji="1" lang="zh-CN" altLang="en-US" sz="2400" i="1">
                                  <a:latin typeface="Cambria Math" panose="02040503050406030204" pitchFamily="18" charset="0"/>
                                </a:rPr>
                                <m:t>是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kumimoji="1" lang="zh-CN" altLang="en-US" sz="2400" i="1">
                                  <a:latin typeface="Cambria Math" panose="02040503050406030204" pitchFamily="18" charset="0"/>
                                </a:rPr>
                                <m:t>的</m:t>
                              </m:r>
                              <m:r>
                                <a:rPr kumimoji="1" lang="zh-CN" altLang="en-US" sz="2400" i="1" smtClean="0">
                                  <a:latin typeface="Cambria Math" panose="02040503050406030204" pitchFamily="18" charset="0"/>
                                </a:rPr>
                                <m:t>前向边</m:t>
                              </m:r>
                            </m:e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zh-CN" alt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kumimoji="1" lang="zh-CN" altLang="en-US" sz="2400" i="1">
                                  <a:latin typeface="Cambria Math" panose="02040503050406030204" pitchFamily="18" charset="0"/>
                                </a:rPr>
                                <m:t>是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kumimoji="1" lang="zh-CN" altLang="en-US" sz="2400" i="1">
                                  <a:latin typeface="Cambria Math" panose="02040503050406030204" pitchFamily="18" charset="0"/>
                                </a:rPr>
                                <m:t>的后向边</m:t>
                              </m:r>
                            </m:e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kumimoji="1" lang="zh-CN" altLang="en-US" sz="2400" b="0" i="1" smtClean="0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kumimoji="1" lang="zh-CN" altLang="en-US" sz="2400" i="1">
                                  <a:latin typeface="Cambria Math" panose="02040503050406030204" pitchFamily="18" charset="0"/>
                                </a:rPr>
                                <m:t>不在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kumimoji="1" lang="zh-CN" altLang="en-US" sz="2400" i="1">
                                  <a:latin typeface="Cambria Math" panose="02040503050406030204" pitchFamily="18" charset="0"/>
                                </a:rPr>
                                <m:t>上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C506F50-F13B-9648-8663-17D88BAFB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" y="1275530"/>
                <a:ext cx="10145643" cy="4359655"/>
              </a:xfrm>
              <a:prstGeom prst="rect">
                <a:avLst/>
              </a:prstGeom>
              <a:blipFill>
                <a:blip r:embed="rId2"/>
                <a:stretch>
                  <a:fillRect l="-875" t="-6977" b="-103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443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B9C39-AF17-D246-B5E8-3DAD4687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5" y="499242"/>
            <a:ext cx="10515600" cy="776288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latin typeface="+mn-ea"/>
                <a:ea typeface="+mn-ea"/>
              </a:rPr>
              <a:t>定理</a:t>
            </a:r>
            <a:r>
              <a:rPr kumimoji="1" lang="en-US" altLang="zh-CN" sz="4000" b="1" dirty="0">
                <a:latin typeface="+mn-ea"/>
                <a:ea typeface="+mn-ea"/>
              </a:rPr>
              <a:t>1</a:t>
            </a:r>
            <a:endParaRPr kumimoji="1" lang="zh-CN" altLang="en-US" sz="4000" b="1" dirty="0">
              <a:latin typeface="+mn-ea"/>
              <a:ea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DC059C-7A09-D646-91DC-A1E816DF0A70}"/>
              </a:ext>
            </a:extLst>
          </p:cNvPr>
          <p:cNvSpPr/>
          <p:nvPr/>
        </p:nvSpPr>
        <p:spPr>
          <a:xfrm>
            <a:off x="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网络流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E659A6-E9DA-F749-8626-65D8CFA40909}"/>
              </a:ext>
            </a:extLst>
          </p:cNvPr>
          <p:cNvSpPr/>
          <p:nvPr/>
        </p:nvSpPr>
        <p:spPr>
          <a:xfrm>
            <a:off x="4064000" y="6390290"/>
            <a:ext cx="4064000" cy="4677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最大流与最小割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1DB54C-9624-164A-B212-15BBF05A82A2}"/>
              </a:ext>
            </a:extLst>
          </p:cNvPr>
          <p:cNvSpPr/>
          <p:nvPr/>
        </p:nvSpPr>
        <p:spPr>
          <a:xfrm>
            <a:off x="812800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Ford-Fulkerson</a:t>
            </a:r>
            <a:r>
              <a:rPr kumimoji="1" lang="zh-CN" altLang="en-US" b="1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C506F50-F13B-9648-8663-17D88BAFBA04}"/>
                  </a:ext>
                </a:extLst>
              </p:cNvPr>
              <p:cNvSpPr txBox="1"/>
              <p:nvPr/>
            </p:nvSpPr>
            <p:spPr>
              <a:xfrm>
                <a:off x="491490" y="617414"/>
                <a:ext cx="10145643" cy="4857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zh-CN" alt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,&lt;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kumimoji="1" lang="zh-CN" altLang="en-US" sz="2400" i="1">
                                  <a:latin typeface="Cambria Math" panose="02040503050406030204" pitchFamily="18" charset="0"/>
                                </a:rPr>
                                <m:t>是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kumimoji="1" lang="zh-CN" altLang="en-US" sz="2400" i="1">
                                  <a:latin typeface="Cambria Math" panose="02040503050406030204" pitchFamily="18" charset="0"/>
                                </a:rPr>
                                <m:t>的</m:t>
                              </m:r>
                              <m:r>
                                <a:rPr kumimoji="1" lang="zh-CN" altLang="en-US" sz="2400" i="1" smtClean="0">
                                  <a:latin typeface="Cambria Math" panose="02040503050406030204" pitchFamily="18" charset="0"/>
                                </a:rPr>
                                <m:t>前向边</m:t>
                              </m:r>
                            </m:e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zh-CN" alt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kumimoji="1" lang="zh-CN" altLang="en-US" sz="2400" i="1">
                                  <a:latin typeface="Cambria Math" panose="02040503050406030204" pitchFamily="18" charset="0"/>
                                </a:rPr>
                                <m:t>是</m:t>
                              </m:r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kumimoji="1" lang="zh-CN" altLang="en-US" sz="2400" i="1">
                                  <a:latin typeface="Cambria Math" panose="02040503050406030204" pitchFamily="18" charset="0"/>
                                </a:rPr>
                                <m:t>的后向边</m:t>
                              </m:r>
                            </m:e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kumimoji="1" lang="zh-CN" altLang="en-US" sz="2400" b="0" i="1" smtClean="0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kumimoji="1" lang="zh-CN" altLang="en-US" sz="2400" i="1">
                                  <a:latin typeface="Cambria Math" panose="02040503050406030204" pitchFamily="18" charset="0"/>
                                </a:rPr>
                                <m:t>不在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kumimoji="1" lang="zh-CN" altLang="en-US" sz="2400" i="1">
                                  <a:latin typeface="Cambria Math" panose="02040503050406030204" pitchFamily="18" charset="0"/>
                                </a:rPr>
                                <m:t>上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sz="24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kumimoji="1" lang="zh-CN" altLang="en-US" sz="2400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kumimoji="1" lang="zh-CN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满足容量限制</m:t>
                    </m:r>
                    <m:r>
                      <a:rPr kumimoji="1"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和</m:t>
                    </m:r>
                    <m:r>
                      <a:rPr kumimoji="1" lang="zh-CN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平衡条件</m:t>
                    </m:r>
                    <m:r>
                      <a:rPr kumimoji="1" lang="zh-CN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kumimoji="1"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是</m:t>
                    </m:r>
                    <m:r>
                      <a:rPr kumimoji="1"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可行流</m:t>
                    </m:r>
                    <m:r>
                      <a:rPr kumimoji="1" lang="zh-CN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且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zh-CN" altLang="en-US" sz="2400" dirty="0">
                    <a:latin typeface="Cambria Math" panose="02040503050406030204" pitchFamily="18" charset="0"/>
                  </a:rPr>
                  <a:t>，与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zh-CN" altLang="en-US" sz="2400" dirty="0">
                    <a:latin typeface="Cambria Math" panose="02040503050406030204" pitchFamily="18" charset="0"/>
                  </a:rPr>
                  <a:t>是最大流矛盾</a:t>
                </a:r>
                <a:r>
                  <a:rPr kumimoji="1" lang="zh-CN" altLang="en-US" sz="2400" dirty="0">
                    <a:solidFill>
                      <a:schemeClr val="bg2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（由网络流的性质可以保证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sz="2400" dirty="0">
                    <a:solidFill>
                      <a:schemeClr val="bg2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的前向边比后向边多？）</a:t>
                </a:r>
                <a:endParaRPr kumimoji="1" lang="en-US" altLang="zh-CN" sz="2400" dirty="0">
                  <a:solidFill>
                    <a:schemeClr val="bg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2400" b="1" dirty="0">
                    <a:latin typeface="Cambria Math" panose="02040503050406030204" pitchFamily="18" charset="0"/>
                  </a:rPr>
                  <a:t>充分性</a:t>
                </a:r>
                <a:r>
                  <a:rPr kumimoji="1" lang="zh-CN" altLang="en-US" sz="2400" dirty="0">
                    <a:latin typeface="Cambria Math" panose="02040503050406030204" pitchFamily="18" charset="0"/>
                  </a:rPr>
                  <a:t>：令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e>
                        <m:r>
                          <a:rPr kumimoji="1"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存在</m:t>
                        </m:r>
                        <m:r>
                          <a:rPr kumimoji="1" lang="zh-CN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关于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kumimoji="1"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的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增广链</m:t>
                        </m:r>
                      </m:e>
                    </m:d>
                  </m:oMath>
                </a14:m>
                <a:r>
                  <a:rPr kumimoji="1" lang="zh-CN" altLang="en-US" sz="2400" dirty="0">
                    <a:latin typeface="Cambria Math" panose="020405030504060302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kumimoji="1"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∀&lt;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&gt;∈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kumimoji="1" lang="zh-CN" altLang="en-US" sz="2400" dirty="0">
                    <a:latin typeface="Cambria Math" panose="02040503050406030204" pitchFamily="18" charset="0"/>
                  </a:rPr>
                  <a:t>，即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zh-CN" altLang="en-US" sz="2400" dirty="0">
                    <a:latin typeface="Cambria Math" panose="02040503050406030204" pitchFamily="18" charset="0"/>
                  </a:rPr>
                  <a:t>一定是前向饱和边（否则增广链可扩展至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400" dirty="0">
                    <a:latin typeface="Cambria Math" panose="02040503050406030204" pitchFamily="18" charset="0"/>
                  </a:rPr>
                  <a:t>，与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zh-CN" altLang="en-US" sz="2400" dirty="0">
                    <a:latin typeface="Cambria Math" panose="02040503050406030204" pitchFamily="18" charset="0"/>
                  </a:rPr>
                  <a:t>矛盾）</a:t>
                </a:r>
                <a:endParaRPr kumimoji="1" lang="en-US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C506F50-F13B-9648-8663-17D88BAFB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" y="617414"/>
                <a:ext cx="10145643" cy="4857292"/>
              </a:xfrm>
              <a:prstGeom prst="rect">
                <a:avLst/>
              </a:prstGeom>
              <a:blipFill>
                <a:blip r:embed="rId2"/>
                <a:stretch>
                  <a:fillRect l="-875" t="-51042" b="-369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7E687D57-52F1-E14E-BBA9-7223513BC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265" y="5353605"/>
            <a:ext cx="3765470" cy="77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93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B9C39-AF17-D246-B5E8-3DAD4687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5" y="499242"/>
            <a:ext cx="10515600" cy="776288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latin typeface="+mn-ea"/>
                <a:ea typeface="+mn-ea"/>
              </a:rPr>
              <a:t>定理</a:t>
            </a:r>
            <a:r>
              <a:rPr kumimoji="1" lang="en-US" altLang="zh-CN" sz="4000" b="1" dirty="0">
                <a:latin typeface="+mn-ea"/>
                <a:ea typeface="+mn-ea"/>
              </a:rPr>
              <a:t>1</a:t>
            </a:r>
            <a:endParaRPr kumimoji="1" lang="zh-CN" altLang="en-US" sz="4000" b="1" dirty="0">
              <a:latin typeface="+mn-ea"/>
              <a:ea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DC059C-7A09-D646-91DC-A1E816DF0A70}"/>
              </a:ext>
            </a:extLst>
          </p:cNvPr>
          <p:cNvSpPr/>
          <p:nvPr/>
        </p:nvSpPr>
        <p:spPr>
          <a:xfrm>
            <a:off x="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网络流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E659A6-E9DA-F749-8626-65D8CFA40909}"/>
              </a:ext>
            </a:extLst>
          </p:cNvPr>
          <p:cNvSpPr/>
          <p:nvPr/>
        </p:nvSpPr>
        <p:spPr>
          <a:xfrm>
            <a:off x="4064000" y="6390290"/>
            <a:ext cx="4064000" cy="4677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最大流与最小割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1DB54C-9624-164A-B212-15BBF05A82A2}"/>
              </a:ext>
            </a:extLst>
          </p:cNvPr>
          <p:cNvSpPr/>
          <p:nvPr/>
        </p:nvSpPr>
        <p:spPr>
          <a:xfrm>
            <a:off x="812800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Ford-Fulkerson</a:t>
            </a:r>
            <a:r>
              <a:rPr kumimoji="1" lang="zh-CN" altLang="en-US" b="1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C506F50-F13B-9648-8663-17D88BAFBA04}"/>
                  </a:ext>
                </a:extLst>
              </p:cNvPr>
              <p:cNvSpPr txBox="1"/>
              <p:nvPr/>
            </p:nvSpPr>
            <p:spPr>
              <a:xfrm>
                <a:off x="456768" y="1287597"/>
                <a:ext cx="10145643" cy="4615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2400" b="1" dirty="0">
                    <a:latin typeface="Cambria Math" panose="02040503050406030204" pitchFamily="18" charset="0"/>
                  </a:rPr>
                  <a:t>充分性</a:t>
                </a:r>
                <a:r>
                  <a:rPr kumimoji="1" lang="zh-CN" altLang="en-US" sz="2400" dirty="0">
                    <a:latin typeface="Cambria Math" panose="02040503050406030204" pitchFamily="18" charset="0"/>
                  </a:rPr>
                  <a:t>：令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e>
                        <m:r>
                          <a:rPr kumimoji="1"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存在</m:t>
                        </m:r>
                        <m:r>
                          <a:rPr kumimoji="1" lang="zh-CN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关于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kumimoji="1"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的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增广链</m:t>
                        </m:r>
                      </m:e>
                    </m:d>
                  </m:oMath>
                </a14:m>
                <a:r>
                  <a:rPr kumimoji="1" lang="zh-CN" altLang="en-US" sz="2400" dirty="0">
                    <a:latin typeface="Cambria Math" panose="020405030504060302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kumimoji="1"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kumimoji="1"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kumimoji="1"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kumimoji="1"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∀&lt;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&gt;∈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kumimoji="1" lang="zh-CN" altLang="en-US" sz="2400" dirty="0">
                    <a:latin typeface="Cambria Math" panose="02040503050406030204" pitchFamily="18" charset="0"/>
                  </a:rPr>
                  <a:t>，即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zh-CN" altLang="en-US" sz="2400" dirty="0">
                    <a:latin typeface="Cambria Math" panose="02040503050406030204" pitchFamily="18" charset="0"/>
                  </a:rPr>
                  <a:t>一定是前向饱和边（否则增广链可扩展至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400" dirty="0">
                    <a:latin typeface="Cambria Math" panose="02040503050406030204" pitchFamily="18" charset="0"/>
                  </a:rPr>
                  <a:t>，与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zh-CN" altLang="en-US" sz="2400" dirty="0">
                    <a:latin typeface="Cambria Math" panose="02040503050406030204" pitchFamily="18" charset="0"/>
                  </a:rPr>
                  <a:t>矛盾）</a:t>
                </a:r>
                <a:endParaRPr kumimoji="1" lang="en-US" altLang="zh-CN" sz="24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∀&lt;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&gt;∈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zh-CN" altLang="en-US" sz="2400" dirty="0">
                    <a:latin typeface="Cambria Math" panose="02040503050406030204" pitchFamily="18" charset="0"/>
                  </a:rPr>
                  <a:t>，即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zh-CN" altLang="en-US" sz="2400" dirty="0">
                    <a:latin typeface="Cambria Math" panose="02040503050406030204" pitchFamily="18" charset="0"/>
                  </a:rPr>
                  <a:t>一定是后向零流边（否则增广链可扩展至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400" dirty="0">
                    <a:latin typeface="Cambria Math" panose="02040503050406030204" pitchFamily="18" charset="0"/>
                  </a:rPr>
                  <a:t>，与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zh-CN" altLang="en-US" sz="2400" dirty="0">
                    <a:latin typeface="Cambria Math" panose="02040503050406030204" pitchFamily="18" charset="0"/>
                  </a:rPr>
                  <a:t>矛盾）</a:t>
                </a:r>
                <a:endParaRPr kumimoji="1" lang="en-US" altLang="zh-CN" sz="24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2400" dirty="0">
                    <a:latin typeface="Cambria Math" panose="02040503050406030204" pitchFamily="18" charset="0"/>
                  </a:rPr>
                  <a:t>由引理</a:t>
                </a:r>
                <a:r>
                  <a:rPr kumimoji="1" lang="en-US" altLang="zh-CN" sz="2400" dirty="0">
                    <a:latin typeface="Cambria Math" panose="02040503050406030204" pitchFamily="18" charset="0"/>
                  </a:rPr>
                  <a:t>1</a:t>
                </a:r>
                <a:r>
                  <a:rPr kumimoji="1" lang="zh-CN" altLang="en-US" sz="2400" dirty="0">
                    <a:latin typeface="Cambria Math" panose="02040503050406030204" pitchFamily="18" charset="0"/>
                  </a:rPr>
                  <a:t>：</a:t>
                </a:r>
                <a:r>
                  <a:rPr kumimoji="1" lang="en-US" altLang="zh-CN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&gt;∈(</m:t>
                        </m:r>
                        <m:r>
                          <a:rPr kumimoji="1"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</m:t>
                        </m:r>
                        <m:r>
                          <a:rPr kumimoji="1"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kumimoji="1"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kumimoji="1"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kumimoji="1"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sz="24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&gt;∈</m:t>
                        </m:r>
                        <m:d>
                          <m:dPr>
                            <m:ctrlPr>
                              <a:rPr kumimoji="1" lang="en-US" altLang="zh-CN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r>
                              <a:rPr kumimoji="1" lang="en-US" altLang="zh-CN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kumimoji="1" lang="en-US" altLang="zh-CN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sub>
                      <m:sup/>
                      <m:e>
                        <m:r>
                          <a:rPr kumimoji="1" lang="en-US" altLang="zh-CN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CN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&gt;∈</m:t>
                        </m:r>
                        <m:d>
                          <m:dPr>
                            <m:ctrlPr>
                              <a:rPr kumimoji="1"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kumimoji="1"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r>
                              <a:rPr kumimoji="1"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sub>
                      <m:sup/>
                      <m:e>
                        <m:r>
                          <a:rPr kumimoji="1"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4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2400" dirty="0">
                    <a:latin typeface="Cambria Math" panose="02040503050406030204" pitchFamily="18" charset="0"/>
                  </a:rPr>
                  <a:t>由引理</a:t>
                </a:r>
                <a:r>
                  <a:rPr kumimoji="1" lang="en-US" altLang="zh-CN" sz="2400" dirty="0">
                    <a:latin typeface="Cambria Math" panose="02040503050406030204" pitchFamily="18" charset="0"/>
                  </a:rPr>
                  <a:t>3</a:t>
                </a:r>
                <a:r>
                  <a:rPr kumimoji="1" lang="zh-CN" altLang="en-US" sz="2400" dirty="0">
                    <a:latin typeface="Cambria Math" panose="02040503050406030204" pitchFamily="18" charset="0"/>
                  </a:rPr>
                  <a:t>：</a:t>
                </a:r>
                <a:r>
                  <a:rPr kumimoji="1" lang="en-US" altLang="zh-CN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zh-CN" altLang="en-US" sz="2400" dirty="0">
                    <a:latin typeface="Cambria Math" panose="02040503050406030204" pitchFamily="18" charset="0"/>
                  </a:rPr>
                  <a:t>是最大流，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400" dirty="0">
                    <a:latin typeface="Cambria Math" panose="02040503050406030204" pitchFamily="18" charset="0"/>
                  </a:rPr>
                  <a:t>是最小割集</a:t>
                </a:r>
                <a:endParaRPr kumimoji="1" lang="en-US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C506F50-F13B-9648-8663-17D88BAFB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68" y="1287597"/>
                <a:ext cx="10145643" cy="4615174"/>
              </a:xfrm>
              <a:prstGeom prst="rect">
                <a:avLst/>
              </a:prstGeom>
              <a:blipFill>
                <a:blip r:embed="rId2"/>
                <a:stretch>
                  <a:fillRect l="-4631" b="-60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732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2DC059C-7A09-D646-91DC-A1E816DF0A70}"/>
              </a:ext>
            </a:extLst>
          </p:cNvPr>
          <p:cNvSpPr/>
          <p:nvPr/>
        </p:nvSpPr>
        <p:spPr>
          <a:xfrm>
            <a:off x="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网络流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E659A6-E9DA-F749-8626-65D8CFA40909}"/>
              </a:ext>
            </a:extLst>
          </p:cNvPr>
          <p:cNvSpPr/>
          <p:nvPr/>
        </p:nvSpPr>
        <p:spPr>
          <a:xfrm>
            <a:off x="406400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最大流与最小割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1DB54C-9624-164A-B212-15BBF05A82A2}"/>
              </a:ext>
            </a:extLst>
          </p:cNvPr>
          <p:cNvSpPr/>
          <p:nvPr/>
        </p:nvSpPr>
        <p:spPr>
          <a:xfrm>
            <a:off x="8128000" y="6390290"/>
            <a:ext cx="4064000" cy="4677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Ford-Fulkerson</a:t>
            </a:r>
            <a:r>
              <a:rPr kumimoji="1" lang="zh-CN" altLang="en-US" b="1" dirty="0"/>
              <a:t>算法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E2F3DBAC-E5B6-0A4F-A5E3-4F5381C19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5" y="499242"/>
            <a:ext cx="10515600" cy="776288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latin typeface="+mn-ea"/>
                <a:ea typeface="+mn-ea"/>
              </a:rPr>
              <a:t>FF</a:t>
            </a:r>
            <a:r>
              <a:rPr kumimoji="1" lang="zh-CN" altLang="en-US" sz="4000" b="1" dirty="0">
                <a:latin typeface="+mn-ea"/>
                <a:ea typeface="+mn-ea"/>
              </a:rPr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73CB813-779B-4D4B-AD8E-D98ADBDE5697}"/>
                  </a:ext>
                </a:extLst>
              </p:cNvPr>
              <p:cNvSpPr txBox="1"/>
              <p:nvPr/>
            </p:nvSpPr>
            <p:spPr>
              <a:xfrm>
                <a:off x="375745" y="1275530"/>
                <a:ext cx="10145643" cy="3404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2400" dirty="0">
                    <a:latin typeface="Cambria Math" panose="02040503050406030204" pitchFamily="18" charset="0"/>
                  </a:rPr>
                  <a:t>定理</a:t>
                </a:r>
                <a:r>
                  <a:rPr kumimoji="1" lang="en-US" altLang="zh-CN" sz="2400" dirty="0">
                    <a:latin typeface="Cambria Math" panose="02040503050406030204" pitchFamily="18" charset="0"/>
                  </a:rPr>
                  <a:t>1</a:t>
                </a:r>
                <a:r>
                  <a:rPr kumimoji="1" lang="zh-CN" altLang="en-US" sz="2400" dirty="0">
                    <a:latin typeface="Cambria Math" panose="02040503050406030204" pitchFamily="18" charset="0"/>
                  </a:rPr>
                  <a:t>的证明实际上也给出了</a:t>
                </a:r>
                <a:r>
                  <a:rPr kumimoji="1" lang="en-US" altLang="zh-CN" sz="2400" dirty="0">
                    <a:latin typeface="Cambria Math" panose="02040503050406030204" pitchFamily="18" charset="0"/>
                  </a:rPr>
                  <a:t>FF</a:t>
                </a:r>
                <a:r>
                  <a:rPr kumimoji="1" lang="zh-CN" altLang="en-US" sz="2400" dirty="0">
                    <a:latin typeface="Cambria Math" panose="02040503050406030204" pitchFamily="18" charset="0"/>
                  </a:rPr>
                  <a:t>算法的执行步骤：</a:t>
                </a:r>
                <a:endParaRPr kumimoji="1" lang="en-US" altLang="zh-CN" sz="2400" dirty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>
                    <a:latin typeface="Cambria Math" panose="02040503050406030204" pitchFamily="18" charset="0"/>
                  </a:rPr>
                  <a:t>初始可行流</a:t>
                </a:r>
                <a:r>
                  <a:rPr kumimoji="1" lang="en-US" altLang="zh-CN" sz="2400" dirty="0">
                    <a:latin typeface="Cambria Math" panose="02040503050406030204" pitchFamily="18" charset="0"/>
                  </a:rPr>
                  <a:t>f</a:t>
                </a:r>
                <a:r>
                  <a:rPr kumimoji="1" lang="zh-CN" altLang="en-US" sz="2400" dirty="0">
                    <a:latin typeface="Cambria Math" panose="02040503050406030204" pitchFamily="18" charset="0"/>
                  </a:rPr>
                  <a:t>（零流）</a:t>
                </a:r>
                <a14:m>
                  <m:oMath xmlns:m="http://schemas.openxmlformats.org/officeDocument/2006/math">
                    <m:r>
                      <a:rPr kumimoji="1" lang="zh-CN" altLang="en-US" sz="240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zh-CN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dirty="0">
                    <a:latin typeface="Cambria Math" panose="02040503050406030204" pitchFamily="18" charset="0"/>
                  </a:rPr>
                  <a:t>s-t</a:t>
                </a:r>
                <a:r>
                  <a:rPr kumimoji="1" lang="zh-CN" altLang="en-US" sz="2400" dirty="0">
                    <a:latin typeface="Cambria Math" panose="02040503050406030204" pitchFamily="18" charset="0"/>
                  </a:rPr>
                  <a:t>增广链 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zh-CN" altLang="en-US" sz="2400" dirty="0">
                    <a:latin typeface="Cambria Math" panose="02040503050406030204" pitchFamily="18" charset="0"/>
                  </a:rPr>
                  <a:t> 修改流量得到流</a:t>
                </a:r>
                <a:r>
                  <a:rPr kumimoji="1" lang="en-US" altLang="zh-CN" sz="2400" dirty="0">
                    <a:latin typeface="Cambria Math" panose="02040503050406030204" pitchFamily="18" charset="0"/>
                  </a:rPr>
                  <a:t>f’…</a:t>
                </a:r>
                <a:r>
                  <a:rPr kumimoji="1" lang="zh-CN" altLang="en-US" sz="2400" dirty="0">
                    <a:latin typeface="Cambria Math" panose="02040503050406030204" pitchFamily="18" charset="0"/>
                  </a:rPr>
                  <a:t>直到不存在</a:t>
                </a:r>
                <a:r>
                  <a:rPr kumimoji="1" lang="en-US" altLang="zh-CN" sz="2400" dirty="0">
                    <a:latin typeface="Cambria Math" panose="02040503050406030204" pitchFamily="18" charset="0"/>
                  </a:rPr>
                  <a:t>s-t</a:t>
                </a:r>
                <a:r>
                  <a:rPr kumimoji="1" lang="zh-CN" altLang="en-US" sz="2400" dirty="0">
                    <a:latin typeface="Cambria Math" panose="02040503050406030204" pitchFamily="18" charset="0"/>
                  </a:rPr>
                  <a:t>增广链为止</a:t>
                </a:r>
                <a:r>
                  <a:rPr kumimoji="1" lang="en-US" altLang="zh-CN" sz="2400" dirty="0">
                    <a:latin typeface="Cambria Math" panose="02040503050406030204" pitchFamily="18" charset="0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>
                    <a:latin typeface="Cambria Math" panose="02040503050406030204" pitchFamily="18" charset="0"/>
                  </a:rPr>
                  <a:t>寻找</a:t>
                </a:r>
                <a:r>
                  <a:rPr kumimoji="1" lang="en-US" altLang="zh-CN" sz="2400" dirty="0">
                    <a:latin typeface="Cambria Math" panose="02040503050406030204" pitchFamily="18" charset="0"/>
                  </a:rPr>
                  <a:t>s-t</a:t>
                </a:r>
                <a:r>
                  <a:rPr kumimoji="1" lang="zh-CN" altLang="en-US" sz="2400" dirty="0">
                    <a:latin typeface="Cambria Math" panose="02040503050406030204" pitchFamily="18" charset="0"/>
                  </a:rPr>
                  <a:t>增广链</a:t>
                </a:r>
                <a:endParaRPr kumimoji="1" lang="en-US" altLang="zh-CN" sz="2400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kumimoji="1" lang="zh-CN" altLang="en-US" sz="2400" dirty="0">
                    <a:latin typeface="Cambria Math" panose="02040503050406030204" pitchFamily="18" charset="0"/>
                  </a:rPr>
                  <a:t>搜索</a:t>
                </a:r>
                <a:r>
                  <a:rPr kumimoji="1" lang="en-US" altLang="zh-CN" sz="2400" dirty="0">
                    <a:latin typeface="Cambria Math" panose="02040503050406030204" pitchFamily="18" charset="0"/>
                  </a:rPr>
                  <a:t>+</a:t>
                </a:r>
                <a:r>
                  <a:rPr kumimoji="1" lang="zh-CN" altLang="en-US" sz="2400" dirty="0">
                    <a:latin typeface="Cambria Math" panose="02040503050406030204" pitchFamily="18" charset="0"/>
                  </a:rPr>
                  <a:t>标号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400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kumimoji="1" lang="zh-CN" altLang="en-US" sz="2400" dirty="0">
                    <a:latin typeface="Cambria Math" panose="02040503050406030204" pitchFamily="18" charset="0"/>
                  </a:rPr>
                  <a:t>检查</a:t>
                </a:r>
                <a:endParaRPr kumimoji="1" lang="en-US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73CB813-779B-4D4B-AD8E-D98ADBDE5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45" y="1275530"/>
                <a:ext cx="10145643" cy="3404586"/>
              </a:xfrm>
              <a:prstGeom prst="rect">
                <a:avLst/>
              </a:prstGeom>
              <a:blipFill>
                <a:blip r:embed="rId2"/>
                <a:stretch>
                  <a:fillRect l="-875" b="-2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F8BD860-FF44-E541-ACFF-EBD4AC985FD6}"/>
                  </a:ext>
                </a:extLst>
              </p:cNvPr>
              <p:cNvSpPr txBox="1"/>
              <p:nvPr/>
            </p:nvSpPr>
            <p:spPr>
              <a:xfrm>
                <a:off x="4785701" y="3064827"/>
                <a:ext cx="6105644" cy="1671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zh-CN" altLang="en-US" sz="1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,&lt;</m:t>
                              </m:r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kumimoji="1" lang="zh-CN" altLang="en-US" sz="1800" i="1">
                                  <a:latin typeface="Cambria Math" panose="02040503050406030204" pitchFamily="18" charset="0"/>
                                </a:rPr>
                                <m:t>是</m:t>
                              </m:r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kumimoji="1" lang="zh-CN" altLang="en-US" sz="1800" i="1">
                                  <a:latin typeface="Cambria Math" panose="02040503050406030204" pitchFamily="18" charset="0"/>
                                </a:rPr>
                                <m:t>的</m:t>
                              </m:r>
                              <m:r>
                                <a:rPr kumimoji="1" lang="zh-CN" altLang="en-US" sz="1800" i="1" smtClean="0">
                                  <a:latin typeface="Cambria Math" panose="02040503050406030204" pitchFamily="18" charset="0"/>
                                </a:rPr>
                                <m:t>前向边</m:t>
                              </m:r>
                            </m:e>
                            <m:e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zh-CN" altLang="en-US" sz="1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kumimoji="1" lang="zh-CN" altLang="en-US" sz="1800" i="1">
                                  <a:latin typeface="Cambria Math" panose="02040503050406030204" pitchFamily="18" charset="0"/>
                                </a:rPr>
                                <m:t>是</m:t>
                              </m:r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kumimoji="1" lang="zh-CN" altLang="en-US" sz="1800" i="1">
                                  <a:latin typeface="Cambria Math" panose="02040503050406030204" pitchFamily="18" charset="0"/>
                                </a:rPr>
                                <m:t>的后向边</m:t>
                              </m:r>
                            </m:e>
                            <m:e>
                              <m:r>
                                <a:rPr kumimoji="1" lang="en-US" altLang="zh-CN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kumimoji="1" lang="zh-CN" altLang="en-US" sz="1800" b="0" i="1" smtClean="0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kumimoji="1" lang="zh-CN" altLang="en-US" sz="1800" i="1">
                                  <a:latin typeface="Cambria Math" panose="02040503050406030204" pitchFamily="18" charset="0"/>
                                </a:rPr>
                                <m:t>不在</m:t>
                              </m:r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kumimoji="1" lang="zh-CN" altLang="en-US" sz="1800" i="1">
                                  <a:latin typeface="Cambria Math" panose="02040503050406030204" pitchFamily="18" charset="0"/>
                                </a:rPr>
                                <m:t>上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kumimoji="1" lang="zh-CN" altLang="en-US" sz="180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zh-CN" altLang="en-US" sz="1800" dirty="0">
                    <a:latin typeface="Cambria Math" panose="02040503050406030204" pitchFamily="18" charset="0"/>
                  </a:rPr>
                  <a:t>等于</a:t>
                </a:r>
                <a14:m>
                  <m:oMath xmlns:m="http://schemas.openxmlformats.org/officeDocument/2006/math">
                    <m:r>
                      <a:rPr kumimoji="1" lang="es-ES" altLang="zh-CN" sz="18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sz="1800" dirty="0">
                    <a:latin typeface="Cambria Math" panose="02040503050406030204" pitchFamily="18" charset="0"/>
                  </a:rPr>
                  <a:t>上所有前向边容量与流量之差及所有后向边流量的最小值（</a:t>
                </a:r>
                <a14:m>
                  <m:oMath xmlns:m="http://schemas.openxmlformats.org/officeDocument/2006/math">
                    <m:r>
                      <a:rPr kumimoji="1" lang="zh-CN" altLang="en-US" sz="1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kumimoji="1" lang="zh-CN" altLang="en-US" sz="1800" dirty="0">
                    <a:latin typeface="Cambria Math" panose="02040503050406030204" pitchFamily="18" charset="0"/>
                  </a:rPr>
                  <a:t>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F8BD860-FF44-E541-ACFF-EBD4AC985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701" y="3064827"/>
                <a:ext cx="6105644" cy="1671996"/>
              </a:xfrm>
              <a:prstGeom prst="rect">
                <a:avLst/>
              </a:prstGeom>
              <a:blipFill>
                <a:blip r:embed="rId3"/>
                <a:stretch>
                  <a:fillRect l="-1037" t="-141667" b="-16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363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2DC059C-7A09-D646-91DC-A1E816DF0A70}"/>
              </a:ext>
            </a:extLst>
          </p:cNvPr>
          <p:cNvSpPr/>
          <p:nvPr/>
        </p:nvSpPr>
        <p:spPr>
          <a:xfrm>
            <a:off x="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网络流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E659A6-E9DA-F749-8626-65D8CFA40909}"/>
              </a:ext>
            </a:extLst>
          </p:cNvPr>
          <p:cNvSpPr/>
          <p:nvPr/>
        </p:nvSpPr>
        <p:spPr>
          <a:xfrm>
            <a:off x="406400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最大流与最小割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1DB54C-9624-164A-B212-15BBF05A82A2}"/>
              </a:ext>
            </a:extLst>
          </p:cNvPr>
          <p:cNvSpPr/>
          <p:nvPr/>
        </p:nvSpPr>
        <p:spPr>
          <a:xfrm>
            <a:off x="8128000" y="6390290"/>
            <a:ext cx="4064000" cy="4677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Ford-Fulkerson</a:t>
            </a:r>
            <a:r>
              <a:rPr kumimoji="1" lang="zh-CN" altLang="en-US" b="1" dirty="0"/>
              <a:t>算法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E2F3DBAC-E5B6-0A4F-A5E3-4F5381C19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5" y="499242"/>
            <a:ext cx="10515600" cy="776288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latin typeface="+mn-ea"/>
                <a:ea typeface="+mn-ea"/>
              </a:rPr>
              <a:t>实例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DD0464-FF3B-4647-9B1F-5863FCE7F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04" y="1978547"/>
            <a:ext cx="4660900" cy="30861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4B21126-F07A-4245-9A77-435EA31D9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01895"/>
            <a:ext cx="5042782" cy="385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97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2DC059C-7A09-D646-91DC-A1E816DF0A70}"/>
              </a:ext>
            </a:extLst>
          </p:cNvPr>
          <p:cNvSpPr/>
          <p:nvPr/>
        </p:nvSpPr>
        <p:spPr>
          <a:xfrm>
            <a:off x="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网络流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E659A6-E9DA-F749-8626-65D8CFA40909}"/>
              </a:ext>
            </a:extLst>
          </p:cNvPr>
          <p:cNvSpPr/>
          <p:nvPr/>
        </p:nvSpPr>
        <p:spPr>
          <a:xfrm>
            <a:off x="406400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最大流与最小割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1DB54C-9624-164A-B212-15BBF05A82A2}"/>
              </a:ext>
            </a:extLst>
          </p:cNvPr>
          <p:cNvSpPr/>
          <p:nvPr/>
        </p:nvSpPr>
        <p:spPr>
          <a:xfrm>
            <a:off x="8128000" y="6390290"/>
            <a:ext cx="4064000" cy="4677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Ford-Fulkerson</a:t>
            </a:r>
            <a:r>
              <a:rPr kumimoji="1" lang="zh-CN" altLang="en-US" b="1" dirty="0"/>
              <a:t>算法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E2F3DBAC-E5B6-0A4F-A5E3-4F5381C19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5" y="499242"/>
            <a:ext cx="10515600" cy="776288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latin typeface="+mn-ea"/>
                <a:ea typeface="+mn-ea"/>
              </a:rPr>
              <a:t>实例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04E468B-FA6D-D14C-810C-0AE4B3625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45" y="1412272"/>
            <a:ext cx="5042782" cy="385420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615763B-054B-DC4C-9921-C0BEC15E6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422" y="1609041"/>
            <a:ext cx="5749792" cy="322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56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2DC059C-7A09-D646-91DC-A1E816DF0A70}"/>
              </a:ext>
            </a:extLst>
          </p:cNvPr>
          <p:cNvSpPr/>
          <p:nvPr/>
        </p:nvSpPr>
        <p:spPr>
          <a:xfrm>
            <a:off x="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网络流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E659A6-E9DA-F749-8626-65D8CFA40909}"/>
              </a:ext>
            </a:extLst>
          </p:cNvPr>
          <p:cNvSpPr/>
          <p:nvPr/>
        </p:nvSpPr>
        <p:spPr>
          <a:xfrm>
            <a:off x="406400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最大流与最小割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1DB54C-9624-164A-B212-15BBF05A82A2}"/>
              </a:ext>
            </a:extLst>
          </p:cNvPr>
          <p:cNvSpPr/>
          <p:nvPr/>
        </p:nvSpPr>
        <p:spPr>
          <a:xfrm>
            <a:off x="8128000" y="6390290"/>
            <a:ext cx="4064000" cy="4677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Ford-Fulkerson</a:t>
            </a:r>
            <a:r>
              <a:rPr kumimoji="1" lang="zh-CN" altLang="en-US" b="1" dirty="0"/>
              <a:t>算法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E2F3DBAC-E5B6-0A4F-A5E3-4F5381C19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5" y="499242"/>
            <a:ext cx="10515600" cy="776288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latin typeface="+mn-ea"/>
                <a:ea typeface="+mn-ea"/>
              </a:rPr>
              <a:t>实例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615763B-054B-DC4C-9921-C0BEC15E6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45" y="1678489"/>
            <a:ext cx="5749792" cy="322917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341D8D1-76A5-5243-A864-EBF77F3D8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847" y="1242276"/>
            <a:ext cx="5685482" cy="437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91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2DC059C-7A09-D646-91DC-A1E816DF0A70}"/>
              </a:ext>
            </a:extLst>
          </p:cNvPr>
          <p:cNvSpPr/>
          <p:nvPr/>
        </p:nvSpPr>
        <p:spPr>
          <a:xfrm>
            <a:off x="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网络流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E659A6-E9DA-F749-8626-65D8CFA40909}"/>
              </a:ext>
            </a:extLst>
          </p:cNvPr>
          <p:cNvSpPr/>
          <p:nvPr/>
        </p:nvSpPr>
        <p:spPr>
          <a:xfrm>
            <a:off x="406400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最大流与最小割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1DB54C-9624-164A-B212-15BBF05A82A2}"/>
              </a:ext>
            </a:extLst>
          </p:cNvPr>
          <p:cNvSpPr/>
          <p:nvPr/>
        </p:nvSpPr>
        <p:spPr>
          <a:xfrm>
            <a:off x="8128000" y="6390290"/>
            <a:ext cx="4064000" cy="4677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Ford-Fulkerson</a:t>
            </a:r>
            <a:r>
              <a:rPr kumimoji="1" lang="zh-CN" altLang="en-US" b="1" dirty="0"/>
              <a:t>算法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E2F3DBAC-E5B6-0A4F-A5E3-4F5381C19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5" y="499242"/>
            <a:ext cx="10515600" cy="776288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latin typeface="+mn-ea"/>
                <a:ea typeface="+mn-ea"/>
              </a:rPr>
              <a:t>实例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41D8D1-76A5-5243-A864-EBF77F3D8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45" y="1242276"/>
            <a:ext cx="5685482" cy="43734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9663E86-F307-174D-A514-8ED03C0E3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227" y="1515378"/>
            <a:ext cx="6130773" cy="386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73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2DC059C-7A09-D646-91DC-A1E816DF0A70}"/>
              </a:ext>
            </a:extLst>
          </p:cNvPr>
          <p:cNvSpPr/>
          <p:nvPr/>
        </p:nvSpPr>
        <p:spPr>
          <a:xfrm>
            <a:off x="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网络流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E659A6-E9DA-F749-8626-65D8CFA40909}"/>
              </a:ext>
            </a:extLst>
          </p:cNvPr>
          <p:cNvSpPr/>
          <p:nvPr/>
        </p:nvSpPr>
        <p:spPr>
          <a:xfrm>
            <a:off x="406400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最大流与最小割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1DB54C-9624-164A-B212-15BBF05A82A2}"/>
              </a:ext>
            </a:extLst>
          </p:cNvPr>
          <p:cNvSpPr/>
          <p:nvPr/>
        </p:nvSpPr>
        <p:spPr>
          <a:xfrm>
            <a:off x="8128000" y="6390290"/>
            <a:ext cx="4064000" cy="4677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Ford-Fulkerson</a:t>
            </a:r>
            <a:r>
              <a:rPr kumimoji="1" lang="zh-CN" altLang="en-US" b="1" dirty="0"/>
              <a:t>算法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E2F3DBAC-E5B6-0A4F-A5E3-4F5381C19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5" y="499242"/>
            <a:ext cx="10515600" cy="776288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latin typeface="+mn-ea"/>
                <a:ea typeface="+mn-ea"/>
              </a:rPr>
              <a:t>实例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663E86-F307-174D-A514-8ED03C0E3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45" y="1494289"/>
            <a:ext cx="6130773" cy="386942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7D3ABDB-4CF7-9B46-8AFB-ADA5C35CD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1502911"/>
            <a:ext cx="58420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65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2DC059C-7A09-D646-91DC-A1E816DF0A70}"/>
              </a:ext>
            </a:extLst>
          </p:cNvPr>
          <p:cNvSpPr/>
          <p:nvPr/>
        </p:nvSpPr>
        <p:spPr>
          <a:xfrm>
            <a:off x="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网络流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E659A6-E9DA-F749-8626-65D8CFA40909}"/>
              </a:ext>
            </a:extLst>
          </p:cNvPr>
          <p:cNvSpPr/>
          <p:nvPr/>
        </p:nvSpPr>
        <p:spPr>
          <a:xfrm>
            <a:off x="406400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最大流与最小割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1DB54C-9624-164A-B212-15BBF05A82A2}"/>
              </a:ext>
            </a:extLst>
          </p:cNvPr>
          <p:cNvSpPr/>
          <p:nvPr/>
        </p:nvSpPr>
        <p:spPr>
          <a:xfrm>
            <a:off x="8128000" y="6390290"/>
            <a:ext cx="4064000" cy="4677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Ford-Fulkerson</a:t>
            </a:r>
            <a:r>
              <a:rPr kumimoji="1" lang="zh-CN" altLang="en-US" b="1" dirty="0"/>
              <a:t>算法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E2F3DBAC-E5B6-0A4F-A5E3-4F5381C19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5" y="499242"/>
            <a:ext cx="10515600" cy="776288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latin typeface="+mn-ea"/>
                <a:ea typeface="+mn-ea"/>
              </a:rPr>
              <a:t>实例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7D3ABDB-4CF7-9B46-8AFB-ADA5C35CD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45" y="1410313"/>
            <a:ext cx="5842000" cy="38608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7DBA390-42C5-7448-B613-D28B016D7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745" y="1410313"/>
            <a:ext cx="5816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85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B9C39-AF17-D246-B5E8-3DAD4687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5" y="499242"/>
            <a:ext cx="10515600" cy="776288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latin typeface="+mn-ea"/>
                <a:ea typeface="+mn-ea"/>
              </a:rPr>
              <a:t>网络流的概念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DC059C-7A09-D646-91DC-A1E816DF0A70}"/>
              </a:ext>
            </a:extLst>
          </p:cNvPr>
          <p:cNvSpPr/>
          <p:nvPr/>
        </p:nvSpPr>
        <p:spPr>
          <a:xfrm>
            <a:off x="0" y="6390290"/>
            <a:ext cx="4064000" cy="467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网络流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E659A6-E9DA-F749-8626-65D8CFA40909}"/>
              </a:ext>
            </a:extLst>
          </p:cNvPr>
          <p:cNvSpPr/>
          <p:nvPr/>
        </p:nvSpPr>
        <p:spPr>
          <a:xfrm>
            <a:off x="406400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最大流与最小割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1DB54C-9624-164A-B212-15BBF05A82A2}"/>
              </a:ext>
            </a:extLst>
          </p:cNvPr>
          <p:cNvSpPr/>
          <p:nvPr/>
        </p:nvSpPr>
        <p:spPr>
          <a:xfrm>
            <a:off x="812800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Ford-Fulkerson</a:t>
            </a:r>
            <a:r>
              <a:rPr kumimoji="1" lang="zh-CN" altLang="en-US" b="1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1D8859A-86CD-F04F-95F3-5288D55A336C}"/>
                  </a:ext>
                </a:extLst>
              </p:cNvPr>
              <p:cNvSpPr txBox="1"/>
              <p:nvPr/>
            </p:nvSpPr>
            <p:spPr>
              <a:xfrm>
                <a:off x="507465" y="1275530"/>
                <a:ext cx="7010574" cy="3358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2400" dirty="0">
                    <a:solidFill>
                      <a:srgbClr val="FF0000"/>
                    </a:solidFill>
                  </a:rPr>
                  <a:t>有向（带权）连通图</a:t>
                </a:r>
                <a:r>
                  <a:rPr kumimoji="1"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=&lt;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kumimoji="1" lang="en-US" altLang="zh-CN" sz="24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容量：每一条边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kumimoji="1" lang="zh-CN" altLang="en-US" sz="2400" dirty="0"/>
                  <a:t>有一个非负实数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4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发点</a:t>
                </a:r>
                <a:r>
                  <a:rPr kumimoji="1" lang="zh-CN" altLang="en-US" sz="2400" dirty="0">
                    <a:sym typeface="Wingdings" pitchFamily="2" charset="2"/>
                  </a:rPr>
                  <a:t>（源）：</a:t>
                </a:r>
                <a:r>
                  <a:rPr kumimoji="1" lang="en-US" altLang="zh-CN" sz="24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kumimoji="1" lang="en-US" altLang="zh-CN" sz="2400" dirty="0">
                  <a:sym typeface="Wingdings" pitchFamily="2" charset="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>
                    <a:sym typeface="Wingdings" pitchFamily="2" charset="2"/>
                  </a:rPr>
                  <a:t>收点（汇）</a:t>
                </a:r>
                <a:r>
                  <a:rPr kumimoji="1" lang="en-US" altLang="zh-CN" sz="2400" dirty="0">
                    <a:sym typeface="Wingdings" pitchFamily="2" charset="2"/>
                  </a:rPr>
                  <a:t>:</a:t>
                </a:r>
                <a:r>
                  <a:rPr kumimoji="1" lang="en-US" altLang="zh-CN" sz="24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en-US" altLang="zh-CN" sz="2400" dirty="0">
                  <a:sym typeface="Wingdings" pitchFamily="2" charset="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>
                    <a:sym typeface="Wingdings" pitchFamily="2" charset="2"/>
                  </a:rPr>
                  <a:t>中间点</a:t>
                </a:r>
                <a:r>
                  <a:rPr kumimoji="1" lang="en-US" altLang="zh-CN" sz="2400" dirty="0">
                    <a:sym typeface="Wingdings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𝑣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∈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𝑉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−{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𝑡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}</m:t>
                    </m:r>
                  </m:oMath>
                </a14:m>
                <a:endParaRPr kumimoji="1" lang="en-US" altLang="zh-CN" sz="2400" dirty="0">
                  <a:sym typeface="Wingdings" pitchFamily="2" charset="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>
                    <a:sym typeface="Wingdings" pitchFamily="2" charset="2"/>
                  </a:rPr>
                  <a:t>容量网络：</a:t>
                </a:r>
                <a:r>
                  <a:rPr kumimoji="1" lang="en-US" altLang="zh-CN" sz="24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kumimoji="1" lang="en-US" altLang="zh-CN" sz="24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1D8859A-86CD-F04F-95F3-5288D55A3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65" y="1275530"/>
                <a:ext cx="7010574" cy="3358868"/>
              </a:xfrm>
              <a:prstGeom prst="rect">
                <a:avLst/>
              </a:prstGeom>
              <a:blipFill>
                <a:blip r:embed="rId2"/>
                <a:stretch>
                  <a:fillRect l="-1266" b="-3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90BCA1EE-54D9-214D-AE12-318543A4F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97" y="1782948"/>
            <a:ext cx="4140638" cy="184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18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2DC059C-7A09-D646-91DC-A1E816DF0A70}"/>
              </a:ext>
            </a:extLst>
          </p:cNvPr>
          <p:cNvSpPr/>
          <p:nvPr/>
        </p:nvSpPr>
        <p:spPr>
          <a:xfrm>
            <a:off x="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网络流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E659A6-E9DA-F749-8626-65D8CFA40909}"/>
              </a:ext>
            </a:extLst>
          </p:cNvPr>
          <p:cNvSpPr/>
          <p:nvPr/>
        </p:nvSpPr>
        <p:spPr>
          <a:xfrm>
            <a:off x="406400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最大流与最小割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1DB54C-9624-164A-B212-15BBF05A82A2}"/>
              </a:ext>
            </a:extLst>
          </p:cNvPr>
          <p:cNvSpPr/>
          <p:nvPr/>
        </p:nvSpPr>
        <p:spPr>
          <a:xfrm>
            <a:off x="8128000" y="6390290"/>
            <a:ext cx="4064000" cy="4677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Ford-Fulkerson</a:t>
            </a:r>
            <a:r>
              <a:rPr kumimoji="1" lang="zh-CN" altLang="en-US" b="1" dirty="0"/>
              <a:t>算法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E2F3DBAC-E5B6-0A4F-A5E3-4F5381C19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5" y="499242"/>
            <a:ext cx="10515600" cy="776288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latin typeface="+mn-ea"/>
                <a:ea typeface="+mn-ea"/>
              </a:rPr>
              <a:t>实例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DBA390-42C5-7448-B613-D28B016D7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45" y="1502910"/>
            <a:ext cx="5816600" cy="3429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AA2C4B1-5902-4549-AD16-94189F94D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553" y="1896362"/>
            <a:ext cx="4544591" cy="286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79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2DC059C-7A09-D646-91DC-A1E816DF0A70}"/>
              </a:ext>
            </a:extLst>
          </p:cNvPr>
          <p:cNvSpPr/>
          <p:nvPr/>
        </p:nvSpPr>
        <p:spPr>
          <a:xfrm>
            <a:off x="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网络流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E659A6-E9DA-F749-8626-65D8CFA40909}"/>
              </a:ext>
            </a:extLst>
          </p:cNvPr>
          <p:cNvSpPr/>
          <p:nvPr/>
        </p:nvSpPr>
        <p:spPr>
          <a:xfrm>
            <a:off x="406400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最大流与最小割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1DB54C-9624-164A-B212-15BBF05A82A2}"/>
              </a:ext>
            </a:extLst>
          </p:cNvPr>
          <p:cNvSpPr/>
          <p:nvPr/>
        </p:nvSpPr>
        <p:spPr>
          <a:xfrm>
            <a:off x="8128000" y="6390290"/>
            <a:ext cx="4064000" cy="4677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Ford-Fulkerson</a:t>
            </a:r>
            <a:r>
              <a:rPr kumimoji="1" lang="zh-CN" altLang="en-US" b="1" dirty="0"/>
              <a:t>算法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E2F3DBAC-E5B6-0A4F-A5E3-4F5381C19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5" y="499242"/>
            <a:ext cx="10515600" cy="776288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latin typeface="+mn-ea"/>
                <a:ea typeface="+mn-ea"/>
              </a:rPr>
              <a:t>时间复杂度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B3E0CF2-97EF-8743-80B0-4979F90BA936}"/>
                  </a:ext>
                </a:extLst>
              </p:cNvPr>
              <p:cNvSpPr txBox="1"/>
              <p:nvPr/>
            </p:nvSpPr>
            <p:spPr>
              <a:xfrm>
                <a:off x="413041" y="1412112"/>
                <a:ext cx="9647932" cy="1869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2400" dirty="0"/>
                  <a:t>﻿假设所有容量都是正整数</a:t>
                </a:r>
                <a:r>
                  <a:rPr kumimoji="1" lang="en-US" altLang="zh-CN" sz="2400" dirty="0"/>
                  <a:t>, </a:t>
                </a:r>
                <a:r>
                  <a:rPr kumimoji="1" lang="zh-CN" altLang="en-US" sz="2400" dirty="0"/>
                  <a:t>则算法时间复杂度为</a:t>
                </a:r>
                <a14:m>
                  <m:oMath xmlns:m="http://schemas.openxmlformats.org/officeDocument/2006/math">
                    <m:r>
                      <a:rPr kumimoji="1" lang="zh-CN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s-ES" altLang="zh-CN" sz="2400" i="1" dirty="0" err="1" smtClean="0">
                        <a:latin typeface="Cambria Math" panose="02040503050406030204" pitchFamily="18" charset="0"/>
                      </a:rPr>
                      <m:t>𝑚𝐶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s-ES" altLang="zh-CN" sz="2400" dirty="0"/>
                  <a:t>,</a:t>
                </a:r>
                <a:r>
                  <a:rPr kumimoji="1" lang="zh-CN" altLang="en-US" sz="2400" dirty="0"/>
                  <a:t> 其中</a:t>
                </a:r>
                <a14:m>
                  <m:oMath xmlns:m="http://schemas.openxmlformats.org/officeDocument/2006/math">
                    <m:r>
                      <a:rPr kumimoji="1" lang="es-ES" altLang="zh-CN" sz="24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zh-CN" altLang="en-US" sz="2400" dirty="0"/>
                  <a:t>为边数，</a:t>
                </a:r>
                <a:endParaRPr kumimoji="1" lang="en-US" altLang="zh-CN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grow m:val="on"/>
                        <m:supHide m:val="on"/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&gt;∈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kumimoji="1" lang="zh-CN" altLang="en-US" sz="2400" dirty="0"/>
                  <a:t>为最大流的流量上界：可行流每次花费</a:t>
                </a:r>
                <a14:m>
                  <m:oMath xmlns:m="http://schemas.openxmlformats.org/officeDocument/2006/math">
                    <m:r>
                      <a:rPr kumimoji="1" lang="es-E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zh-CN" altLang="en-US" sz="2400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kumimoji="1" lang="zh-CN" altLang="en-US" sz="2400" i="1" dirty="0" smtClean="0">
                        <a:latin typeface="Cambria Math" panose="02040503050406030204" pitchFamily="18" charset="0"/>
                      </a:rPr>
                      <m:t>时间</m:t>
                    </m:r>
                  </m:oMath>
                </a14:m>
                <a:r>
                  <a:rPr kumimoji="1" lang="zh-CN" altLang="en-US" sz="2400" dirty="0"/>
                  <a:t>以</a:t>
                </a:r>
                <a14:m>
                  <m:oMath xmlns:m="http://schemas.openxmlformats.org/officeDocument/2006/math">
                    <m:r>
                      <a:rPr kumimoji="1" lang="es-E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zh-CN" altLang="en-US" sz="2400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kumimoji="1" lang="zh-CN" altLang="en-US" sz="2400" i="1" dirty="0" smtClean="0">
                        <a:latin typeface="Cambria Math" panose="02040503050406030204" pitchFamily="18" charset="0"/>
                      </a:rPr>
                      <m:t>速度</m:t>
                    </m:r>
                    <m:r>
                      <a:rPr kumimoji="1" lang="zh-CN" altLang="en-US" sz="2400" i="1" dirty="0">
                        <a:latin typeface="Cambria Math" panose="02040503050406030204" pitchFamily="18" charset="0"/>
                      </a:rPr>
                      <m:t>逼近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zh-CN" altLang="en-US" sz="2400" dirty="0"/>
                  <a:t>，而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zh-CN" altLang="en-US" sz="2400" dirty="0"/>
                  <a:t>为正整数，因此时间复杂度为</a:t>
                </a:r>
                <a14:m>
                  <m:oMath xmlns:m="http://schemas.openxmlformats.org/officeDocument/2006/math">
                    <m:r>
                      <a:rPr kumimoji="1" lang="zh-CN" alt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s-ES" altLang="zh-CN" sz="24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s-E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s-ES" altLang="zh-CN" sz="2400" i="1" dirty="0" err="1">
                        <a:latin typeface="Cambria Math" panose="02040503050406030204" pitchFamily="18" charset="0"/>
                      </a:rPr>
                      <m:t>𝑚𝐶</m:t>
                    </m:r>
                    <m:r>
                      <a:rPr kumimoji="1" lang="es-E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B3E0CF2-97EF-8743-80B0-4979F90BA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41" y="1412112"/>
                <a:ext cx="9647932" cy="1869230"/>
              </a:xfrm>
              <a:prstGeom prst="rect">
                <a:avLst/>
              </a:prstGeom>
              <a:blipFill>
                <a:blip r:embed="rId2"/>
                <a:stretch>
                  <a:fillRect l="-1053" t="-2027" r="-4211" b="-27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题 1">
            <a:extLst>
              <a:ext uri="{FF2B5EF4-FFF2-40B4-BE49-F238E27FC236}">
                <a16:creationId xmlns:a16="http://schemas.microsoft.com/office/drawing/2014/main" id="{3CB22671-A1B4-2D45-80C7-94A03E574552}"/>
              </a:ext>
            </a:extLst>
          </p:cNvPr>
          <p:cNvSpPr txBox="1">
            <a:spLocks/>
          </p:cNvSpPr>
          <p:nvPr/>
        </p:nvSpPr>
        <p:spPr>
          <a:xfrm>
            <a:off x="413041" y="3417924"/>
            <a:ext cx="10515600" cy="776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4000" b="1" dirty="0">
                <a:latin typeface="+mn-ea"/>
                <a:ea typeface="+mn-ea"/>
              </a:rPr>
              <a:t>潜在问题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EAB91DE-AFB0-A84A-80F1-7501A6EAD58B}"/>
                  </a:ext>
                </a:extLst>
              </p:cNvPr>
              <p:cNvSpPr txBox="1"/>
              <p:nvPr/>
            </p:nvSpPr>
            <p:spPr>
              <a:xfrm>
                <a:off x="413041" y="4311821"/>
                <a:ext cx="118658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zh-CN" altLang="en-US" sz="2400" dirty="0"/>
                  <a:t>不一定为正整数，当</a:t>
                </a:r>
                <a14:m>
                  <m:oMath xmlns:m="http://schemas.openxmlformats.org/officeDocument/2006/math">
                    <m:r>
                      <a:rPr kumimoji="1" lang="zh-CN" altLang="en-US" sz="2400" i="1" dirty="0">
                        <a:latin typeface="Cambria Math" panose="02040503050406030204" pitchFamily="18" charset="0"/>
                      </a:rPr>
                      <m:t>容量</m:t>
                    </m:r>
                  </m:oMath>
                </a14:m>
                <a:r>
                  <a:rPr kumimoji="1" lang="zh-CN" altLang="en-US" sz="2400" dirty="0"/>
                  <a:t>为无理数时，</a:t>
                </a:r>
                <a:r>
                  <a:rPr kumimoji="1"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zh-CN" altLang="en-US" sz="2400" dirty="0"/>
                  <a:t>会逐渐趋近于</a:t>
                </a:r>
                <a:r>
                  <a:rPr kumimoji="1" lang="en-US" altLang="zh-CN" sz="2400" dirty="0"/>
                  <a:t>0</a:t>
                </a:r>
                <a:r>
                  <a:rPr kumimoji="1" lang="zh-CN" altLang="en-US" sz="2400" dirty="0"/>
                  <a:t>，算法不能在有限步内终止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EAB91DE-AFB0-A84A-80F1-7501A6EAD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41" y="4311821"/>
                <a:ext cx="11865812" cy="461665"/>
              </a:xfrm>
              <a:prstGeom prst="rect">
                <a:avLst/>
              </a:prstGeom>
              <a:blipFill>
                <a:blip r:embed="rId3"/>
                <a:stretch>
                  <a:fillRect l="-107" t="-10811" b="-27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246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27C4A4DA-203A-2C4C-A9B9-3D40B4CA839A}"/>
              </a:ext>
            </a:extLst>
          </p:cNvPr>
          <p:cNvSpPr txBox="1">
            <a:spLocks/>
          </p:cNvSpPr>
          <p:nvPr/>
        </p:nvSpPr>
        <p:spPr>
          <a:xfrm>
            <a:off x="1524000" y="238567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8800" dirty="0">
                <a:latin typeface="HanziPen SC" panose="03000300000000000000" pitchFamily="66" charset="-122"/>
                <a:ea typeface="HanziPen SC" panose="03000300000000000000" pitchFamily="66" charset="-122"/>
                <a:cs typeface="汉仪雪君体简" panose="02010600000101010101" charset="-122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8044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B9C39-AF17-D246-B5E8-3DAD4687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5" y="499242"/>
            <a:ext cx="10515600" cy="776288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latin typeface="+mn-ea"/>
                <a:ea typeface="+mn-ea"/>
              </a:rPr>
              <a:t>网络流的概念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DC059C-7A09-D646-91DC-A1E816DF0A70}"/>
              </a:ext>
            </a:extLst>
          </p:cNvPr>
          <p:cNvSpPr/>
          <p:nvPr/>
        </p:nvSpPr>
        <p:spPr>
          <a:xfrm>
            <a:off x="0" y="6390290"/>
            <a:ext cx="4064000" cy="467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网络流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E659A6-E9DA-F749-8626-65D8CFA40909}"/>
              </a:ext>
            </a:extLst>
          </p:cNvPr>
          <p:cNvSpPr/>
          <p:nvPr/>
        </p:nvSpPr>
        <p:spPr>
          <a:xfrm>
            <a:off x="406400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最大流与最小割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1DB54C-9624-164A-B212-15BBF05A82A2}"/>
              </a:ext>
            </a:extLst>
          </p:cNvPr>
          <p:cNvSpPr/>
          <p:nvPr/>
        </p:nvSpPr>
        <p:spPr>
          <a:xfrm>
            <a:off x="812800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Ford-Fulkerson</a:t>
            </a:r>
            <a:r>
              <a:rPr kumimoji="1" lang="zh-CN" altLang="en-US" b="1" dirty="0"/>
              <a:t>算法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254AD4-5963-BC43-AFA6-A0BFC92C6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039" y="1088467"/>
            <a:ext cx="4140638" cy="18436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E0CF120-D706-4D4D-8B43-4FE58CFD3D99}"/>
                  </a:ext>
                </a:extLst>
              </p:cNvPr>
              <p:cNvSpPr txBox="1"/>
              <p:nvPr/>
            </p:nvSpPr>
            <p:spPr>
              <a:xfrm>
                <a:off x="451946" y="1275530"/>
                <a:ext cx="8744317" cy="4657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2400" dirty="0">
                    <a:solidFill>
                      <a:srgbClr val="FF0000"/>
                    </a:solidFill>
                  </a:rPr>
                  <a:t>有向（带权）连通图</a:t>
                </a:r>
                <a:r>
                  <a:rPr kumimoji="1"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=&lt;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kumimoji="1" lang="en-US" altLang="zh-CN" sz="24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可行流：</a:t>
                </a:r>
                <a:r>
                  <a:rPr kumimoji="1" lang="es-ES" altLang="zh-CN" sz="2400" dirty="0"/>
                  <a:t>﻿</a:t>
                </a:r>
                <a14:m>
                  <m:oMath xmlns:m="http://schemas.openxmlformats.org/officeDocument/2006/math"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kumimoji="1" lang="es-E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kumimoji="1" lang="en-US" altLang="zh-CN" sz="2400" dirty="0"/>
              </a:p>
              <a:p>
                <a:pPr marL="800100" lvl="1" indent="-342900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kumimoji="1" lang="zh-CN" altLang="en-US" sz="2400" dirty="0"/>
                  <a:t>容量限制：</a:t>
                </a:r>
                <a14:m>
                  <m:oMath xmlns:m="http://schemas.openxmlformats.org/officeDocument/2006/math">
                    <m:r>
                      <a:rPr kumimoji="1" lang="zh-CN" altLang="en-US" sz="240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&gt;∈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kumimoji="1" lang="en-US" altLang="zh-CN" sz="2400" dirty="0"/>
              </a:p>
              <a:p>
                <a:pPr marL="800100" lvl="1" indent="-342900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kumimoji="1" lang="zh-CN" altLang="en-US" sz="2400" dirty="0"/>
                  <a:t>平衡条件：</a:t>
                </a:r>
                <a14:m>
                  <m:oMath xmlns:m="http://schemas.openxmlformats.org/officeDocument/2006/math">
                    <m:r>
                      <a:rPr kumimoji="1" lang="zh-CN" altLang="en-US" sz="240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&gt;∈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&gt;∈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</m:oMath>
                </a14:m>
                <a:endParaRPr kumimoji="1" lang="en-US" altLang="zh-CN" sz="24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zh-CN" altLang="en-US" sz="2400" dirty="0"/>
                  <a:t>的流量（</a:t>
                </a:r>
                <a:r>
                  <a:rPr kumimoji="1" lang="en-US" altLang="zh-CN" sz="2400" dirty="0"/>
                  <a:t>=</a:t>
                </a:r>
                <a:r>
                  <a:rPr kumimoji="1" lang="zh-CN" altLang="en-US" sz="2400" dirty="0"/>
                  <a:t>源的净流出量</a:t>
                </a:r>
                <a:r>
                  <a:rPr kumimoji="1" lang="en-US" altLang="zh-CN" sz="2400" dirty="0"/>
                  <a:t>=</a:t>
                </a:r>
                <a:r>
                  <a:rPr kumimoji="1" lang="zh-CN" altLang="en-US" sz="2400" dirty="0"/>
                  <a:t>汇的净流入量）</a:t>
                </a:r>
                <a:endParaRPr kumimoji="1" lang="en-US" altLang="zh-CN" sz="2400" dirty="0"/>
              </a:p>
              <a:p>
                <a:pPr marL="800100" lvl="1" indent="-342900">
                  <a:lnSpc>
                    <a:spcPct val="150000"/>
                  </a:lnSpc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&gt;∈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&gt;∈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</m:oMath>
                </a14:m>
                <a:endParaRPr kumimoji="1" lang="en-US" altLang="zh-CN" sz="2400" dirty="0"/>
              </a:p>
              <a:p>
                <a:pPr marL="800100" lvl="1" indent="-342900">
                  <a:lnSpc>
                    <a:spcPct val="150000"/>
                  </a:lnSpc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&gt;∈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&gt;∈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</m:oMath>
                </a14:m>
                <a:endParaRPr kumimoji="1" lang="en-US" altLang="zh-CN" sz="2400" b="0" dirty="0"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最大流： ﻿流量最大的可行流</a:t>
                </a:r>
                <a:endParaRPr kumimoji="1"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E0CF120-D706-4D4D-8B43-4FE58CFD3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46" y="1275530"/>
                <a:ext cx="8744317" cy="4657109"/>
              </a:xfrm>
              <a:prstGeom prst="rect">
                <a:avLst/>
              </a:prstGeom>
              <a:blipFill>
                <a:blip r:embed="rId4"/>
                <a:stretch>
                  <a:fillRect l="-1159" b="-59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709D0035-82D9-C145-8995-DEC0FFFE90A0}"/>
              </a:ext>
            </a:extLst>
          </p:cNvPr>
          <p:cNvSpPr txBox="1"/>
          <p:nvPr/>
        </p:nvSpPr>
        <p:spPr>
          <a:xfrm>
            <a:off x="9521792" y="1741680"/>
            <a:ext cx="63820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63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B9C39-AF17-D246-B5E8-3DAD4687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5" y="499242"/>
            <a:ext cx="10515600" cy="776288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latin typeface="+mn-ea"/>
                <a:ea typeface="+mn-ea"/>
              </a:rPr>
              <a:t>最大流问题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DC059C-7A09-D646-91DC-A1E816DF0A70}"/>
              </a:ext>
            </a:extLst>
          </p:cNvPr>
          <p:cNvSpPr/>
          <p:nvPr/>
        </p:nvSpPr>
        <p:spPr>
          <a:xfrm>
            <a:off x="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网络流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E659A6-E9DA-F749-8626-65D8CFA40909}"/>
              </a:ext>
            </a:extLst>
          </p:cNvPr>
          <p:cNvSpPr/>
          <p:nvPr/>
        </p:nvSpPr>
        <p:spPr>
          <a:xfrm>
            <a:off x="4064000" y="6390290"/>
            <a:ext cx="4064000" cy="467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最大流与最小割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1DB54C-9624-164A-B212-15BBF05A82A2}"/>
              </a:ext>
            </a:extLst>
          </p:cNvPr>
          <p:cNvSpPr/>
          <p:nvPr/>
        </p:nvSpPr>
        <p:spPr>
          <a:xfrm>
            <a:off x="812800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Ford-Fulkerson</a:t>
            </a:r>
            <a:r>
              <a:rPr kumimoji="1" lang="zh-CN" altLang="en-US" b="1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D085051-7F18-C94B-B980-416C3FED30BF}"/>
                  </a:ext>
                </a:extLst>
              </p:cNvPr>
              <p:cNvSpPr txBox="1"/>
              <p:nvPr/>
            </p:nvSpPr>
            <p:spPr>
              <a:xfrm>
                <a:off x="1325463" y="1732061"/>
                <a:ext cx="9541073" cy="3393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func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&gt;∈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&gt;∈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</m:oMath>
                </a14:m>
                <a:endParaRPr kumimoji="1" lang="en-US" altLang="zh-CN" sz="2400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∀&lt;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&gt;∈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1" lang="en-US" altLang="zh-CN" sz="2400" dirty="0"/>
                  <a:t>					</a:t>
                </a:r>
                <a:r>
                  <a:rPr kumimoji="1" lang="zh-CN" altLang="en-US" sz="2400" dirty="0"/>
                  <a:t>容量限制</a:t>
                </a:r>
                <a:endParaRPr kumimoji="1"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400" dirty="0"/>
                  <a:t>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supHide m:val="on"/>
                        <m:ctrlPr>
                          <a:rPr kumimoji="1" lang="zh-CN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&gt;∈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grow m:val="on"/>
                        <m:supHide m:val="on"/>
                        <m:ctrlPr>
                          <a:rPr kumimoji="1" lang="zh-CN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&gt;∈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kumimoji="1" lang="en-US" altLang="zh-CN" sz="2400" b="0" dirty="0">
                    <a:latin typeface="+mn-ea"/>
                  </a:rPr>
                  <a:t>		</a:t>
                </a:r>
                <a:r>
                  <a:rPr kumimoji="1" lang="zh-CN" altLang="en-US" sz="2400" b="0" dirty="0">
                    <a:latin typeface="+mn-ea"/>
                  </a:rPr>
                  <a:t>平衡条件</a:t>
                </a:r>
                <a:endParaRPr kumimoji="1"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400" dirty="0"/>
                  <a:t>      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≥0,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∀&lt;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&gt;∈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kumimoji="1"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sz="2400" dirty="0"/>
                  <a:t>      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kumimoji="1" lang="en-US" altLang="zh-CN" sz="2400" dirty="0"/>
              </a:p>
              <a:p>
                <a:pPr>
                  <a:lnSpc>
                    <a:spcPct val="150000"/>
                  </a:lnSpc>
                </a:pPr>
                <a:endParaRPr kumimoji="1"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D085051-7F18-C94B-B980-416C3FED3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463" y="1732061"/>
                <a:ext cx="9541073" cy="3393878"/>
              </a:xfrm>
              <a:prstGeom prst="rect">
                <a:avLst/>
              </a:prstGeom>
              <a:blipFill>
                <a:blip r:embed="rId2"/>
                <a:stretch>
                  <a:fillRect l="-798" t="-14552" r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6305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B9C39-AF17-D246-B5E8-3DAD4687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5" y="499242"/>
            <a:ext cx="10515600" cy="776288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latin typeface="+mn-ea"/>
                <a:ea typeface="+mn-ea"/>
              </a:rPr>
              <a:t>最小割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DC059C-7A09-D646-91DC-A1E816DF0A70}"/>
              </a:ext>
            </a:extLst>
          </p:cNvPr>
          <p:cNvSpPr/>
          <p:nvPr/>
        </p:nvSpPr>
        <p:spPr>
          <a:xfrm>
            <a:off x="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网络流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E659A6-E9DA-F749-8626-65D8CFA40909}"/>
              </a:ext>
            </a:extLst>
          </p:cNvPr>
          <p:cNvSpPr/>
          <p:nvPr/>
        </p:nvSpPr>
        <p:spPr>
          <a:xfrm>
            <a:off x="4064000" y="6390290"/>
            <a:ext cx="4064000" cy="467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最大流与最小割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1DB54C-9624-164A-B212-15BBF05A82A2}"/>
              </a:ext>
            </a:extLst>
          </p:cNvPr>
          <p:cNvSpPr/>
          <p:nvPr/>
        </p:nvSpPr>
        <p:spPr>
          <a:xfrm>
            <a:off x="812800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Ford-Fulkerson</a:t>
            </a:r>
            <a:r>
              <a:rPr kumimoji="1" lang="zh-CN" altLang="en-US" b="1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760C659-CF9C-B64E-9C35-4D61B70C0798}"/>
                  </a:ext>
                </a:extLst>
              </p:cNvPr>
              <p:cNvSpPr txBox="1"/>
              <p:nvPr/>
            </p:nvSpPr>
            <p:spPr>
              <a:xfrm>
                <a:off x="537791" y="1320140"/>
                <a:ext cx="9005286" cy="2880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2400" dirty="0"/>
                  <a:t>容量网络 </a:t>
                </a:r>
                <a14:m>
                  <m:oMath xmlns:m="http://schemas.openxmlformats.org/officeDocument/2006/math"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=&lt;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kumimoji="1"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zh-CN" altLang="en-US" sz="2400" dirty="0"/>
                  <a:t>的割集：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kumimoji="1"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={&lt;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&gt;|&lt;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&gt;∈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zh-CN" sz="24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割集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kumimoji="1"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1" lang="zh-CN" altLang="en-US" sz="2400" dirty="0"/>
                  <a:t>的容量：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&gt;∈(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1" lang="en-US" altLang="zh-CN" sz="24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最小割集：容量最小的割集</a:t>
                </a:r>
                <a:endParaRPr kumimoji="1"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760C659-CF9C-B64E-9C35-4D61B70C0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91" y="1320140"/>
                <a:ext cx="9005286" cy="2880469"/>
              </a:xfrm>
              <a:prstGeom prst="rect">
                <a:avLst/>
              </a:prstGeom>
              <a:blipFill>
                <a:blip r:embed="rId2"/>
                <a:stretch>
                  <a:fillRect l="-986" b="-10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A7B76796-D1B2-6B45-9091-AA468DA4C374}"/>
              </a:ext>
            </a:extLst>
          </p:cNvPr>
          <p:cNvSpPr/>
          <p:nvPr/>
        </p:nvSpPr>
        <p:spPr>
          <a:xfrm>
            <a:off x="2964061" y="4569064"/>
            <a:ext cx="1828800" cy="111318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5E46399-0E94-DF42-AF8A-CD4CC3286677}"/>
              </a:ext>
            </a:extLst>
          </p:cNvPr>
          <p:cNvSpPr/>
          <p:nvPr/>
        </p:nvSpPr>
        <p:spPr>
          <a:xfrm>
            <a:off x="6923148" y="4569064"/>
            <a:ext cx="1828800" cy="11131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DE1FC9B-12A0-7A43-AEC0-941FB595BF3E}"/>
              </a:ext>
            </a:extLst>
          </p:cNvPr>
          <p:cNvSpPr/>
          <p:nvPr/>
        </p:nvSpPr>
        <p:spPr>
          <a:xfrm>
            <a:off x="3987791" y="4946751"/>
            <a:ext cx="178905" cy="1789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D805A87-E9DD-4A49-B4E2-B668ED258D1F}"/>
              </a:ext>
            </a:extLst>
          </p:cNvPr>
          <p:cNvSpPr/>
          <p:nvPr/>
        </p:nvSpPr>
        <p:spPr>
          <a:xfrm>
            <a:off x="7994365" y="5028890"/>
            <a:ext cx="178905" cy="1789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951DCED5-9164-BA40-BDD3-9F255810CC15}"/>
              </a:ext>
            </a:extLst>
          </p:cNvPr>
          <p:cNvCxnSpPr>
            <a:cxnSpLocks/>
          </p:cNvCxnSpPr>
          <p:nvPr/>
        </p:nvCxnSpPr>
        <p:spPr>
          <a:xfrm>
            <a:off x="4125835" y="4807603"/>
            <a:ext cx="3483112" cy="139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245E33D2-7214-F94B-B072-F32AFD205C67}"/>
              </a:ext>
            </a:extLst>
          </p:cNvPr>
          <p:cNvCxnSpPr>
            <a:cxnSpLocks/>
          </p:cNvCxnSpPr>
          <p:nvPr/>
        </p:nvCxnSpPr>
        <p:spPr>
          <a:xfrm flipV="1">
            <a:off x="4285965" y="5125655"/>
            <a:ext cx="2961861" cy="336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8ECFFD8C-C95B-8E46-B2B3-3BFB1F0DF1FD}"/>
              </a:ext>
            </a:extLst>
          </p:cNvPr>
          <p:cNvCxnSpPr>
            <a:cxnSpLocks/>
          </p:cNvCxnSpPr>
          <p:nvPr/>
        </p:nvCxnSpPr>
        <p:spPr>
          <a:xfrm>
            <a:off x="4474809" y="5185291"/>
            <a:ext cx="2892286" cy="124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D759EDC-19C5-C149-A106-4961E7CED3FE}"/>
                  </a:ext>
                </a:extLst>
              </p:cNvPr>
              <p:cNvSpPr txBox="1"/>
              <p:nvPr/>
            </p:nvSpPr>
            <p:spPr>
              <a:xfrm>
                <a:off x="3680810" y="5821394"/>
                <a:ext cx="395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D759EDC-19C5-C149-A106-4961E7CED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810" y="5821394"/>
                <a:ext cx="3953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476A2D9-9142-1947-8AEF-2D2DC6A958E1}"/>
                  </a:ext>
                </a:extLst>
              </p:cNvPr>
              <p:cNvSpPr txBox="1"/>
              <p:nvPr/>
            </p:nvSpPr>
            <p:spPr>
              <a:xfrm>
                <a:off x="4783751" y="5823232"/>
                <a:ext cx="61075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476A2D9-9142-1947-8AEF-2D2DC6A95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751" y="5823232"/>
                <a:ext cx="61075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9E1C20F-0C16-9C47-B6D0-6F8EADFAC901}"/>
              </a:ext>
            </a:extLst>
          </p:cNvPr>
          <p:cNvCxnSpPr>
            <a:cxnSpLocks/>
          </p:cNvCxnSpPr>
          <p:nvPr/>
        </p:nvCxnSpPr>
        <p:spPr>
          <a:xfrm flipH="1" flipV="1">
            <a:off x="4494689" y="4984669"/>
            <a:ext cx="2753137" cy="5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EC41C2D9-97B5-4546-AC88-73AB23014A0C}"/>
              </a:ext>
            </a:extLst>
          </p:cNvPr>
          <p:cNvCxnSpPr>
            <a:cxnSpLocks/>
          </p:cNvCxnSpPr>
          <p:nvPr/>
        </p:nvCxnSpPr>
        <p:spPr>
          <a:xfrm flipH="1" flipV="1">
            <a:off x="4474809" y="5305695"/>
            <a:ext cx="2940878" cy="15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485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B9C39-AF17-D246-B5E8-3DAD4687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5" y="499242"/>
            <a:ext cx="10515600" cy="776288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latin typeface="+mn-ea"/>
                <a:ea typeface="+mn-ea"/>
              </a:rPr>
              <a:t>引理</a:t>
            </a:r>
            <a:r>
              <a:rPr kumimoji="1" lang="en-US" altLang="zh-CN" sz="4000" b="1" dirty="0">
                <a:latin typeface="+mn-ea"/>
                <a:ea typeface="+mn-ea"/>
              </a:rPr>
              <a:t>1</a:t>
            </a:r>
            <a:endParaRPr kumimoji="1" lang="zh-CN" altLang="en-US" sz="4000" b="1" dirty="0">
              <a:latin typeface="+mn-ea"/>
              <a:ea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DC059C-7A09-D646-91DC-A1E816DF0A70}"/>
              </a:ext>
            </a:extLst>
          </p:cNvPr>
          <p:cNvSpPr/>
          <p:nvPr/>
        </p:nvSpPr>
        <p:spPr>
          <a:xfrm>
            <a:off x="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网络流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E659A6-E9DA-F749-8626-65D8CFA40909}"/>
              </a:ext>
            </a:extLst>
          </p:cNvPr>
          <p:cNvSpPr/>
          <p:nvPr/>
        </p:nvSpPr>
        <p:spPr>
          <a:xfrm>
            <a:off x="4064000" y="6390290"/>
            <a:ext cx="4064000" cy="467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最大流与最小割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1DB54C-9624-164A-B212-15BBF05A82A2}"/>
              </a:ext>
            </a:extLst>
          </p:cNvPr>
          <p:cNvSpPr/>
          <p:nvPr/>
        </p:nvSpPr>
        <p:spPr>
          <a:xfrm>
            <a:off x="812800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Ford-Fulkerson</a:t>
            </a:r>
            <a:r>
              <a:rPr kumimoji="1" lang="zh-CN" altLang="en-US" b="1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0132AC9-7A3D-1748-A51C-75C0B4C00BC0}"/>
                  </a:ext>
                </a:extLst>
              </p:cNvPr>
              <p:cNvSpPr txBox="1"/>
              <p:nvPr/>
            </p:nvSpPr>
            <p:spPr>
              <a:xfrm>
                <a:off x="413184" y="1296693"/>
                <a:ext cx="11138350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2400" dirty="0"/>
                  <a:t>﻿设容量网络 </a:t>
                </a:r>
                <a14:m>
                  <m:oMath xmlns:m="http://schemas.openxmlformats.org/officeDocument/2006/math"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=&lt;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zh-CN" altLang="en-US" sz="2400" b="0" i="0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zh-CN" altLang="en-US" sz="2400" dirty="0"/>
                  <a:t>上的任一可行流，</a:t>
                </a:r>
                <a14:m>
                  <m:oMath xmlns:m="http://schemas.openxmlformats.org/officeDocument/2006/math">
                    <m:r>
                      <a:rPr kumimoji="1" lang="zh-CN" altLang="en-US" sz="2400" i="1" dirty="0">
                        <a:latin typeface="Cambria Math" panose="02040503050406030204" pitchFamily="18" charset="0"/>
                      </a:rPr>
                      <m:t>任意</m:t>
                    </m:r>
                    <m:r>
                      <a:rPr kumimoji="1" lang="zh-CN" altLang="en-US" sz="2400" i="1" dirty="0" smtClean="0">
                        <a:latin typeface="Cambria Math" panose="02040503050406030204" pitchFamily="18" charset="0"/>
                      </a:rPr>
                      <m:t>割集</m:t>
                    </m:r>
                    <m:d>
                      <m:dPr>
                        <m:ctrlP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&gt;∈(</m:t>
                          </m:r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</m:t>
                          </m:r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4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2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zh-CN" sz="2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&gt;∈(</m:t>
                          </m:r>
                          <m:r>
                            <a:rPr kumimoji="1" lang="en-US" altLang="zh-CN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kumimoji="1" lang="en-US" altLang="zh-CN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sz="2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</m:t>
                          </m:r>
                          <m:r>
                            <a:rPr kumimoji="1" lang="en-US" altLang="zh-CN" sz="2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sz="2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kumimoji="1" lang="en-US" altLang="zh-CN" sz="2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sz="2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2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0132AC9-7A3D-1748-A51C-75C0B4C00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84" y="1296693"/>
                <a:ext cx="11138350" cy="2616101"/>
              </a:xfrm>
              <a:prstGeom prst="rect">
                <a:avLst/>
              </a:prstGeom>
              <a:blipFill>
                <a:blip r:embed="rId2"/>
                <a:stretch>
                  <a:fillRect l="-911" b="-65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F2261028-52BB-E441-B0AA-EF9A6B210A5D}"/>
              </a:ext>
            </a:extLst>
          </p:cNvPr>
          <p:cNvSpPr/>
          <p:nvPr/>
        </p:nvSpPr>
        <p:spPr>
          <a:xfrm>
            <a:off x="3156869" y="4411083"/>
            <a:ext cx="1828800" cy="111318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F0A0C8E-BF8D-454D-A9D7-4FDA852A9896}"/>
              </a:ext>
            </a:extLst>
          </p:cNvPr>
          <p:cNvSpPr/>
          <p:nvPr/>
        </p:nvSpPr>
        <p:spPr>
          <a:xfrm>
            <a:off x="7115956" y="4411083"/>
            <a:ext cx="1828800" cy="111318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19C0DBC-5198-4644-9BD1-57D08FAAE496}"/>
              </a:ext>
            </a:extLst>
          </p:cNvPr>
          <p:cNvSpPr/>
          <p:nvPr/>
        </p:nvSpPr>
        <p:spPr>
          <a:xfrm>
            <a:off x="4180599" y="4788770"/>
            <a:ext cx="178905" cy="1789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0C0FE1B-C70B-2F49-9BD5-2F3D5AB592E2}"/>
              </a:ext>
            </a:extLst>
          </p:cNvPr>
          <p:cNvSpPr/>
          <p:nvPr/>
        </p:nvSpPr>
        <p:spPr>
          <a:xfrm>
            <a:off x="8187173" y="4870909"/>
            <a:ext cx="178905" cy="1789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16FB06D-2B9E-3F48-8615-D348BEEF2021}"/>
                  </a:ext>
                </a:extLst>
              </p:cNvPr>
              <p:cNvSpPr txBox="1"/>
              <p:nvPr/>
            </p:nvSpPr>
            <p:spPr>
              <a:xfrm>
                <a:off x="3865314" y="5663413"/>
                <a:ext cx="395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16FB06D-2B9E-3F48-8615-D348BEEF2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314" y="5663413"/>
                <a:ext cx="3953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329B690-7879-BA4F-841A-31CBDD152FB7}"/>
                  </a:ext>
                </a:extLst>
              </p:cNvPr>
              <p:cNvSpPr txBox="1"/>
              <p:nvPr/>
            </p:nvSpPr>
            <p:spPr>
              <a:xfrm>
                <a:off x="7343314" y="5663413"/>
                <a:ext cx="13740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329B690-7879-BA4F-841A-31CBDD152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314" y="5663413"/>
                <a:ext cx="13740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右箭头 19">
            <a:extLst>
              <a:ext uri="{FF2B5EF4-FFF2-40B4-BE49-F238E27FC236}">
                <a16:creationId xmlns:a16="http://schemas.microsoft.com/office/drawing/2014/main" id="{89E8F42F-9D81-9D44-BEF3-2976595CFD84}"/>
              </a:ext>
            </a:extLst>
          </p:cNvPr>
          <p:cNvSpPr/>
          <p:nvPr/>
        </p:nvSpPr>
        <p:spPr>
          <a:xfrm>
            <a:off x="4699317" y="4692472"/>
            <a:ext cx="2789499" cy="34244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右箭头 20">
            <a:extLst>
              <a:ext uri="{FF2B5EF4-FFF2-40B4-BE49-F238E27FC236}">
                <a16:creationId xmlns:a16="http://schemas.microsoft.com/office/drawing/2014/main" id="{CE7239F6-BD8E-284D-9CFF-EA38EA95B595}"/>
              </a:ext>
            </a:extLst>
          </p:cNvPr>
          <p:cNvSpPr/>
          <p:nvPr/>
        </p:nvSpPr>
        <p:spPr>
          <a:xfrm rot="10800000" flipV="1">
            <a:off x="4699318" y="5059085"/>
            <a:ext cx="2789498" cy="17890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B608B37-A42E-134D-97C5-8F2A18E0E615}"/>
              </a:ext>
            </a:extLst>
          </p:cNvPr>
          <p:cNvSpPr txBox="1"/>
          <p:nvPr/>
        </p:nvSpPr>
        <p:spPr>
          <a:xfrm>
            <a:off x="2206327" y="789712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可以忽略划分内部的流而只考虑两部分点之间的流</a:t>
            </a:r>
          </a:p>
        </p:txBody>
      </p:sp>
    </p:spTree>
    <p:extLst>
      <p:ext uri="{BB962C8B-B14F-4D97-AF65-F5344CB8AC3E}">
        <p14:creationId xmlns:p14="http://schemas.microsoft.com/office/powerpoint/2010/main" val="1434416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B9C39-AF17-D246-B5E8-3DAD4687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5" y="499242"/>
            <a:ext cx="10515600" cy="776288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latin typeface="+mn-ea"/>
                <a:ea typeface="+mn-ea"/>
              </a:rPr>
              <a:t>引理</a:t>
            </a:r>
            <a:r>
              <a:rPr kumimoji="1" lang="en-US" altLang="zh-CN" sz="4000" b="1" dirty="0">
                <a:latin typeface="+mn-ea"/>
                <a:ea typeface="+mn-ea"/>
              </a:rPr>
              <a:t>1</a:t>
            </a:r>
            <a:endParaRPr kumimoji="1" lang="zh-CN" altLang="en-US" sz="4000" b="1" dirty="0">
              <a:latin typeface="+mn-ea"/>
              <a:ea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DC059C-7A09-D646-91DC-A1E816DF0A70}"/>
              </a:ext>
            </a:extLst>
          </p:cNvPr>
          <p:cNvSpPr/>
          <p:nvPr/>
        </p:nvSpPr>
        <p:spPr>
          <a:xfrm>
            <a:off x="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网络流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E659A6-E9DA-F749-8626-65D8CFA40909}"/>
              </a:ext>
            </a:extLst>
          </p:cNvPr>
          <p:cNvSpPr/>
          <p:nvPr/>
        </p:nvSpPr>
        <p:spPr>
          <a:xfrm>
            <a:off x="4064000" y="6390290"/>
            <a:ext cx="4064000" cy="467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最大流与最小割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1DB54C-9624-164A-B212-15BBF05A82A2}"/>
              </a:ext>
            </a:extLst>
          </p:cNvPr>
          <p:cNvSpPr/>
          <p:nvPr/>
        </p:nvSpPr>
        <p:spPr>
          <a:xfrm>
            <a:off x="812800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Ford-Fulkerson</a:t>
            </a:r>
            <a:r>
              <a:rPr kumimoji="1" lang="zh-CN" altLang="en-US" b="1" dirty="0"/>
              <a:t>算法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0137005-E74B-5947-8C3D-8375062F5381}"/>
              </a:ext>
            </a:extLst>
          </p:cNvPr>
          <p:cNvGrpSpPr/>
          <p:nvPr/>
        </p:nvGrpSpPr>
        <p:grpSpPr>
          <a:xfrm>
            <a:off x="7826191" y="3055716"/>
            <a:ext cx="3811090" cy="1011965"/>
            <a:chOff x="3156869" y="4156440"/>
            <a:chExt cx="5787887" cy="1621662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2261028-52BB-E441-B0AA-EF9A6B210A5D}"/>
                </a:ext>
              </a:extLst>
            </p:cNvPr>
            <p:cNvSpPr/>
            <p:nvPr/>
          </p:nvSpPr>
          <p:spPr>
            <a:xfrm>
              <a:off x="3156869" y="4156440"/>
              <a:ext cx="1828800" cy="1113182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s</a:t>
              </a:r>
              <a:endParaRPr kumimoji="1" lang="zh-CN" altLang="en-US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F0A0C8E-BF8D-454D-A9D7-4FDA852A9896}"/>
                </a:ext>
              </a:extLst>
            </p:cNvPr>
            <p:cNvSpPr/>
            <p:nvPr/>
          </p:nvSpPr>
          <p:spPr>
            <a:xfrm>
              <a:off x="7115956" y="4156440"/>
              <a:ext cx="1828800" cy="111318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t</a:t>
              </a:r>
              <a:endParaRPr kumimoji="1"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19C0DBC-5198-4644-9BD1-57D08FAAE496}"/>
                </a:ext>
              </a:extLst>
            </p:cNvPr>
            <p:cNvSpPr/>
            <p:nvPr/>
          </p:nvSpPr>
          <p:spPr>
            <a:xfrm>
              <a:off x="4180599" y="4534127"/>
              <a:ext cx="178905" cy="17890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0C0FE1B-C70B-2F49-9BD5-2F3D5AB592E2}"/>
                </a:ext>
              </a:extLst>
            </p:cNvPr>
            <p:cNvSpPr/>
            <p:nvPr/>
          </p:nvSpPr>
          <p:spPr>
            <a:xfrm>
              <a:off x="8187173" y="4616266"/>
              <a:ext cx="178905" cy="17890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316FB06D-2B9E-3F48-8615-D348BEEF2021}"/>
                    </a:ext>
                  </a:extLst>
                </p:cNvPr>
                <p:cNvSpPr txBox="1"/>
                <p:nvPr/>
              </p:nvSpPr>
              <p:spPr>
                <a:xfrm>
                  <a:off x="3865314" y="5408770"/>
                  <a:ext cx="3953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316FB06D-2B9E-3F48-8615-D348BEEF20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5314" y="5408770"/>
                  <a:ext cx="395301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18182" b="-4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1329B690-7879-BA4F-841A-31CBDD152FB7}"/>
                    </a:ext>
                  </a:extLst>
                </p:cNvPr>
                <p:cNvSpPr txBox="1"/>
                <p:nvPr/>
              </p:nvSpPr>
              <p:spPr>
                <a:xfrm>
                  <a:off x="7343314" y="5408770"/>
                  <a:ext cx="13740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1329B690-7879-BA4F-841A-31CBDD152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314" y="5408770"/>
                  <a:ext cx="137408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4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右箭头 19">
              <a:extLst>
                <a:ext uri="{FF2B5EF4-FFF2-40B4-BE49-F238E27FC236}">
                  <a16:creationId xmlns:a16="http://schemas.microsoft.com/office/drawing/2014/main" id="{89E8F42F-9D81-9D44-BEF3-2976595CFD84}"/>
                </a:ext>
              </a:extLst>
            </p:cNvPr>
            <p:cNvSpPr/>
            <p:nvPr/>
          </p:nvSpPr>
          <p:spPr>
            <a:xfrm>
              <a:off x="4699317" y="4437829"/>
              <a:ext cx="2789499" cy="34244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右箭头 20">
              <a:extLst>
                <a:ext uri="{FF2B5EF4-FFF2-40B4-BE49-F238E27FC236}">
                  <a16:creationId xmlns:a16="http://schemas.microsoft.com/office/drawing/2014/main" id="{CE7239F6-BD8E-284D-9CFF-EA38EA95B595}"/>
                </a:ext>
              </a:extLst>
            </p:cNvPr>
            <p:cNvSpPr/>
            <p:nvPr/>
          </p:nvSpPr>
          <p:spPr>
            <a:xfrm rot="10800000" flipV="1">
              <a:off x="4699318" y="4804442"/>
              <a:ext cx="2789498" cy="178904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DB608B37-A42E-134D-97C5-8F2A18E0E615}"/>
              </a:ext>
            </a:extLst>
          </p:cNvPr>
          <p:cNvSpPr txBox="1"/>
          <p:nvPr/>
        </p:nvSpPr>
        <p:spPr>
          <a:xfrm>
            <a:off x="2206327" y="789712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可以忽略划分内部的流而只考虑两部分点之间的流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EF15C60-307A-5D4F-B30F-279C64378F0A}"/>
                  </a:ext>
                </a:extLst>
              </p:cNvPr>
              <p:cNvSpPr txBox="1"/>
              <p:nvPr/>
            </p:nvSpPr>
            <p:spPr>
              <a:xfrm>
                <a:off x="455301" y="992613"/>
                <a:ext cx="7878710" cy="56805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&gt;∈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&gt;∈</m:t>
                          </m:r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&gt;∈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&gt;∈</m:t>
                          </m:r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−{</m:t>
                          </m:r>
                          <m:r>
                            <a:rPr kumimoji="1"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zh-CN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zh-CN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kumimoji="1" lang="en-US" altLang="zh-CN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&gt;∈</m:t>
                                  </m:r>
                                  <m:r>
                                    <a:rPr kumimoji="1" lang="en-US" altLang="zh-CN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  <m:sup/>
                                <m:e>
                                  <m:r>
                                    <a:rPr kumimoji="1" lang="en-US" altLang="zh-CN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en-US" altLang="zh-CN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CN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kumimoji="1" lang="en-US" altLang="zh-CN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e>
                              </m:nary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zh-CN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kumimoji="1" lang="en-US" altLang="zh-CN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&gt;∈</m:t>
                                  </m:r>
                                  <m:r>
                                    <a:rPr kumimoji="1" lang="en-US" altLang="zh-CN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  <m:sup/>
                                <m:e>
                                  <m:r>
                                    <a:rPr kumimoji="1" lang="en-US" altLang="zh-CN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en-US" altLang="zh-CN" sz="16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kumimoji="1" lang="en-US" altLang="zh-CN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zh-CN" sz="1600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&gt;∈</m:t>
                                  </m:r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  <m:sup/>
                                <m:e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e>
                              </m:nary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&gt;∈</m:t>
                                  </m:r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  <m:sup/>
                                <m:e>
                                  <m: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zh-CN" sz="16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zh-CN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"/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eqArr>
                                        <m:eqArrPr>
                                          <m:ctrlPr>
                                            <a:rPr kumimoji="1" lang="en-US" altLang="zh-CN" sz="16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zh-CN" sz="16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kumimoji="1" lang="en-US" altLang="zh-CN" sz="16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zh-CN" sz="16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zh-CN" sz="16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kumimoji="1" lang="en-US" altLang="zh-CN" sz="16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&gt;∈</m:t>
                                          </m:r>
                                          <m:r>
                                            <a:rPr kumimoji="1" lang="en-US" altLang="zh-CN" sz="16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e>
                                          <m:r>
                                            <a:rPr kumimoji="1" lang="en-US" altLang="zh-CN" sz="16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kumimoji="1" lang="en-US" altLang="zh-CN" sz="16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kumimoji="1" lang="en-US" altLang="zh-CN" sz="1600" b="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</m:eqArr>
                                    </m:sub>
                                    <m:sup/>
                                    <m:e>
                                      <m: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  <m:r>
                                        <a:rPr kumimoji="1"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</m:e>
                                  </m:nary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eqArr>
                                        <m:eqArrPr>
                                          <m:ctrlP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kumimoji="1" lang="en-US" altLang="zh-CN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zh-CN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&gt;∈</m:t>
                                          </m:r>
                                          <m: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e>
                                          <m:r>
                                            <a:rPr kumimoji="1" lang="en-US" altLang="zh-CN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kumimoji="1" lang="en-US" altLang="zh-CN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kumimoji="1" lang="en-US" altLang="zh-CN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r>
                                            <a:rPr kumimoji="1" lang="en-US" altLang="zh-CN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kumimoji="1" lang="en-US" altLang="zh-CN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</m:eqArr>
                                    </m:sub>
                                    <m:sup/>
                                    <m:e>
                                      <m: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zh-CN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d>
                          <m:r>
                            <a:rPr kumimoji="1"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CN" sz="16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sz="1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zh-CN" sz="1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kumimoji="1"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eqArr>
                                        <m:eqArrPr>
                                          <m:ctrlPr>
                                            <a:rPr kumimoji="1" lang="en-US" altLang="zh-CN" sz="1600" i="1" smtClean="0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zh-CN" sz="16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kumimoji="1" lang="en-US" altLang="zh-CN" sz="16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kumimoji="1" lang="en-US" altLang="zh-CN" sz="16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zh-CN" sz="16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zh-CN" sz="16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&gt;∈</m:t>
                                          </m:r>
                                          <m:r>
                                            <a:rPr kumimoji="1" lang="en-US" altLang="zh-CN" sz="16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e>
                                          <m:r>
                                            <a:rPr kumimoji="1" lang="en-US" altLang="zh-CN" sz="16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kumimoji="1" lang="en-US" altLang="zh-CN" sz="16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kumimoji="1" lang="en-US" altLang="zh-CN" sz="16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</m:eqArr>
                                    </m:sub>
                                    <m:sup/>
                                    <m:e>
                                      <m: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</m:e>
                                  </m:nary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eqArr>
                                        <m:eqArrPr>
                                          <m:ctrlP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&gt;∈</m:t>
                                          </m:r>
                                          <m: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e>
                                          <m: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</m:eqArr>
                                    </m:sub>
                                    <m:sup/>
                                    <m:e>
                                      <m:r>
                                        <a:rPr kumimoji="1"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zh-CN" sz="16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kumimoji="1"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kumimoji="1"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"/>
                                  <m:ctrlPr>
                                    <a:rPr kumimoji="1"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eqArr>
                                        <m:eqArrPr>
                                          <m:ctrlPr>
                                            <a:rPr kumimoji="1" lang="en-US" altLang="zh-CN" sz="16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&gt;∈</m:t>
                                          </m:r>
                                          <m: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e>
                                          <m: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kumimoji="1" lang="en-US" altLang="zh-CN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r>
                                            <a:rPr kumimoji="1" lang="en-US" altLang="zh-CN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kumimoji="1" lang="en-US" altLang="zh-CN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</m:eqArr>
                                    </m:sub>
                                    <m:sup/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  <m:r>
                                        <a:rPr kumimoji="1" lang="en-US" altLang="zh-CN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</m:e>
                                  </m:nary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eqArr>
                                        <m:eqArrPr>
                                          <m:ctrlPr>
                                            <a:rPr kumimoji="1"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kumimoji="1"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kumimoji="1" lang="en-US" altLang="zh-CN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zh-CN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1"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&gt;∈</m:t>
                                          </m:r>
                                          <m:r>
                                            <a:rPr kumimoji="1"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e>
                                          <m:r>
                                            <a:rPr kumimoji="1"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kumimoji="1"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kumimoji="1"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r>
                                            <a:rPr kumimoji="1"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kumimoji="1"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</m:eqArr>
                                    </m:sub>
                                    <m:sup/>
                                    <m:e>
                                      <m:r>
                                        <a:rPr kumimoji="1"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kumimoji="1"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zh-CN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</m:nary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zh-CN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&gt;∈(</m:t>
                          </m:r>
                          <m:r>
                            <a:rPr kumimoji="1" lang="en-US" altLang="zh-CN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kumimoji="1" lang="en-US" altLang="zh-CN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kumimoji="1" lang="en-US" altLang="zh-CN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kumimoji="1"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16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zh-CN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&gt;∈(</m:t>
                          </m:r>
                          <m:r>
                            <a:rPr kumimoji="1" lang="en-US" altLang="zh-CN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kumimoji="1" lang="en-US" altLang="zh-CN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kumimoji="1" lang="en-US" altLang="zh-CN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zh-CN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1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en-US" altLang="zh-CN" sz="16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kumimoji="1" lang="en-US" altLang="zh-CN" sz="16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EF15C60-307A-5D4F-B30F-279C64378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01" y="992613"/>
                <a:ext cx="7878710" cy="5680594"/>
              </a:xfrm>
              <a:prstGeom prst="rect">
                <a:avLst/>
              </a:prstGeom>
              <a:blipFill>
                <a:blip r:embed="rId4"/>
                <a:stretch>
                  <a:fillRect l="-6280" t="-9821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261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B9C39-AF17-D246-B5E8-3DAD4687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5" y="499242"/>
            <a:ext cx="10515600" cy="776288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latin typeface="+mn-ea"/>
                <a:ea typeface="+mn-ea"/>
              </a:rPr>
              <a:t>引理</a:t>
            </a:r>
            <a:r>
              <a:rPr kumimoji="1" lang="en-US" altLang="zh-CN" sz="4000" b="1" dirty="0">
                <a:latin typeface="+mn-ea"/>
                <a:ea typeface="+mn-ea"/>
              </a:rPr>
              <a:t>2</a:t>
            </a:r>
            <a:endParaRPr kumimoji="1" lang="zh-CN" altLang="en-US" sz="4000" b="1" dirty="0">
              <a:latin typeface="+mn-ea"/>
              <a:ea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DC059C-7A09-D646-91DC-A1E816DF0A70}"/>
              </a:ext>
            </a:extLst>
          </p:cNvPr>
          <p:cNvSpPr/>
          <p:nvPr/>
        </p:nvSpPr>
        <p:spPr>
          <a:xfrm>
            <a:off x="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网络流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E659A6-E9DA-F749-8626-65D8CFA40909}"/>
              </a:ext>
            </a:extLst>
          </p:cNvPr>
          <p:cNvSpPr/>
          <p:nvPr/>
        </p:nvSpPr>
        <p:spPr>
          <a:xfrm>
            <a:off x="4064000" y="6390290"/>
            <a:ext cx="4064000" cy="467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最大流与最小割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1DB54C-9624-164A-B212-15BBF05A82A2}"/>
              </a:ext>
            </a:extLst>
          </p:cNvPr>
          <p:cNvSpPr/>
          <p:nvPr/>
        </p:nvSpPr>
        <p:spPr>
          <a:xfrm>
            <a:off x="812800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Ford-Fulkerson</a:t>
            </a:r>
            <a:r>
              <a:rPr kumimoji="1" lang="zh-CN" altLang="en-US" b="1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28C1BC-2054-B743-B932-6D1BFE23712E}"/>
                  </a:ext>
                </a:extLst>
              </p:cNvPr>
              <p:cNvSpPr txBox="1"/>
              <p:nvPr/>
            </p:nvSpPr>
            <p:spPr>
              <a:xfrm>
                <a:off x="3043178" y="1275530"/>
                <a:ext cx="6105644" cy="10361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&gt;∈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sub>
                        <m:sup/>
                        <m:e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928C1BC-2054-B743-B932-6D1BFE237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178" y="1275530"/>
                <a:ext cx="6105644" cy="1036181"/>
              </a:xfrm>
              <a:prstGeom prst="rect">
                <a:avLst/>
              </a:prstGeom>
              <a:blipFill>
                <a:blip r:embed="rId2"/>
                <a:stretch>
                  <a:fillRect t="-125610" b="-169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4E249891-9256-844F-9206-F3DC6D06AE48}"/>
              </a:ext>
            </a:extLst>
          </p:cNvPr>
          <p:cNvSpPr txBox="1"/>
          <p:nvPr/>
        </p:nvSpPr>
        <p:spPr>
          <a:xfrm>
            <a:off x="375745" y="2734056"/>
            <a:ext cx="61056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引理</a:t>
            </a:r>
            <a:r>
              <a:rPr kumimoji="1" lang="en-US" altLang="zh-CN" sz="4000" b="1" dirty="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+mj-cs"/>
              </a:rPr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E6B3340-DBA5-8644-880E-B0A9827035B5}"/>
                  </a:ext>
                </a:extLst>
              </p:cNvPr>
              <p:cNvSpPr txBox="1"/>
              <p:nvPr/>
            </p:nvSpPr>
            <p:spPr>
              <a:xfrm>
                <a:off x="534846" y="3707775"/>
                <a:ext cx="11122307" cy="1032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&gt;∈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sub>
                        <m:sup/>
                        <m:e>
                          <m:r>
                            <a:rPr kumimoji="1" lang="en-US" altLang="zh-CN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是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最大流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且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是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最小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割集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E6B3340-DBA5-8644-880E-B0A982703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6" y="3707775"/>
                <a:ext cx="11122307" cy="1032206"/>
              </a:xfrm>
              <a:prstGeom prst="rect">
                <a:avLst/>
              </a:prstGeom>
              <a:blipFill>
                <a:blip r:embed="rId3"/>
                <a:stretch>
                  <a:fillRect t="-122892" b="-1662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913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B9C39-AF17-D246-B5E8-3DAD4687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5" y="499242"/>
            <a:ext cx="10515600" cy="776288"/>
          </a:xfrm>
        </p:spPr>
        <p:txBody>
          <a:bodyPr>
            <a:normAutofit/>
          </a:bodyPr>
          <a:lstStyle/>
          <a:p>
            <a:r>
              <a:rPr kumimoji="1" lang="zh-CN" altLang="en-US" sz="4000" b="1" dirty="0">
                <a:latin typeface="+mn-ea"/>
                <a:ea typeface="+mn-ea"/>
              </a:rPr>
              <a:t>有关定义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DC059C-7A09-D646-91DC-A1E816DF0A70}"/>
              </a:ext>
            </a:extLst>
          </p:cNvPr>
          <p:cNvSpPr/>
          <p:nvPr/>
        </p:nvSpPr>
        <p:spPr>
          <a:xfrm>
            <a:off x="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网络流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E659A6-E9DA-F749-8626-65D8CFA40909}"/>
              </a:ext>
            </a:extLst>
          </p:cNvPr>
          <p:cNvSpPr/>
          <p:nvPr/>
        </p:nvSpPr>
        <p:spPr>
          <a:xfrm>
            <a:off x="4064000" y="6390290"/>
            <a:ext cx="4064000" cy="4677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/>
              <a:t>最大流与最小割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1DB54C-9624-164A-B212-15BBF05A82A2}"/>
              </a:ext>
            </a:extLst>
          </p:cNvPr>
          <p:cNvSpPr/>
          <p:nvPr/>
        </p:nvSpPr>
        <p:spPr>
          <a:xfrm>
            <a:off x="8128000" y="6390290"/>
            <a:ext cx="4064000" cy="467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/>
              <a:t>Ford-Fulkerson</a:t>
            </a:r>
            <a:r>
              <a:rPr kumimoji="1" lang="zh-CN" altLang="en-US" b="1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C506F50-F13B-9648-8663-17D88BAFBA04}"/>
                  </a:ext>
                </a:extLst>
              </p:cNvPr>
              <p:cNvSpPr txBox="1"/>
              <p:nvPr/>
            </p:nvSpPr>
            <p:spPr>
              <a:xfrm>
                <a:off x="491490" y="1275530"/>
                <a:ext cx="10145643" cy="5020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2400" dirty="0"/>
                  <a:t>容量网络 </a:t>
                </a:r>
                <a14:m>
                  <m:oMath xmlns:m="http://schemas.openxmlformats.org/officeDocument/2006/math"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=&lt;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&gt;, 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zh-CN" altLang="en-US" sz="2400" dirty="0">
                    <a:latin typeface="Cambria Math" panose="020405030504060302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kumimoji="1" lang="es-ES" altLang="zh-CN" sz="24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zh-CN" altLang="en-US" sz="2400" dirty="0">
                    <a:latin typeface="Cambria Math" panose="02040503050406030204" pitchFamily="18" charset="0"/>
                  </a:rPr>
                  <a:t>上的一个可行流</a:t>
                </a:r>
                <a:endParaRPr kumimoji="1" lang="en-US" altLang="zh-CN" sz="2400" dirty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饱和边：流量等于容量的边</a:t>
                </a:r>
                <a:endParaRPr kumimoji="1"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2400" dirty="0"/>
                  <a:t>    非饱和边：流量小于容量的边</a:t>
                </a:r>
                <a:endParaRPr kumimoji="1" lang="en-US" altLang="zh-CN" sz="24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﻿﻿零流边：流量等于</a:t>
                </a:r>
                <a:r>
                  <a:rPr kumimoji="1" lang="en-US" altLang="zh-CN" sz="2400" dirty="0"/>
                  <a:t>0</a:t>
                </a:r>
                <a:r>
                  <a:rPr kumimoji="1" lang="zh-CN" altLang="en-US" sz="2400" dirty="0"/>
                  <a:t>的边</a:t>
                </a:r>
                <a:endParaRPr kumimoji="1"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2400" dirty="0"/>
                  <a:t>    非零流边：流量大于</a:t>
                </a:r>
                <a:r>
                  <a:rPr kumimoji="1" lang="en-US" altLang="zh-CN" sz="2400" dirty="0"/>
                  <a:t>0</a:t>
                </a:r>
                <a:r>
                  <a:rPr kumimoji="1" lang="zh-CN" altLang="en-US" sz="2400" dirty="0"/>
                  <a:t>的边</a:t>
                </a:r>
                <a:endParaRPr kumimoji="1" lang="en-US" altLang="zh-CN" sz="24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zh-CN" altLang="en-US" sz="2400" dirty="0"/>
                  <a:t>链： ﻿从顶点 </a:t>
                </a:r>
                <a14:m>
                  <m:oMath xmlns:m="http://schemas.openxmlformats.org/officeDocument/2006/math"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400" dirty="0"/>
                  <a:t>到 </a:t>
                </a:r>
                <a14:m>
                  <m:oMath xmlns:m="http://schemas.openxmlformats.org/officeDocument/2006/math">
                    <m:r>
                      <a:rPr kumimoji="1" lang="es-ES" altLang="zh-CN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es-ES" altLang="zh-CN" sz="2400" dirty="0"/>
                  <a:t> </a:t>
                </a:r>
                <a:r>
                  <a:rPr kumimoji="1" lang="zh-CN" altLang="en-US" sz="2400" dirty="0"/>
                  <a:t>的一条边不重复的路径（不考虑边的方向）</a:t>
                </a:r>
                <a:endParaRPr kumimoji="1"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2400" dirty="0"/>
                  <a:t>    前向边： ﻿链中与链的方向一致的边</a:t>
                </a:r>
                <a:endParaRPr kumimoji="1"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2400" dirty="0"/>
                  <a:t>    后向边： ﻿与链的方向相反的边</a:t>
                </a:r>
                <a:endParaRPr kumimoji="1"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2400" dirty="0"/>
                  <a:t>   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zh-CN" altLang="en-US" sz="2400" dirty="0"/>
                  <a:t>增广链： ﻿所有前向边非饱和</a:t>
                </a:r>
                <a:r>
                  <a:rPr kumimoji="1" lang="en-US" altLang="zh-CN" sz="2400" dirty="0"/>
                  <a:t>, </a:t>
                </a:r>
                <a:r>
                  <a:rPr kumimoji="1" lang="zh-CN" altLang="en-US" sz="2400" dirty="0"/>
                  <a:t>所有后向边非零流</a:t>
                </a:r>
                <a:endParaRPr kumimoji="1" lang="en-US" altLang="zh-CN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C506F50-F13B-9648-8663-17D88BAFB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90" y="1275530"/>
                <a:ext cx="10145643" cy="5020862"/>
              </a:xfrm>
              <a:prstGeom prst="rect">
                <a:avLst/>
              </a:prstGeom>
              <a:blipFill>
                <a:blip r:embed="rId2"/>
                <a:stretch>
                  <a:fillRect l="-875" b="-1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0B961A7-5241-B943-8961-368D1C022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832" y="2860635"/>
            <a:ext cx="6165368" cy="92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47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1406</Words>
  <Application>Microsoft Macintosh PowerPoint</Application>
  <PresentationFormat>宽屏</PresentationFormat>
  <Paragraphs>165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等线</vt:lpstr>
      <vt:lpstr>等线 Light</vt:lpstr>
      <vt:lpstr>KaiTi</vt:lpstr>
      <vt:lpstr>HanziPen SC</vt:lpstr>
      <vt:lpstr>Arial</vt:lpstr>
      <vt:lpstr>Cambria Math</vt:lpstr>
      <vt:lpstr>Times New Roman</vt:lpstr>
      <vt:lpstr>Wingdings</vt:lpstr>
      <vt:lpstr>Office 主题​​</vt:lpstr>
      <vt:lpstr>最大流问题与FF算法</vt:lpstr>
      <vt:lpstr>网络流的概念</vt:lpstr>
      <vt:lpstr>网络流的概念</vt:lpstr>
      <vt:lpstr>最大流问题</vt:lpstr>
      <vt:lpstr>最小割</vt:lpstr>
      <vt:lpstr>引理1</vt:lpstr>
      <vt:lpstr>引理1</vt:lpstr>
      <vt:lpstr>引理2</vt:lpstr>
      <vt:lpstr>有关定义</vt:lpstr>
      <vt:lpstr>定理1</vt:lpstr>
      <vt:lpstr>定理1</vt:lpstr>
      <vt:lpstr>定理1</vt:lpstr>
      <vt:lpstr>FF算法</vt:lpstr>
      <vt:lpstr>实例</vt:lpstr>
      <vt:lpstr>实例</vt:lpstr>
      <vt:lpstr>实例</vt:lpstr>
      <vt:lpstr>实例</vt:lpstr>
      <vt:lpstr>实例</vt:lpstr>
      <vt:lpstr>实例</vt:lpstr>
      <vt:lpstr>实例</vt:lpstr>
      <vt:lpstr>时间复杂度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最大流问题与FF算法</dc:title>
  <dc:creator>刘 沛雨</dc:creator>
  <cp:lastModifiedBy>刘 沛雨</cp:lastModifiedBy>
  <cp:revision>6</cp:revision>
  <dcterms:created xsi:type="dcterms:W3CDTF">2024-04-09T07:48:48Z</dcterms:created>
  <dcterms:modified xsi:type="dcterms:W3CDTF">2024-04-12T04:53:33Z</dcterms:modified>
</cp:coreProperties>
</file>