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77" r:id="rId4"/>
    <p:sldId id="278" r:id="rId5"/>
    <p:sldId id="279" r:id="rId6"/>
    <p:sldId id="280" r:id="rId7"/>
    <p:sldId id="285" r:id="rId8"/>
    <p:sldId id="284" r:id="rId9"/>
    <p:sldId id="286" r:id="rId10"/>
    <p:sldId id="287" r:id="rId11"/>
    <p:sldId id="281" r:id="rId12"/>
    <p:sldId id="282" r:id="rId13"/>
    <p:sldId id="289" r:id="rId14"/>
    <p:sldId id="288" r:id="rId15"/>
    <p:sldId id="291" r:id="rId16"/>
    <p:sldId id="290" r:id="rId17"/>
    <p:sldId id="292" r:id="rId18"/>
    <p:sldId id="293" r:id="rId19"/>
    <p:sldId id="294" r:id="rId20"/>
    <p:sldId id="295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08"/>
    <p:restoredTop sz="94698"/>
  </p:normalViewPr>
  <p:slideViewPr>
    <p:cSldViewPr snapToGrid="0" snapToObjects="1">
      <p:cViewPr varScale="1">
        <p:scale>
          <a:sx n="103" d="100"/>
          <a:sy n="103" d="100"/>
        </p:scale>
        <p:origin x="19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62A2A-563F-FC46-B19A-49934CBD2DCD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66B29-F18F-5B45-9072-717036C1A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24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289D9-4D65-CD43-8639-791BB73B6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0773DE-7929-7045-8F86-B61E0C2F6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60674-DD54-DA4A-AE3A-989B7BD6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C8F91-617C-9B4C-9F62-A5E574F3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6BF19-CE5B-4B48-80D0-7CDD9603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07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E5A18-0363-7A4E-8B34-CFD36B93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E323C1-7FC8-004F-9783-37D953C06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F91EA-2843-A948-8676-97D82B86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7BF7D-33CE-C147-9FB2-25B3DB39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8DED8-6E66-044E-AA53-64E1E8C2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69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6ABB7E-3A88-644F-9CC9-62F8AD86F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65C7F0-41BE-494B-A64F-CBE0A7DA4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27B81-AE64-2F4A-98BB-7C7A2DCB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0C901-8CC4-8F40-B597-62DBB87E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3B1A3-14AB-7E4F-94C1-0A2746A0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286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527B1-6669-D94E-A894-102D5D18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4F451-0984-044C-9B6E-1AE3B320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907ED-3A03-9946-A854-3A32B91D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C904A-1420-1942-844C-A44D97B5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4EEA2-ABB7-9849-92C4-C43D0DE3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25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99AF-FB2E-174E-A97C-74E315C4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D9C56-3C09-074D-AE85-FD21F005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274FE-B8AE-5E40-B6E3-3E91EC18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A61B4-4119-1340-AE00-6ACE778E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603AA-EB9B-DF4A-A2CE-5E8460F9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187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E51D7-8C2A-BA41-9588-EBEEDB8A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823EA-180B-A640-93FC-3D1275F5D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3D262C-B2F8-0E4D-9D76-489AACE4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E1240-0799-E94B-8B3E-8207D9FB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BEAA3-1356-3649-9D97-99B02500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55E59E-97FD-A24B-8C5E-0B9AE082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156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E1AC7-2B8F-7C48-989A-C6260189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F904F-F74A-8746-B74C-F4333B03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2346E4-3E2C-DF43-B911-13DF65539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311DD5-27A6-6A43-AB76-51B24D93E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00A2FF-0D6F-0348-82FC-1696B0056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9A85BD-5615-AD44-804D-C65BDF37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EC28B4-325A-104D-9961-F11B7416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130A4A-A218-C44F-92DC-20E260E0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464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49E82-40BD-C840-BF1D-1DDA1265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2E4FF4-EA73-BF4E-8AE2-7D705E02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C39FF8-5A7F-DB45-AFAC-7CDBCDD6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13C277-BEFE-5B49-B4FC-C42C32D8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77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CBEEF7-046C-784A-A127-AFAC741C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A793A-363D-C74D-8933-3070DF26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0911A5-A58F-9F4E-86F0-4AC20545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85689-D52E-E741-BEB7-BF96AAB6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BD8D9-0A71-5243-9E94-9664F249A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5E1A05-7823-5C44-98B5-8246716A9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FB074-83B2-7B4E-8D4F-EA20B290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4923DC-F437-9141-8ED9-45582207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B756B-468C-1443-9AA4-B0666AE5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2EBFD-5E78-7244-BFA1-D743FD87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B472A3-3D74-8145-935A-1100C08FF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BE7EA1-478C-F64D-BB25-6ECE4970F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175F6-49BC-4746-AFEC-838AEB2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6D6E1F-5395-344D-8C5E-041A934A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F2B1AD-1FF7-084F-B0F0-9C38B00F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11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BA009F-C301-F841-9879-ACD36FD8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DD4EC-858A-CE4E-995C-FBE182E6E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517C7-B509-5441-A24F-A33BC7CB8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4670F-4BC2-6647-9D07-FE39E7EF2FDB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A3FC4-4DFF-744F-95FF-16CAA41E8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026D2-2935-8A4A-AAD6-E852F1D2B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49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36A6B-92E8-FD40-BC41-81973C8B9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837" y="2041732"/>
            <a:ext cx="8670325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+mn-ea"/>
                <a:ea typeface="+mn-ea"/>
              </a:rPr>
              <a:t>选择问题时间复杂度下界与问题的规约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D93418-C0BE-4A48-9560-950AF4781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6268"/>
            <a:ext cx="9144000" cy="1655762"/>
          </a:xfrm>
        </p:spPr>
        <p:txBody>
          <a:bodyPr/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刘沛雨</a:t>
            </a:r>
          </a:p>
        </p:txBody>
      </p:sp>
    </p:spTree>
    <p:extLst>
      <p:ext uri="{BB962C8B-B14F-4D97-AF65-F5344CB8AC3E}">
        <p14:creationId xmlns:p14="http://schemas.microsoft.com/office/powerpoint/2010/main" val="95859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选择最大和最小元素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选择问题时间复杂度分析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问题的规约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6D7D7D0-FF6B-7142-80BA-4734D086F9B8}"/>
                  </a:ext>
                </a:extLst>
              </p:cNvPr>
              <p:cNvSpPr txBox="1"/>
              <p:nvPr/>
            </p:nvSpPr>
            <p:spPr>
              <a:xfrm>
                <a:off x="422651" y="1275530"/>
                <a:ext cx="11346698" cy="1133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对于任何算法，制定的规则都能构造出该算法的一个足够坏的输入，因此可以计算在该输入下算法得到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kumimoji="1"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kumimoji="1" lang="zh-CN" altLang="en-US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个信息单位至少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需要的比较次数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6D7D7D0-FF6B-7142-80BA-4734D086F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1" y="1275530"/>
                <a:ext cx="11346698" cy="1133965"/>
              </a:xfrm>
              <a:prstGeom prst="rect">
                <a:avLst/>
              </a:prstGeom>
              <a:blipFill>
                <a:blip r:embed="rId2"/>
                <a:stretch>
                  <a:fillRect l="-895" b="-1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B474063E-8CD2-7448-8141-D61496A98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49961"/>
              </p:ext>
            </p:extLst>
          </p:nvPr>
        </p:nvGraphicFramePr>
        <p:xfrm>
          <a:off x="422653" y="2580653"/>
          <a:ext cx="5385024" cy="3104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512">
                  <a:extLst>
                    <a:ext uri="{9D8B030D-6E8A-4147-A177-3AD203B41FA5}">
                      <a16:colId xmlns:a16="http://schemas.microsoft.com/office/drawing/2014/main" val="351854882"/>
                    </a:ext>
                  </a:extLst>
                </a:gridCol>
                <a:gridCol w="2692512">
                  <a:extLst>
                    <a:ext uri="{9D8B030D-6E8A-4147-A177-3AD203B41FA5}">
                      <a16:colId xmlns:a16="http://schemas.microsoft.com/office/drawing/2014/main" val="3566328587"/>
                    </a:ext>
                  </a:extLst>
                </a:gridCol>
              </a:tblGrid>
              <a:tr h="8511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比较前元素的状态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信息单位的增量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259690"/>
                  </a:ext>
                </a:extLst>
              </a:tr>
              <a:tr h="537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N, 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527436"/>
                  </a:ext>
                </a:extLst>
              </a:tr>
              <a:tr h="537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W, N / WL, N / L, 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992275"/>
                  </a:ext>
                </a:extLst>
              </a:tr>
              <a:tr h="537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W, W / L, 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327423"/>
                  </a:ext>
                </a:extLst>
              </a:tr>
              <a:tr h="537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W, L / WL, L / W, WL/ WL,WL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63457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9C7DA72-4547-D34C-A8DA-26A82D5B3FE8}"/>
                  </a:ext>
                </a:extLst>
              </p:cNvPr>
              <p:cNvSpPr txBox="1"/>
              <p:nvPr/>
            </p:nvSpPr>
            <p:spPr>
              <a:xfrm>
                <a:off x="5807677" y="2296448"/>
                <a:ext cx="6223685" cy="3958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为偶数：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kumimoji="1"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kumimoji="1"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1"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−2=</m:t>
                    </m:r>
                    <m:d>
                      <m:dPr>
                        <m:begChr m:val="⌈"/>
                        <m:endChr m:val="⌉"/>
                        <m:ctrlP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kumimoji="1"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endParaRPr kumimoji="1" lang="en-US" altLang="zh-CN" sz="2400" b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为奇数：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kumimoji="1"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kumimoji="1"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1"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−2+1=</m:t>
                    </m:r>
                    <m:d>
                      <m:dPr>
                        <m:begChr m:val="⌈"/>
                        <m:endChr m:val="⌉"/>
                        <m:ctrlP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kumimoji="1"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endParaRPr kumimoji="1" lang="en-US" altLang="zh-CN" sz="2400" b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b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可能有比</a:t>
                </a:r>
                <a:r>
                  <a:rPr kumimoji="1" lang="en-US" altLang="zh-CN" sz="2400" b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kumimoji="1" lang="zh-CN" altLang="en-US" sz="2400" b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更大的下界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kumimoji="1" lang="zh-CN" altLang="en-US" sz="2400" b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因为我们并没有证明构造的一定是最坏输入）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kumimoji="1" lang="zh-CN" altLang="en-US" sz="2400" b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而由于算法</a:t>
                </a:r>
                <a:r>
                  <a:rPr kumimoji="1" lang="en-US" altLang="zh-CN" sz="2400" b="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FindMaxMin</a:t>
                </a:r>
                <a:r>
                  <a:rPr kumimoji="1" lang="zh-CN" altLang="en-US" sz="2400" b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的下界恰好等于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说明</m:t>
                    </m:r>
                    <m:r>
                      <a:rPr kumimoji="1"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是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最大的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复杂度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下界</m:t>
                      </m:r>
                    </m:oMath>
                  </m:oMathPara>
                </a14:m>
                <a:endParaRPr kumimoji="1" lang="en-US" altLang="zh-CN" sz="2400" b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9C7DA72-4547-D34C-A8DA-26A82D5B3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677" y="2296448"/>
                <a:ext cx="6223685" cy="3958391"/>
              </a:xfrm>
              <a:prstGeom prst="rect">
                <a:avLst/>
              </a:prstGeom>
              <a:blipFill>
                <a:blip r:embed="rId3"/>
                <a:stretch>
                  <a:fillRect l="-1629" r="-1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842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选择第二大元素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选择问题时间复杂度分析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问题的规约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FE54312-584C-DB4C-B3B3-FF7A69541392}"/>
                  </a:ext>
                </a:extLst>
              </p:cNvPr>
              <p:cNvSpPr txBox="1"/>
              <p:nvPr/>
            </p:nvSpPr>
            <p:spPr>
              <a:xfrm>
                <a:off x="375743" y="1275530"/>
                <a:ext cx="11816257" cy="28038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元素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的状态标记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kumimoji="1" lang="zh-CN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权</m:t>
                    </m:r>
                    <m:r>
                      <a:rPr kumimoji="1" lang="zh-CN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s-E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﻿</m:t>
                    </m:r>
                    <m:r>
                      <a:rPr kumimoji="1" lang="es-E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𝑤</m:t>
                    </m:r>
                    <m:r>
                      <a:rPr kumimoji="1" lang="es-E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s-E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s-E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es-E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表示﻿以</a:t>
                </a:r>
                <a:r>
                  <a:rPr kumimoji="1" lang="es-E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为根的子树中的结点数（用树记录通过比较得到的序关系）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﻿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初始状态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s-E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𝑤</m:t>
                    </m:r>
                    <m:r>
                      <a:rPr kumimoji="1" lang="es-E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s-E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1" lang="es-E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)=1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zh-CN" altLang="es-E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s-E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kumimoji="1" lang="es-E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=1, 2, … ,</m:t>
                    </m:r>
                    <m:r>
                      <a:rPr kumimoji="1" lang="es-E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1" lang="es-E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;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﻿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赋值原则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 在比较的时候进行赋值或者调整赋值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只对没有失败过的元素（权大于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的元素）进行赋值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权大者胜，原来胜的次数多的仍旧胜，输入值也大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FE54312-584C-DB4C-B3B3-FF7A69541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3" y="1275530"/>
                <a:ext cx="11816257" cy="2803844"/>
              </a:xfrm>
              <a:prstGeom prst="rect">
                <a:avLst/>
              </a:prstGeom>
              <a:blipFill>
                <a:blip r:embed="rId2"/>
                <a:stretch>
                  <a:fillRect l="-644" r="-536" b="-3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0B23F04D-80CE-FB45-B225-B6702802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0" y="4238740"/>
            <a:ext cx="67945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2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选择第二大元素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选择问题时间复杂度分析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问题的规约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57591-C510-4D4A-9318-9705218FA1A4}"/>
                  </a:ext>
                </a:extLst>
              </p:cNvPr>
              <p:cNvSpPr txBox="1"/>
              <p:nvPr/>
            </p:nvSpPr>
            <p:spPr>
              <a:xfrm>
                <a:off x="375743" y="1275530"/>
                <a:ext cx="6828246" cy="5011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用树记录（可视化）大小关系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ü"/>
                  <a:defRPr/>
                </a:pP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大鱼吃小鱼，每次少一棵树，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比较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次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后剩下一棵树</a:t>
                </a:r>
                <a:endPara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ü"/>
                  <a:defRPr/>
                </a:pP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最终根（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max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）的权为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，其它的结点权为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0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ü"/>
                  <a:defRPr/>
                </a:pP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根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max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直接子结点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是可能的第二大元素（第二大元素只可能在与 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max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的直接比较中被合并）</a:t>
                </a:r>
                <a:endPara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ü"/>
                  <a:defRPr/>
                </a:pP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实际上，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赋值的原则在尽可能地增大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max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的直接子结点的数量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，从而得到坏的输入</a:t>
                </a:r>
                <a:endPara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57591-C510-4D4A-9318-9705218FA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3" y="1275530"/>
                <a:ext cx="6828246" cy="5011949"/>
              </a:xfrm>
              <a:prstGeom prst="rect">
                <a:avLst/>
              </a:prstGeom>
              <a:blipFill>
                <a:blip r:embed="rId2"/>
                <a:stretch>
                  <a:fillRect l="-1113" b="-2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32983A3-955D-C94D-BCB4-6D8BF418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544" y="31532"/>
            <a:ext cx="5118456" cy="40709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A25CF8B-0853-6B48-AB61-BC78EA6BA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270" y="4248048"/>
            <a:ext cx="4839730" cy="201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6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选择第二大元素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选择问题时间复杂度分析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问题的规约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57591-C510-4D4A-9318-9705218FA1A4}"/>
                  </a:ext>
                </a:extLst>
              </p:cNvPr>
              <p:cNvSpPr txBox="1"/>
              <p:nvPr/>
            </p:nvSpPr>
            <p:spPr>
              <a:xfrm>
                <a:off x="375743" y="1275530"/>
                <a:ext cx="10515600" cy="4457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用树记录（可视化）大小关系</a:t>
                </a:r>
                <a:endPara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ü"/>
                  <a:defRPr/>
                </a:pP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max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参与的每次比较 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max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均取胜，根据我们的赋值原则，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max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总是权重大的一方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，因此每次合并 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max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子树权重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最多变为原来的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倍</a:t>
                </a:r>
                <a:endPara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ü"/>
                  <a:defRPr/>
                </a:pP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总权重为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，因此最少有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es-E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s-E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kumimoji="1"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次合并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，每次合并后 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结点增加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个直接子结点，故至少有</a:t>
                </a:r>
                <a:r>
                  <a:rPr kumimoji="1" lang="es-E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﻿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es-E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s-E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kumimoji="1"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kumimoji="1" lang="zh-CN" alt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zh-CN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个</m:t>
                    </m:r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可能的第二大元素</a:t>
                </a:r>
                <a:endPara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ü"/>
                  <a:defRPr/>
                </a:pP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问题转化为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es-E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s-E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kumimoji="1"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kumimoji="1" lang="zh-CN" altLang="en-US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zh-CN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个</m:t>
                    </m:r>
                  </m:oMath>
                </a14:m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元素中确定最大元素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，需要至少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es-E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s-E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kumimoji="1"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次比较</a:t>
                </a:r>
                <a:endPara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ü"/>
                  <a:defRPr/>
                </a:pP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总比较次数的下界：</a:t>
                </a:r>
                <a:r>
                  <a:rPr kumimoji="1" lang="es-ES" altLang="zh-CN" sz="24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s-E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kumimoji="1"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−1+</m:t>
                    </m:r>
                    <m:d>
                      <m:dPr>
                        <m:begChr m:val="⌈"/>
                        <m:endChr m:val="⌉"/>
                        <m:ctrlPr>
                          <a:rPr kumimoji="1" lang="es-E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s-E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kumimoji="1"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kumimoji="1"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kumimoji="1" lang="es-E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s-E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kumimoji="1"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endPara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57591-C510-4D4A-9318-9705218FA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3" y="1275530"/>
                <a:ext cx="10515600" cy="4457952"/>
              </a:xfrm>
              <a:prstGeom prst="rect">
                <a:avLst/>
              </a:prstGeom>
              <a:blipFill>
                <a:blip r:embed="rId2"/>
                <a:stretch>
                  <a:fillRect l="-724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910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选择中位元素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选择问题时间复杂度分析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问题的规约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D19611-7C0E-F240-B243-1F0739FFA75A}"/>
              </a:ext>
            </a:extLst>
          </p:cNvPr>
          <p:cNvSpPr txBox="1"/>
          <p:nvPr/>
        </p:nvSpPr>
        <p:spPr>
          <a:xfrm>
            <a:off x="422651" y="1275530"/>
            <a:ext cx="1134669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与选择最大和最小元素思路类似，构造坏的输入使得算法做尽可能多的冗余操作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6E8A4CD-9738-5944-B9A1-2EA8C71B3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21"/>
          <a:stretch/>
        </p:blipFill>
        <p:spPr>
          <a:xfrm>
            <a:off x="2513312" y="2051818"/>
            <a:ext cx="7165375" cy="410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56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总结：构造坏的输入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选择问题时间复杂度分析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问题的规约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5113A4D-4EB8-5D47-9A23-D582794C38DD}"/>
              </a:ext>
            </a:extLst>
          </p:cNvPr>
          <p:cNvSpPr/>
          <p:nvPr/>
        </p:nvSpPr>
        <p:spPr>
          <a:xfrm>
            <a:off x="531340" y="1853518"/>
            <a:ext cx="3101545" cy="10008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</a:rPr>
              <a:t>构造坏的输入的规则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C34C8CE-8DCA-BD49-AA5A-0B66F370900B}"/>
              </a:ext>
            </a:extLst>
          </p:cNvPr>
          <p:cNvSpPr/>
          <p:nvPr/>
        </p:nvSpPr>
        <p:spPr>
          <a:xfrm>
            <a:off x="531340" y="4097641"/>
            <a:ext cx="3101545" cy="10008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</a:rPr>
              <a:t>算法进展的度量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8DDF920-7069-E344-948E-0561CB82A9F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632885" y="2353967"/>
            <a:ext cx="1013256" cy="1031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00790EA0-6DF2-894E-A095-B60279696AB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632885" y="3385756"/>
            <a:ext cx="1013256" cy="1212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D90E550-6134-AF49-A598-DBF081221C7B}"/>
              </a:ext>
            </a:extLst>
          </p:cNvPr>
          <p:cNvCxnSpPr>
            <a:cxnSpLocks/>
          </p:cNvCxnSpPr>
          <p:nvPr/>
        </p:nvCxnSpPr>
        <p:spPr>
          <a:xfrm>
            <a:off x="4646141" y="3385756"/>
            <a:ext cx="1449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E1DB415B-4103-1C4F-8D0D-52933DE392B3}"/>
              </a:ext>
            </a:extLst>
          </p:cNvPr>
          <p:cNvSpPr/>
          <p:nvPr/>
        </p:nvSpPr>
        <p:spPr>
          <a:xfrm>
            <a:off x="5486400" y="2422714"/>
            <a:ext cx="6586151" cy="19260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tx1"/>
                </a:solidFill>
              </a:rPr>
              <a:t>任何算法在坏的输入下的最少基本运算数</a:t>
            </a:r>
            <a:endParaRPr kumimoji="1" lang="en-US" altLang="zh-CN" sz="2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tx1"/>
                </a:solidFill>
              </a:rPr>
              <a:t>（问题复杂度的一个下界）</a:t>
            </a:r>
          </a:p>
        </p:txBody>
      </p:sp>
    </p:spTree>
    <p:extLst>
      <p:ext uri="{BB962C8B-B14F-4D97-AF65-F5344CB8AC3E}">
        <p14:creationId xmlns:p14="http://schemas.microsoft.com/office/powerpoint/2010/main" val="4110072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选择问题时间复杂度分析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问题的规约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B8D83DE-CE57-E843-92E5-93CAD69A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决策树和构造坏的输入的问题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B87C77-A68C-7A46-ACBC-DD8ECB57D877}"/>
              </a:ext>
            </a:extLst>
          </p:cNvPr>
          <p:cNvSpPr txBox="1"/>
          <p:nvPr/>
        </p:nvSpPr>
        <p:spPr>
          <a:xfrm>
            <a:off x="375743" y="1275530"/>
            <a:ext cx="11816257" cy="391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决策树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一般只能用于以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比较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为基本运算的问题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分析复杂度的成本高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构造最坏输入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没有程序化的构造方式，技巧性强，不容易想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如何正确度量算法的进展（信息单位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分析复杂度的成本高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78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选择问题时间复杂度分析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问题的规约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B8D83DE-CE57-E843-92E5-93CAD69A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问题的规约：简单省事的方法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BB87C77-A68C-7A46-ACBC-DD8ECB57D877}"/>
                  </a:ext>
                </a:extLst>
              </p:cNvPr>
              <p:cNvSpPr txBox="1"/>
              <p:nvPr/>
            </p:nvSpPr>
            <p:spPr>
              <a:xfrm>
                <a:off x="367722" y="1476869"/>
                <a:ext cx="10720625" cy="4232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关键：发现新问题可以用来解决某些已知问题</a:t>
                </a:r>
                <a:endPara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问题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的复杂度下界已知：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kumimoji="1"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kumimoji="1"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kumimoji="1"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kumimoji="1"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kumimoji="1"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kumimoji="1"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转换的成本不能太高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（不做复杂的转换）</a:t>
                </a:r>
                <a:endPara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均为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l-GR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d>
                      <m:dPr>
                        <m:ctrlP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kumimoji="1"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l-GR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，且解决了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就解决了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，因此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至少比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难，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的时间复杂度下界至少是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的时间复杂度下界，记作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kumimoji="1"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≥</m:t>
                    </m:r>
                    <m:r>
                      <a:rPr kumimoji="1"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r>
                      <a:rPr kumimoji="1"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这样我们得到了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的一个比较紧的时间复杂度下界</a:t>
                </a:r>
                <a:endPara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BB87C77-A68C-7A46-ACBC-DD8ECB57D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22" y="1476869"/>
                <a:ext cx="10720625" cy="4232056"/>
              </a:xfrm>
              <a:prstGeom prst="rect">
                <a:avLst/>
              </a:prstGeom>
              <a:blipFill>
                <a:blip r:embed="rId2"/>
                <a:stretch>
                  <a:fillRect l="-709" b="-2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>
            <a:extLst>
              <a:ext uri="{FF2B5EF4-FFF2-40B4-BE49-F238E27FC236}">
                <a16:creationId xmlns:a16="http://schemas.microsoft.com/office/drawing/2014/main" id="{DA91B211-F7F5-EA4D-87AC-40A91E0FBAA8}"/>
              </a:ext>
            </a:extLst>
          </p:cNvPr>
          <p:cNvSpPr/>
          <p:nvPr/>
        </p:nvSpPr>
        <p:spPr>
          <a:xfrm>
            <a:off x="7215264" y="1664827"/>
            <a:ext cx="1865870" cy="6301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的实例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9FEB75EC-5A24-214D-8377-30281B9DF234}"/>
              </a:ext>
            </a:extLst>
          </p:cNvPr>
          <p:cNvSpPr/>
          <p:nvPr/>
        </p:nvSpPr>
        <p:spPr>
          <a:xfrm>
            <a:off x="10254769" y="1668221"/>
            <a:ext cx="1865870" cy="6301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的实例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f(I)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AC1600A0-D61D-D040-A48F-06AD1321E297}"/>
              </a:ext>
            </a:extLst>
          </p:cNvPr>
          <p:cNvSpPr/>
          <p:nvPr/>
        </p:nvSpPr>
        <p:spPr>
          <a:xfrm>
            <a:off x="10326132" y="2978348"/>
            <a:ext cx="1865868" cy="6301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f(I)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的解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s(I)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7D95C4B-5CC2-494F-AA5A-FA912DEEB6E5}"/>
              </a:ext>
            </a:extLst>
          </p:cNvPr>
          <p:cNvSpPr/>
          <p:nvPr/>
        </p:nvSpPr>
        <p:spPr>
          <a:xfrm>
            <a:off x="7218010" y="2978348"/>
            <a:ext cx="1865870" cy="6301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的解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20124FF-46BF-8942-A2E2-52371263E73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9081134" y="1979924"/>
            <a:ext cx="1173635" cy="3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1AED2D37-5B20-A349-9DB3-4C1AF24421E4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9083880" y="3293445"/>
            <a:ext cx="12422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4671ACA-13B8-AF4D-BCAB-7CAA03B04CC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1259066" y="2295021"/>
            <a:ext cx="0" cy="683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B6D54FA-E610-4A46-AA04-99EDE610F161}"/>
              </a:ext>
            </a:extLst>
          </p:cNvPr>
          <p:cNvSpPr txBox="1"/>
          <p:nvPr/>
        </p:nvSpPr>
        <p:spPr>
          <a:xfrm>
            <a:off x="9537947" y="1539005"/>
            <a:ext cx="260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</a:t>
            </a:r>
            <a:endParaRPr kumimoji="1" lang="zh-CN" altLang="en-US" sz="2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BE016F1-5CC5-9544-82B9-51BB9204B303}"/>
              </a:ext>
            </a:extLst>
          </p:cNvPr>
          <p:cNvSpPr txBox="1"/>
          <p:nvPr/>
        </p:nvSpPr>
        <p:spPr>
          <a:xfrm>
            <a:off x="9571087" y="2807037"/>
            <a:ext cx="33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g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665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选择问题时间复杂度分析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问题的规约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B8D83DE-CE57-E843-92E5-93CAD69A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因子分解与素数测试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D23777-2DD7-2540-BD0D-61C64312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45" y="1519880"/>
            <a:ext cx="6332825" cy="4454649"/>
          </a:xfrm>
          <a:prstGeom prst="rect">
            <a:avLst/>
          </a:prstGeom>
        </p:spPr>
      </p:pic>
      <p:sp>
        <p:nvSpPr>
          <p:cNvPr id="19" name="圆角矩形 18">
            <a:extLst>
              <a:ext uri="{FF2B5EF4-FFF2-40B4-BE49-F238E27FC236}">
                <a16:creationId xmlns:a16="http://schemas.microsoft.com/office/drawing/2014/main" id="{650DD022-27BC-EE45-A6C9-C7954C6947EB}"/>
              </a:ext>
            </a:extLst>
          </p:cNvPr>
          <p:cNvSpPr/>
          <p:nvPr/>
        </p:nvSpPr>
        <p:spPr>
          <a:xfrm>
            <a:off x="6839519" y="2716083"/>
            <a:ext cx="1865870" cy="6301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的实例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06C9B092-5FB6-8D43-BDDD-A81F0E1A0876}"/>
              </a:ext>
            </a:extLst>
          </p:cNvPr>
          <p:cNvSpPr/>
          <p:nvPr/>
        </p:nvSpPr>
        <p:spPr>
          <a:xfrm>
            <a:off x="9879024" y="2719477"/>
            <a:ext cx="1865870" cy="6301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的实例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f(I)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0E005115-DF59-7843-A96C-66F16A3F29C3}"/>
              </a:ext>
            </a:extLst>
          </p:cNvPr>
          <p:cNvSpPr/>
          <p:nvPr/>
        </p:nvSpPr>
        <p:spPr>
          <a:xfrm>
            <a:off x="9950387" y="4029604"/>
            <a:ext cx="1865868" cy="6301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f(I)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的解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s(I)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012F3938-7253-294C-B1A3-EF043D01FBAE}"/>
              </a:ext>
            </a:extLst>
          </p:cNvPr>
          <p:cNvSpPr/>
          <p:nvPr/>
        </p:nvSpPr>
        <p:spPr>
          <a:xfrm>
            <a:off x="6842265" y="4029604"/>
            <a:ext cx="1865870" cy="6301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的解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1C78EFE-AE2D-5340-B0E3-A32A8D270F0C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8705389" y="3031180"/>
            <a:ext cx="1173635" cy="3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F3C2D12-9D7F-C649-8FB2-E7992FD50F6E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8708135" y="4344701"/>
            <a:ext cx="12422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0908476C-B611-F049-8B1C-9095A910C7B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0883321" y="3346277"/>
            <a:ext cx="0" cy="683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4155FE4-C6D4-E144-A271-AF71016E1D92}"/>
              </a:ext>
            </a:extLst>
          </p:cNvPr>
          <p:cNvSpPr txBox="1"/>
          <p:nvPr/>
        </p:nvSpPr>
        <p:spPr>
          <a:xfrm>
            <a:off x="9162202" y="2590261"/>
            <a:ext cx="260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</a:t>
            </a:r>
            <a:endParaRPr kumimoji="1" lang="zh-CN" altLang="en-US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246BEB-E7F0-7943-8C9F-5EA218FFBDCA}"/>
              </a:ext>
            </a:extLst>
          </p:cNvPr>
          <p:cNvSpPr txBox="1"/>
          <p:nvPr/>
        </p:nvSpPr>
        <p:spPr>
          <a:xfrm>
            <a:off x="9195342" y="3858293"/>
            <a:ext cx="33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g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7314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选择问题时间复杂度分析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问题的规约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B8D83DE-CE57-E843-92E5-93CAD69A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﻿最邻近点对与唯一性问题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650DD022-27BC-EE45-A6C9-C7954C6947EB}"/>
              </a:ext>
            </a:extLst>
          </p:cNvPr>
          <p:cNvSpPr/>
          <p:nvPr/>
        </p:nvSpPr>
        <p:spPr>
          <a:xfrm>
            <a:off x="6839519" y="2716083"/>
            <a:ext cx="1865870" cy="6301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的实例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06C9B092-5FB6-8D43-BDDD-A81F0E1A0876}"/>
              </a:ext>
            </a:extLst>
          </p:cNvPr>
          <p:cNvSpPr/>
          <p:nvPr/>
        </p:nvSpPr>
        <p:spPr>
          <a:xfrm>
            <a:off x="9879024" y="2719477"/>
            <a:ext cx="1865870" cy="6301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的实例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f(I)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0E005115-DF59-7843-A96C-66F16A3F29C3}"/>
              </a:ext>
            </a:extLst>
          </p:cNvPr>
          <p:cNvSpPr/>
          <p:nvPr/>
        </p:nvSpPr>
        <p:spPr>
          <a:xfrm>
            <a:off x="9950387" y="4029604"/>
            <a:ext cx="1865868" cy="6301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f(I)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的解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s(I)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012F3938-7253-294C-B1A3-EF043D01FBAE}"/>
              </a:ext>
            </a:extLst>
          </p:cNvPr>
          <p:cNvSpPr/>
          <p:nvPr/>
        </p:nvSpPr>
        <p:spPr>
          <a:xfrm>
            <a:off x="6842265" y="4029604"/>
            <a:ext cx="1865870" cy="6301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的解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1C78EFE-AE2D-5340-B0E3-A32A8D270F0C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8705389" y="3031180"/>
            <a:ext cx="1173635" cy="3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F3C2D12-9D7F-C649-8FB2-E7992FD50F6E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8708135" y="4344701"/>
            <a:ext cx="12422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0908476C-B611-F049-8B1C-9095A910C7B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0883321" y="3346277"/>
            <a:ext cx="0" cy="683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4155FE4-C6D4-E144-A271-AF71016E1D92}"/>
              </a:ext>
            </a:extLst>
          </p:cNvPr>
          <p:cNvSpPr txBox="1"/>
          <p:nvPr/>
        </p:nvSpPr>
        <p:spPr>
          <a:xfrm>
            <a:off x="9162202" y="2590261"/>
            <a:ext cx="260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</a:t>
            </a:r>
            <a:endParaRPr kumimoji="1" lang="zh-CN" altLang="en-US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246BEB-E7F0-7943-8C9F-5EA218FFBDCA}"/>
              </a:ext>
            </a:extLst>
          </p:cNvPr>
          <p:cNvSpPr txBox="1"/>
          <p:nvPr/>
        </p:nvSpPr>
        <p:spPr>
          <a:xfrm>
            <a:off x="9195342" y="3858293"/>
            <a:ext cx="33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g</a:t>
            </a:r>
            <a:endParaRPr kumimoji="1"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33FF99-5BA4-C142-A850-8963D6A2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6" y="1594407"/>
            <a:ext cx="5648885" cy="350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99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问题的难度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选择问题时间复杂度分析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问题的规约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73D039-97F8-C342-8C13-127178EFC791}"/>
              </a:ext>
            </a:extLst>
          </p:cNvPr>
          <p:cNvSpPr txBox="1"/>
          <p:nvPr/>
        </p:nvSpPr>
        <p:spPr>
          <a:xfrm>
            <a:off x="481914" y="1618736"/>
            <a:ext cx="11195694" cy="39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难度的度量：解决问题至少需要的时间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之前：问题</a:t>
            </a:r>
            <a:r>
              <a:rPr kumimoji="1" lang="en-US" altLang="zh-CN" sz="2400" dirty="0"/>
              <a:t> → </a:t>
            </a:r>
            <a:r>
              <a:rPr kumimoji="1" lang="zh-CN" altLang="en-US" sz="2400" dirty="0"/>
              <a:t>算法</a:t>
            </a:r>
            <a:r>
              <a:rPr kumimoji="1" lang="en-US" altLang="zh-CN" sz="2400" dirty="0"/>
              <a:t> → </a:t>
            </a:r>
            <a:r>
              <a:rPr kumimoji="1" lang="zh-CN" altLang="en-US" sz="2400" dirty="0"/>
              <a:t>证明算法的正确性</a:t>
            </a:r>
            <a:r>
              <a:rPr kumimoji="1" lang="en-US" altLang="zh-CN" sz="2400" dirty="0"/>
              <a:t> → </a:t>
            </a:r>
            <a:r>
              <a:rPr kumimoji="1" lang="zh-CN" altLang="en-US" sz="2400" dirty="0"/>
              <a:t>分析</a:t>
            </a:r>
            <a:r>
              <a:rPr kumimoji="1" lang="zh-CN" altLang="en-US" sz="2400" dirty="0">
                <a:solidFill>
                  <a:srgbClr val="FF0000"/>
                </a:solidFill>
              </a:rPr>
              <a:t>算法的复杂度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	-</a:t>
            </a:r>
            <a:r>
              <a:rPr kumimoji="1" lang="zh-CN" altLang="en-US" sz="2400" dirty="0"/>
              <a:t> 有没有更快的算法？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	-</a:t>
            </a:r>
            <a:r>
              <a:rPr kumimoji="1" lang="zh-CN" altLang="en-US" sz="2400" dirty="0"/>
              <a:t> 最快的算法需要多少时间？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现在：问题</a:t>
            </a:r>
            <a:r>
              <a:rPr kumimoji="1" lang="en-US" altLang="zh-CN" sz="2400" dirty="0"/>
              <a:t> → </a:t>
            </a:r>
            <a:r>
              <a:rPr kumimoji="1" lang="zh-CN" altLang="en-US" sz="2400" dirty="0"/>
              <a:t>分析</a:t>
            </a:r>
            <a:r>
              <a:rPr kumimoji="1" lang="zh-CN" altLang="en-US" sz="2400" dirty="0">
                <a:solidFill>
                  <a:srgbClr val="FF0000"/>
                </a:solidFill>
              </a:rPr>
              <a:t>问题的复杂度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	-</a:t>
            </a:r>
            <a:r>
              <a:rPr kumimoji="1" lang="zh-CN" altLang="en-US" sz="2400" dirty="0"/>
              <a:t> 确定问题的难度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	-</a:t>
            </a:r>
            <a:r>
              <a:rPr kumimoji="1" lang="zh-CN" altLang="en-US" sz="2400" dirty="0"/>
              <a:t> 可以在不知道具体算法的情况下确定算法时间复杂度的一个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尽量紧</a:t>
            </a:r>
            <a:r>
              <a:rPr kumimoji="1" lang="zh-CN" altLang="en-US" sz="2400" dirty="0"/>
              <a:t>的下界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7731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选择问题时间复杂度分析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问题的规约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B8D83DE-CE57-E843-92E5-93CAD69A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﻿最小生成树与唯一性问题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650DD022-27BC-EE45-A6C9-C7954C6947EB}"/>
              </a:ext>
            </a:extLst>
          </p:cNvPr>
          <p:cNvSpPr/>
          <p:nvPr/>
        </p:nvSpPr>
        <p:spPr>
          <a:xfrm>
            <a:off x="6839519" y="2716083"/>
            <a:ext cx="1865870" cy="6301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的实例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06C9B092-5FB6-8D43-BDDD-A81F0E1A0876}"/>
              </a:ext>
            </a:extLst>
          </p:cNvPr>
          <p:cNvSpPr/>
          <p:nvPr/>
        </p:nvSpPr>
        <p:spPr>
          <a:xfrm>
            <a:off x="9879024" y="2719477"/>
            <a:ext cx="1865870" cy="6301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的实例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f(I)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0E005115-DF59-7843-A96C-66F16A3F29C3}"/>
              </a:ext>
            </a:extLst>
          </p:cNvPr>
          <p:cNvSpPr/>
          <p:nvPr/>
        </p:nvSpPr>
        <p:spPr>
          <a:xfrm>
            <a:off x="9950387" y="4029604"/>
            <a:ext cx="1865868" cy="6301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f(I)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的解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s(I)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012F3938-7253-294C-B1A3-EF043D01FBAE}"/>
              </a:ext>
            </a:extLst>
          </p:cNvPr>
          <p:cNvSpPr/>
          <p:nvPr/>
        </p:nvSpPr>
        <p:spPr>
          <a:xfrm>
            <a:off x="6842265" y="4029604"/>
            <a:ext cx="1865870" cy="6301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的解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1C78EFE-AE2D-5340-B0E3-A32A8D270F0C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8705389" y="3031180"/>
            <a:ext cx="1173635" cy="3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F3C2D12-9D7F-C649-8FB2-E7992FD50F6E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8708135" y="4344701"/>
            <a:ext cx="12422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0908476C-B611-F049-8B1C-9095A910C7B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0883321" y="3346277"/>
            <a:ext cx="0" cy="683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4155FE4-C6D4-E144-A271-AF71016E1D92}"/>
              </a:ext>
            </a:extLst>
          </p:cNvPr>
          <p:cNvSpPr txBox="1"/>
          <p:nvPr/>
        </p:nvSpPr>
        <p:spPr>
          <a:xfrm>
            <a:off x="9162202" y="2590261"/>
            <a:ext cx="260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</a:t>
            </a:r>
            <a:endParaRPr kumimoji="1" lang="zh-CN" altLang="en-US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246BEB-E7F0-7943-8C9F-5EA218FFBDCA}"/>
              </a:ext>
            </a:extLst>
          </p:cNvPr>
          <p:cNvSpPr txBox="1"/>
          <p:nvPr/>
        </p:nvSpPr>
        <p:spPr>
          <a:xfrm>
            <a:off x="9195342" y="3858293"/>
            <a:ext cx="33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g</a:t>
            </a:r>
            <a:endParaRPr kumimoji="1"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5D2CA0-2513-3746-AA39-72F138F7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50" y="1506112"/>
            <a:ext cx="6268105" cy="410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5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8CD9E1-E923-FA49-8A91-7A722EF6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53160"/>
            <a:ext cx="9144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4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分析问题时间复杂度的方法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选择问题时间复杂度分析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问题的规约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19789E-49EE-2E46-B9A3-AE03CA4D0A4D}"/>
              </a:ext>
            </a:extLst>
          </p:cNvPr>
          <p:cNvSpPr txBox="1"/>
          <p:nvPr/>
        </p:nvSpPr>
        <p:spPr>
          <a:xfrm>
            <a:off x="469557" y="1275530"/>
            <a:ext cx="11346698" cy="501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基本思路：确定解决问题需要的基本运算的最少次数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直接计算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决策树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设计一套统一的构造决策树的规则，对任何算法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，都能使用同样的规则建树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实质：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隐含地遍历任何算法在运行中的所有可能情况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构造坏的输入</a:t>
            </a:r>
            <a:r>
              <a:rPr kumimoji="1"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kumimoji="1"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kumimoji="1"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kumimoji="1"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坏的输入并不容易构造，我们似乎也很难确定构造出来的输入是不是最坏的）</a:t>
            </a:r>
            <a:endParaRPr kumimoji="1" lang="en-US" altLang="zh-C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设计一个统一的构造坏的输入的规则，对任何算法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，都能使用同样的规则构建针对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的坏的输入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实质：尽量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最大化解决问题时由于输入不定而不得不做的冗余操作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78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选择问题简介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选择问题时间复杂度分析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问题的规约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5E6020-C8DD-564D-8DC5-2FE76FEB2F1A}"/>
              </a:ext>
            </a:extLst>
          </p:cNvPr>
          <p:cNvSpPr txBox="1"/>
          <p:nvPr/>
        </p:nvSpPr>
        <p:spPr>
          <a:xfrm>
            <a:off x="3781168" y="593459"/>
            <a:ext cx="1723549" cy="587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是一类问题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221667-280A-504A-A23D-3F6CA1F5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20" y="1517394"/>
            <a:ext cx="7544315" cy="423599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4FF26A0-0570-C64B-83E5-3F0EE408429A}"/>
              </a:ext>
            </a:extLst>
          </p:cNvPr>
          <p:cNvSpPr txBox="1"/>
          <p:nvPr/>
        </p:nvSpPr>
        <p:spPr>
          <a:xfrm>
            <a:off x="8270618" y="2786375"/>
            <a:ext cx="3446162" cy="169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有没有更快的算法？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需要脱离算法分析问题本身的特性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5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选择最大元素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选择问题时间复杂度分析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问题的规约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0DD897-67DB-5448-BBE8-F13A7EE555DD}"/>
                  </a:ext>
                </a:extLst>
              </p:cNvPr>
              <p:cNvSpPr txBox="1"/>
              <p:nvPr/>
            </p:nvSpPr>
            <p:spPr>
              <a:xfrm>
                <a:off x="469556" y="1374384"/>
                <a:ext cx="10997513" cy="2803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直接计算</a:t>
                </a:r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因为最大元素是唯一的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其它的</a:t>
                </a:r>
                <a14:m>
                  <m:oMath xmlns:m="http://schemas.openxmlformats.org/officeDocument/2006/math">
                    <m:r>
                      <a:rPr kumimoji="1"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－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个数必须在比较后被淘汰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一次比较运算至多淘汰一个数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所以至少需要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－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次比较，求解问题的复杂度下界是</a:t>
                </a:r>
                <a14:m>
                  <m:oMath xmlns:m="http://schemas.openxmlformats.org/officeDocument/2006/math">
                    <m:r>
                      <a:rPr kumimoji="1"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－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顺序比较算法最坏情况下需要</a:t>
                </a:r>
                <a14:m>
                  <m:oMath xmlns:m="http://schemas.openxmlformats.org/officeDocument/2006/math">
                    <m:r>
                      <a:rPr kumimoji="1" lang="zh-CN" alt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－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次比较，因此顺序比较算法是该问题的最优算法</a:t>
                </a:r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0DD897-67DB-5448-BBE8-F13A7EE55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6" y="1374384"/>
                <a:ext cx="10997513" cy="2803844"/>
              </a:xfrm>
              <a:prstGeom prst="rect">
                <a:avLst/>
              </a:prstGeom>
              <a:blipFill>
                <a:blip r:embed="rId2"/>
                <a:stretch>
                  <a:fillRect l="-807" b="-4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858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选择最大和最小元素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选择问题时间复杂度分析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问题的规约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386285-C72E-E545-BBFB-78E729422539}"/>
              </a:ext>
            </a:extLst>
          </p:cNvPr>
          <p:cNvSpPr txBox="1"/>
          <p:nvPr/>
        </p:nvSpPr>
        <p:spPr>
          <a:xfrm>
            <a:off x="422651" y="1275530"/>
            <a:ext cx="1134669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什么输入是坏的？输入使得算法执行时尽量多的比较运算都不能提供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有效信息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ABB5857-39CE-F140-A47E-82F56CC4B294}"/>
                  </a:ext>
                </a:extLst>
              </p:cNvPr>
              <p:cNvSpPr txBox="1"/>
              <p:nvPr/>
            </p:nvSpPr>
            <p:spPr>
              <a:xfrm>
                <a:off x="422651" y="1863383"/>
                <a:ext cx="11346698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信息单位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有效信息的度量；对于该问题，算法要得到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个信息单位，即确定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1"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个比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max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小的数和 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1"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个比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大的数</a:t>
                </a:r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元素的状态标记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：反映元素能提供的信息单位数</a:t>
                </a:r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ABB5857-39CE-F140-A47E-82F56CC4B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1" y="1863383"/>
                <a:ext cx="11346698" cy="1695849"/>
              </a:xfrm>
              <a:prstGeom prst="rect">
                <a:avLst/>
              </a:prstGeom>
              <a:blipFill>
                <a:blip r:embed="rId2"/>
                <a:stretch>
                  <a:fillRect l="-89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D712E0C-B9C1-664F-8FAD-C32A3509E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02117"/>
              </p:ext>
            </p:extLst>
          </p:nvPr>
        </p:nvGraphicFramePr>
        <p:xfrm>
          <a:off x="1280521" y="3724845"/>
          <a:ext cx="9630957" cy="249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319">
                  <a:extLst>
                    <a:ext uri="{9D8B030D-6E8A-4147-A177-3AD203B41FA5}">
                      <a16:colId xmlns:a16="http://schemas.microsoft.com/office/drawing/2014/main" val="1328644191"/>
                    </a:ext>
                  </a:extLst>
                </a:gridCol>
                <a:gridCol w="3210319">
                  <a:extLst>
                    <a:ext uri="{9D8B030D-6E8A-4147-A177-3AD203B41FA5}">
                      <a16:colId xmlns:a16="http://schemas.microsoft.com/office/drawing/2014/main" val="2441917941"/>
                    </a:ext>
                  </a:extLst>
                </a:gridCol>
                <a:gridCol w="3210319">
                  <a:extLst>
                    <a:ext uri="{9D8B030D-6E8A-4147-A177-3AD203B41FA5}">
                      <a16:colId xmlns:a16="http://schemas.microsoft.com/office/drawing/2014/main" val="869609173"/>
                    </a:ext>
                  </a:extLst>
                </a:gridCol>
              </a:tblGrid>
              <a:tr h="4944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状态标记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提供信息单位的数量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253443"/>
                  </a:ext>
                </a:extLst>
              </a:tr>
              <a:tr h="501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没有参与过比较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比较前后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数量的变化量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127117"/>
                  </a:ext>
                </a:extLst>
              </a:tr>
              <a:tr h="501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（可能是最大元素）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总是较大的一方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05118"/>
                  </a:ext>
                </a:extLst>
              </a:tr>
              <a:tr h="501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（可能是最小元素）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总是较小的一方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242075"/>
                  </a:ext>
                </a:extLst>
              </a:tr>
              <a:tr h="501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WL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（一定是中间元素）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较大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较小的一方都当过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098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64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选择最大和最小元素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选择问题时间复杂度分析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问题的规约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93551E-9FA7-3343-A870-80033E513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91" y="1424878"/>
            <a:ext cx="6626311" cy="17478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B464C6E-537C-5847-89A4-40568CBEDEB6}"/>
              </a:ext>
            </a:extLst>
          </p:cNvPr>
          <p:cNvSpPr txBox="1"/>
          <p:nvPr/>
        </p:nvSpPr>
        <p:spPr>
          <a:xfrm>
            <a:off x="429291" y="4400784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1FABCE-7FE5-CC47-9E79-0E34733DC22D}"/>
              </a:ext>
            </a:extLst>
          </p:cNvPr>
          <p:cNvSpPr txBox="1"/>
          <p:nvPr/>
        </p:nvSpPr>
        <p:spPr>
          <a:xfrm>
            <a:off x="1774686" y="368523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7803E77-1146-9C44-B02C-E085A65F0B9F}"/>
              </a:ext>
            </a:extLst>
          </p:cNvPr>
          <p:cNvSpPr txBox="1"/>
          <p:nvPr/>
        </p:nvSpPr>
        <p:spPr>
          <a:xfrm>
            <a:off x="1877278" y="509348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21C147-1A18-2F43-9197-648ABF301AB7}"/>
              </a:ext>
            </a:extLst>
          </p:cNvPr>
          <p:cNvSpPr txBox="1"/>
          <p:nvPr/>
        </p:nvSpPr>
        <p:spPr>
          <a:xfrm>
            <a:off x="3217561" y="438653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F3BBC9B-9D6E-2143-939B-02B896BF526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838377" y="3916071"/>
            <a:ext cx="936309" cy="71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F23AACC-EFDC-514E-BBC4-F893C363357D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838377" y="4631617"/>
            <a:ext cx="1038901" cy="692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49E5A8E-B333-3849-8E06-144F3D9A2696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249496" y="4617371"/>
            <a:ext cx="968065" cy="706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2B966AD-7397-B243-ADA7-DC50E75ABB2C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2249496" y="3916071"/>
            <a:ext cx="968065" cy="701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56825A5-8C6F-8249-81EA-9EA9621CA806}"/>
                  </a:ext>
                </a:extLst>
              </p:cNvPr>
              <p:cNvSpPr txBox="1"/>
              <p:nvPr/>
            </p:nvSpPr>
            <p:spPr>
              <a:xfrm>
                <a:off x="4978121" y="3497287"/>
                <a:ext cx="69429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中间元素（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个）：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kumimoji="1" lang="en-US" altLang="zh-CN" sz="2400" dirty="0"/>
                  <a:t>→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W/L </a:t>
                </a:r>
                <a:r>
                  <a:rPr kumimoji="1" lang="en-US" altLang="zh-CN" sz="2400" dirty="0"/>
                  <a:t>→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WL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最大元素（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个）：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kumimoji="1" lang="en-US" altLang="zh-CN" sz="2400" dirty="0"/>
                  <a:t>→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最小元素（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个）：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kumimoji="1" lang="en-US" altLang="zh-CN" sz="2400" dirty="0"/>
                  <a:t>→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×2=2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</m:oMath>
                  </m:oMathPara>
                </a14:m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56825A5-8C6F-8249-81EA-9EA9621CA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121" y="3497287"/>
                <a:ext cx="6942955" cy="2308324"/>
              </a:xfrm>
              <a:prstGeom prst="rect">
                <a:avLst/>
              </a:prstGeom>
              <a:blipFill>
                <a:blip r:embed="rId3"/>
                <a:stretch>
                  <a:fillRect l="-1463" b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D063C0E-9B57-F142-B904-792BF835C748}"/>
                  </a:ext>
                </a:extLst>
              </p:cNvPr>
              <p:cNvSpPr txBox="1"/>
              <p:nvPr/>
            </p:nvSpPr>
            <p:spPr>
              <a:xfrm>
                <a:off x="7336719" y="1346837"/>
                <a:ext cx="4584357" cy="16958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算法要得到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kumimoji="1" lang="zh-CN" altLang="en-US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个信息单位，即确定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1"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个比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max 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小的数和 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1"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个比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 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大的数</a:t>
                </a:r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D063C0E-9B57-F142-B904-792BF835C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719" y="1346837"/>
                <a:ext cx="4584357" cy="1695849"/>
              </a:xfrm>
              <a:prstGeom prst="rect">
                <a:avLst/>
              </a:prstGeom>
              <a:blipFill>
                <a:blip r:embed="rId4"/>
                <a:stretch>
                  <a:fillRect l="-1934" r="-1657"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92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选择最大和最小元素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选择问题时间复杂度分析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问题的规约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EE184F-135D-774E-8C44-DCF6E32905E4}"/>
              </a:ext>
            </a:extLst>
          </p:cNvPr>
          <p:cNvSpPr txBox="1"/>
          <p:nvPr/>
        </p:nvSpPr>
        <p:spPr>
          <a:xfrm>
            <a:off x="422651" y="1275530"/>
            <a:ext cx="1134669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构造坏输入的规则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尽可能减少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的变化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5C754034-962F-424A-8875-717298607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84399"/>
              </p:ext>
            </p:extLst>
          </p:nvPr>
        </p:nvGraphicFramePr>
        <p:xfrm>
          <a:off x="330437" y="2051818"/>
          <a:ext cx="11346696" cy="3001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232">
                  <a:extLst>
                    <a:ext uri="{9D8B030D-6E8A-4147-A177-3AD203B41FA5}">
                      <a16:colId xmlns:a16="http://schemas.microsoft.com/office/drawing/2014/main" val="351854882"/>
                    </a:ext>
                  </a:extLst>
                </a:gridCol>
                <a:gridCol w="3782232">
                  <a:extLst>
                    <a:ext uri="{9D8B030D-6E8A-4147-A177-3AD203B41FA5}">
                      <a16:colId xmlns:a16="http://schemas.microsoft.com/office/drawing/2014/main" val="2914619227"/>
                    </a:ext>
                  </a:extLst>
                </a:gridCol>
                <a:gridCol w="3782232">
                  <a:extLst>
                    <a:ext uri="{9D8B030D-6E8A-4147-A177-3AD203B41FA5}">
                      <a16:colId xmlns:a16="http://schemas.microsoft.com/office/drawing/2014/main" val="3566328587"/>
                    </a:ext>
                  </a:extLst>
                </a:gridCol>
              </a:tblGrid>
              <a:tr h="8511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比较前元素的状态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对元素赋值使比较后元素的状态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信息单位的增量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259690"/>
                  </a:ext>
                </a:extLst>
              </a:tr>
              <a:tr h="537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N, 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，一个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527436"/>
                  </a:ext>
                </a:extLst>
              </a:tr>
              <a:tr h="537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W, N / WL, N / L, 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变，其他不变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992275"/>
                  </a:ext>
                </a:extLst>
              </a:tr>
              <a:tr h="537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W, W / L, 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一个变，一个不变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327423"/>
                  </a:ext>
                </a:extLst>
              </a:tr>
              <a:tr h="537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W, L / WL, L / W, WL/ WL,WL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都不变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634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45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选择最大和最小元素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选择问题时间复杂度分析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问题的规约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EE184F-135D-774E-8C44-DCF6E32905E4}"/>
              </a:ext>
            </a:extLst>
          </p:cNvPr>
          <p:cNvSpPr txBox="1"/>
          <p:nvPr/>
        </p:nvSpPr>
        <p:spPr>
          <a:xfrm>
            <a:off x="422651" y="1172847"/>
            <a:ext cx="1134669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给定算法，根据规则构造算法的坏输入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6FFB98-92BA-BD47-A093-FAB2825D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513" y="1948526"/>
            <a:ext cx="7760032" cy="4356621"/>
          </a:xfrm>
          <a:prstGeom prst="rect">
            <a:avLst/>
          </a:prstGeom>
        </p:spPr>
      </p:pic>
      <p:sp>
        <p:nvSpPr>
          <p:cNvPr id="8" name="下箭头 7">
            <a:extLst>
              <a:ext uri="{FF2B5EF4-FFF2-40B4-BE49-F238E27FC236}">
                <a16:creationId xmlns:a16="http://schemas.microsoft.com/office/drawing/2014/main" id="{AFC0076D-ED15-D543-9ACC-6A369CF542AD}"/>
              </a:ext>
            </a:extLst>
          </p:cNvPr>
          <p:cNvSpPr/>
          <p:nvPr/>
        </p:nvSpPr>
        <p:spPr>
          <a:xfrm>
            <a:off x="2051218" y="3163330"/>
            <a:ext cx="135924" cy="3101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86D04-7D46-8840-99DC-6FBF912E0898}"/>
              </a:ext>
            </a:extLst>
          </p:cNvPr>
          <p:cNvSpPr txBox="1"/>
          <p:nvPr/>
        </p:nvSpPr>
        <p:spPr>
          <a:xfrm rot="5400000">
            <a:off x="1312554" y="4496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算法运行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0489AA-7B97-3548-BBF4-868C7B120969}"/>
              </a:ext>
            </a:extLst>
          </p:cNvPr>
          <p:cNvSpPr txBox="1"/>
          <p:nvPr/>
        </p:nvSpPr>
        <p:spPr>
          <a:xfrm>
            <a:off x="958112" y="1843135"/>
            <a:ext cx="1073888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例子：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75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1757</Words>
  <Application>Microsoft Macintosh PowerPoint</Application>
  <PresentationFormat>宽屏</PresentationFormat>
  <Paragraphs>211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KaiTi</vt:lpstr>
      <vt:lpstr>Arial</vt:lpstr>
      <vt:lpstr>Cambria Math</vt:lpstr>
      <vt:lpstr>Times New Roman</vt:lpstr>
      <vt:lpstr>Wingdings</vt:lpstr>
      <vt:lpstr>Office 主题​​</vt:lpstr>
      <vt:lpstr>选择问题时间复杂度下界与问题的规约</vt:lpstr>
      <vt:lpstr>问题的难度</vt:lpstr>
      <vt:lpstr>分析问题时间复杂度的方法</vt:lpstr>
      <vt:lpstr>选择问题简介</vt:lpstr>
      <vt:lpstr>选择最大元素</vt:lpstr>
      <vt:lpstr>选择最大和最小元素</vt:lpstr>
      <vt:lpstr>选择最大和最小元素</vt:lpstr>
      <vt:lpstr>选择最大和最小元素</vt:lpstr>
      <vt:lpstr>选择最大和最小元素</vt:lpstr>
      <vt:lpstr>选择最大和最小元素</vt:lpstr>
      <vt:lpstr>选择第二大元素</vt:lpstr>
      <vt:lpstr>选择第二大元素</vt:lpstr>
      <vt:lpstr>选择第二大元素</vt:lpstr>
      <vt:lpstr>选择中位元素</vt:lpstr>
      <vt:lpstr>总结：构造坏的输入</vt:lpstr>
      <vt:lpstr>决策树和构造坏的输入的问题</vt:lpstr>
      <vt:lpstr>问题的规约：简单省事的方法</vt:lpstr>
      <vt:lpstr>因子分解与素数测试</vt:lpstr>
      <vt:lpstr>最邻近点对与唯一性问题</vt:lpstr>
      <vt:lpstr>最小生成树与唯一性问题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最大流问题与FF算法</dc:title>
  <dc:creator>刘 沛雨</dc:creator>
  <cp:lastModifiedBy>刘 沛雨</cp:lastModifiedBy>
  <cp:revision>8</cp:revision>
  <dcterms:created xsi:type="dcterms:W3CDTF">2024-04-09T07:48:48Z</dcterms:created>
  <dcterms:modified xsi:type="dcterms:W3CDTF">2024-05-09T14:47:55Z</dcterms:modified>
</cp:coreProperties>
</file>