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312" r:id="rId4"/>
    <p:sldId id="372" r:id="rId5"/>
    <p:sldId id="373" r:id="rId6"/>
    <p:sldId id="371" r:id="rId7"/>
    <p:sldId id="368" r:id="rId8"/>
    <p:sldId id="370" r:id="rId9"/>
    <p:sldId id="339" r:id="rId10"/>
  </p:sldIdLst>
  <p:sldSz cx="12192000" cy="6858000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D6D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59" autoAdjust="0"/>
  </p:normalViewPr>
  <p:slideViewPr>
    <p:cSldViewPr showGuides="1">
      <p:cViewPr varScale="1">
        <p:scale>
          <a:sx n="90" d="100"/>
          <a:sy n="90" d="100"/>
        </p:scale>
        <p:origin x="29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E31BA14-EFB9-4FAE-8FA4-8016C06D9A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20BAB3F-F4DE-49F6-AD08-F70A3C640A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6CAE4B3A-1AFD-4E4E-9B61-300F21B5C7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D6AF1A51-448A-4E29-8291-D5F467DF2A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34330FC-3E53-4F56-AAC6-9F73CE49BD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29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9345AD65-1557-49A9-9BB0-380BFFA15F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9A62D350-AAE3-4329-A01B-B6869EEDEF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6B12D39E-9B44-4287-A612-03C06525CB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D0B1BC56-BE25-41FB-B252-CBB4462BD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B1E9C6DD-C657-484A-98E5-20074ADB6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DBBC06-08FF-4CF3-9AFF-495DEC001C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005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3E73F-1ED5-4F0A-9D82-35DA2D1357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1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6CA94-70FA-4812-88FA-4027DCBF6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77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3FB5-6F59-4A57-B174-C92F5C0F6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9891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6FDA7-60CB-4FCA-844E-98C5622330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9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A8B13-FFB6-49CA-BE6A-862055A43F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D3874-4251-47AF-873F-ACAE75E33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63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8894F-AC57-4BD8-A40F-303D0A650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3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3D659-B3C6-4A00-A720-51B6A1499C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42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E0C8-DA98-44F0-BB66-3B8EF69C4A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5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9C59A-127D-4C11-A4A9-13994DC2BD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D44C8-97DA-4EDA-AF43-0798875A03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B23B-A556-4B75-ABA5-73275F045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2A50-4B90-4B31-887A-0FB006E8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1CD9-CFCF-4DAF-A745-0F659839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198B618-7685-41F8-8687-E38E2896F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828800" y="765175"/>
            <a:ext cx="8497888" cy="2016125"/>
          </a:xfrm>
        </p:spPr>
        <p:txBody>
          <a:bodyPr anchor="ctr"/>
          <a:lstStyle/>
          <a:p>
            <a:pPr eaLnBrk="1" hangingPunct="1">
              <a:lnSpc>
                <a:spcPts val="5000"/>
              </a:lnSpc>
              <a:spcBef>
                <a:spcPts val="600"/>
              </a:spcBef>
            </a:pPr>
            <a:r>
              <a:rPr lang="zh-CN" altLang="zh-CN" sz="3600" b="1" dirty="0">
                <a:latin typeface="微软雅黑" panose="020B0503020204020204" pitchFamily="34" charset="-122"/>
              </a:rPr>
              <a:t>绿色荧光蛋白</a:t>
            </a:r>
            <a:r>
              <a:rPr lang="en-US" altLang="zh-CN" sz="3600" b="1" dirty="0">
                <a:latin typeface="微软雅黑" panose="020B0503020204020204" pitchFamily="34" charset="-122"/>
              </a:rPr>
              <a:t>GFP</a:t>
            </a:r>
            <a:r>
              <a:rPr lang="zh-CN" altLang="zh-CN" sz="3600" b="1" dirty="0">
                <a:latin typeface="微软雅黑" panose="020B0503020204020204" pitchFamily="34" charset="-122"/>
              </a:rPr>
              <a:t>的原核蛋白表达</a:t>
            </a:r>
            <a:r>
              <a:rPr lang="zh-CN" altLang="en-US" sz="3600" b="1" dirty="0">
                <a:latin typeface="微软雅黑" panose="020B0503020204020204" pitchFamily="34" charset="-122"/>
              </a:rPr>
              <a:t>、</a:t>
            </a:r>
            <a:r>
              <a:rPr lang="zh-CN" altLang="zh-CN" sz="3600" b="1" dirty="0">
                <a:latin typeface="微软雅黑" panose="020B0503020204020204" pitchFamily="34" charset="-122"/>
              </a:rPr>
              <a:t>纯化</a:t>
            </a:r>
            <a:br>
              <a:rPr lang="en-US" altLang="zh-CN" sz="3600" b="1" dirty="0">
                <a:latin typeface="微软雅黑" panose="020B0503020204020204" pitchFamily="34" charset="-122"/>
              </a:rPr>
            </a:br>
            <a:r>
              <a:rPr lang="zh-CN" altLang="zh-CN" sz="3600" b="1" dirty="0">
                <a:latin typeface="微软雅黑" panose="020B0503020204020204" pitchFamily="34" charset="-122"/>
              </a:rPr>
              <a:t>及性质鉴定</a:t>
            </a:r>
            <a:r>
              <a:rPr lang="zh-CN" altLang="en-US" sz="3600" b="1" dirty="0">
                <a:latin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D246C08-AC20-4BAC-80D6-AF0169E7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750" y="3262313"/>
            <a:ext cx="8027988" cy="2376487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+mn-ea"/>
              </a:rPr>
              <a:t>实验内容：</a:t>
            </a:r>
            <a:endParaRPr lang="en-US" altLang="zh-CN" b="1" dirty="0">
              <a:latin typeface="+mn-ea"/>
            </a:endParaRPr>
          </a:p>
          <a:p>
            <a:pPr marL="457200" indent="-457200" algn="l" eaLnBrk="1" hangingPunct="1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b="1" dirty="0">
                <a:latin typeface="+mn-ea"/>
              </a:rPr>
              <a:t>超滤浓缩</a:t>
            </a:r>
            <a:endParaRPr lang="en-US" altLang="zh-CN" b="1" dirty="0">
              <a:latin typeface="+mn-ea"/>
            </a:endParaRPr>
          </a:p>
          <a:p>
            <a:pPr marL="457200" indent="-457200" algn="l" eaLnBrk="1" hangingPunct="1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纯化后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GFP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样品的凝胶过滤脱盐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457200" indent="-457200" algn="l" eaLnBrk="1" hangingPunct="1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b="1" dirty="0">
                <a:latin typeface="+mn-ea"/>
              </a:rPr>
              <a:t>Bradford</a:t>
            </a:r>
            <a:r>
              <a:rPr lang="zh-CN" altLang="en-US" b="1" dirty="0">
                <a:latin typeface="+mn-ea"/>
              </a:rPr>
              <a:t>蛋白质含量测定</a:t>
            </a:r>
            <a:endParaRPr lang="en-US" altLang="zh-CN" b="1" dirty="0">
              <a:latin typeface="+mn-ea"/>
            </a:endParaRPr>
          </a:p>
          <a:p>
            <a:pPr algn="l" eaLnBrk="1" hangingPunct="1">
              <a:spcBef>
                <a:spcPct val="50000"/>
              </a:spcBef>
              <a:defRPr/>
            </a:pPr>
            <a:endParaRPr lang="en-US" altLang="zh-CN" b="1" dirty="0">
              <a:latin typeface="+mn-ea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C2D50F9-45C0-47CF-905B-749B21A77DF1}" type="slidenum">
              <a:rPr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323975" y="344488"/>
            <a:ext cx="9577388" cy="12954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4000" b="1">
                <a:latin typeface="微软雅黑" panose="020B0503020204020204" pitchFamily="34" charset="-122"/>
              </a:rPr>
              <a:t>凝胶过滤脱盐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36B56BA-4508-4A69-9F87-FD4734F1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25" y="1916113"/>
            <a:ext cx="9467850" cy="1944687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+mn-ea"/>
              </a:rPr>
              <a:t>原理参见凝胶过滤层析法（慕课第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章第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节：凝胶过滤层析）。</a:t>
            </a:r>
            <a:endParaRPr lang="en-US" altLang="zh-CN" sz="2400" b="1" dirty="0">
              <a:latin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+mn-ea"/>
              </a:rPr>
              <a:t>凝胶过滤层析的应用广泛，可用于生物大分子的分离纯化、蛋白质相对分子质量测定、蛋白质样品溶液的脱盐、浓缩。此外，也可用于样品的去热源和脱色等。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9F0FD1F-16A1-41D2-B8AA-5B664EAE1AEA}" type="slidenum">
              <a:rPr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/>
              <a:t>实验器材试剂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D539ED06-6138-475E-A64A-C09EF0B8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16113"/>
            <a:ext cx="9147175" cy="33845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sz="2400" b="1" dirty="0">
                <a:latin typeface="微软雅黑" pitchFamily="34" charset="-122"/>
              </a:rPr>
              <a:t>仪器：</a:t>
            </a:r>
            <a:r>
              <a:rPr lang="en-US" altLang="zh-CN" sz="2400" b="1" dirty="0" err="1">
                <a:latin typeface="微软雅黑" pitchFamily="34" charset="-122"/>
              </a:rPr>
              <a:t>AKTA</a:t>
            </a:r>
            <a:r>
              <a:rPr lang="en-US" altLang="zh-CN" sz="2400" b="1" dirty="0">
                <a:latin typeface="微软雅黑" pitchFamily="34" charset="-122"/>
              </a:rPr>
              <a:t> start</a:t>
            </a:r>
            <a:r>
              <a:rPr lang="zh-CN" altLang="en-US" sz="2400" b="1" dirty="0">
                <a:latin typeface="微软雅黑" pitchFamily="34" charset="-122"/>
              </a:rPr>
              <a:t>蛋白纯化层析系统、真空过滤装置</a:t>
            </a:r>
            <a:endParaRPr lang="en-US" altLang="zh-CN" sz="2400" b="1" dirty="0">
              <a:latin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sz="2400" b="1" dirty="0">
              <a:latin typeface="微软雅黑" pitchFamily="34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2400" b="1" dirty="0">
                <a:latin typeface="微软雅黑" pitchFamily="34" charset="-122"/>
              </a:rPr>
              <a:t>耗材：</a:t>
            </a:r>
            <a:r>
              <a:rPr lang="en-US" altLang="zh-CN" sz="2400" b="1" dirty="0">
                <a:latin typeface="微软雅黑" pitchFamily="34" charset="-122"/>
              </a:rPr>
              <a:t>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</a:rPr>
              <a:t>HiTrap</a:t>
            </a:r>
            <a:r>
              <a:rPr lang="en-US" altLang="zh-CN" sz="2400" b="1" dirty="0">
                <a:latin typeface="微软雅黑" pitchFamily="34" charset="-122"/>
              </a:rPr>
              <a:t> Desalting, 5 mL</a:t>
            </a:r>
            <a:r>
              <a:rPr lang="zh-CN" altLang="en-US" sz="2400" b="1" dirty="0">
                <a:latin typeface="微软雅黑" pitchFamily="34" charset="-122"/>
              </a:rPr>
              <a:t>脱盐柱（</a:t>
            </a:r>
            <a:r>
              <a:rPr lang="en-US" altLang="zh-CN" sz="2400" b="1" dirty="0">
                <a:latin typeface="微软雅黑" pitchFamily="34" charset="-122"/>
              </a:rPr>
              <a:t>GE Healthcare</a:t>
            </a:r>
            <a:r>
              <a:rPr lang="zh-CN" altLang="en-US" sz="2400" b="1" dirty="0">
                <a:latin typeface="微软雅黑" pitchFamily="34" charset="-122"/>
              </a:rPr>
              <a:t>）</a:t>
            </a:r>
            <a:endParaRPr lang="en-US" altLang="zh-CN" sz="2400" b="1" dirty="0">
              <a:latin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软雅黑" pitchFamily="34" charset="-122"/>
              </a:rPr>
              <a:t> 用于溶液抽滤的</a:t>
            </a:r>
            <a:r>
              <a:rPr lang="en-US" altLang="zh-CN" sz="2400" b="1" dirty="0">
                <a:latin typeface="微软雅黑" pitchFamily="34" charset="-122"/>
              </a:rPr>
              <a:t>0.45 </a:t>
            </a:r>
            <a:r>
              <a:rPr lang="en-US" altLang="zh-CN" sz="2400" b="1" dirty="0" err="1">
                <a:latin typeface="微软雅黑" pitchFamily="34" charset="-122"/>
              </a:rPr>
              <a:t>μm</a:t>
            </a:r>
            <a:r>
              <a:rPr lang="zh-CN" altLang="en-US" sz="2400" b="1" dirty="0">
                <a:latin typeface="微软雅黑" pitchFamily="34" charset="-122"/>
              </a:rPr>
              <a:t>滤膜</a:t>
            </a:r>
            <a:endParaRPr lang="en-US" altLang="zh-CN" sz="2400" b="1" dirty="0">
              <a:latin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微软雅黑" pitchFamily="34" charset="-122"/>
              </a:rPr>
              <a:t> 2 mL</a:t>
            </a:r>
            <a:r>
              <a:rPr lang="zh-CN" altLang="en-US" sz="2400" b="1" dirty="0">
                <a:latin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</a:rPr>
              <a:t>5 mL</a:t>
            </a:r>
            <a:r>
              <a:rPr lang="zh-CN" altLang="en-US" sz="2400" b="1" dirty="0">
                <a:latin typeface="微软雅黑" pitchFamily="34" charset="-122"/>
              </a:rPr>
              <a:t>注射器</a:t>
            </a:r>
            <a:endParaRPr lang="en-US" altLang="zh-CN" sz="2400" b="1" dirty="0">
              <a:latin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微软雅黑" pitchFamily="34" charset="-122"/>
              </a:rPr>
              <a:t> 1.5 mL</a:t>
            </a:r>
            <a:r>
              <a:rPr lang="zh-CN" altLang="en-US" sz="2400" b="1" dirty="0">
                <a:latin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</a:rPr>
              <a:t>15 mL</a:t>
            </a:r>
            <a:r>
              <a:rPr lang="zh-CN" altLang="en-US" sz="2400" b="1" dirty="0">
                <a:latin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</a:rPr>
              <a:t>50 mL</a:t>
            </a:r>
            <a:r>
              <a:rPr lang="zh-CN" altLang="en-US" sz="2400" b="1" dirty="0">
                <a:latin typeface="微软雅黑" pitchFamily="34" charset="-122"/>
              </a:rPr>
              <a:t>离心管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1070D56-52B7-41E8-9B40-CEFA4EFDF276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/>
              <a:t>实验器材试剂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E4C1365F-9446-4150-8D44-8AD92B60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98" y="2060848"/>
            <a:ext cx="8460804" cy="302418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+mn-ea"/>
              </a:rPr>
              <a:t>1. </a:t>
            </a:r>
            <a:r>
              <a:rPr lang="zh-CN" altLang="en-US" sz="2400" b="1" dirty="0">
                <a:latin typeface="+mn-ea"/>
              </a:rPr>
              <a:t>脱盐缓冲液：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200 mL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人大组配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份）</a:t>
            </a:r>
            <a:br>
              <a:rPr lang="en-US" altLang="zh-CN" sz="2400" b="1" dirty="0">
                <a:solidFill>
                  <a:srgbClr val="FF0000"/>
                </a:solidFill>
                <a:latin typeface="+mn-ea"/>
              </a:rPr>
            </a:br>
            <a:r>
              <a:rPr lang="en-US" altLang="zh-CN" sz="2400" b="1" dirty="0">
                <a:latin typeface="+mn-ea"/>
              </a:rPr>
              <a:t>50 mmol/L Tris-HCl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pH7.9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5%</a:t>
            </a:r>
            <a:r>
              <a:rPr lang="zh-CN" altLang="en-US" sz="2400" b="1" dirty="0">
                <a:latin typeface="+mn-ea"/>
              </a:rPr>
              <a:t>甘油，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需对溶液抽滤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+mn-ea"/>
              </a:rPr>
              <a:t>2. </a:t>
            </a:r>
            <a:r>
              <a:rPr lang="zh-CN" altLang="en-US" sz="2400" b="1" dirty="0">
                <a:latin typeface="+mn-ea"/>
              </a:rPr>
              <a:t>超纯水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（公用，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AKTA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层析用）</a:t>
            </a:r>
            <a:r>
              <a:rPr lang="zh-CN" altLang="en-US" sz="2400" b="1" dirty="0">
                <a:latin typeface="+mn-ea"/>
              </a:rPr>
              <a:t>：</a:t>
            </a:r>
            <a:r>
              <a:rPr lang="en-US" altLang="zh-CN" sz="2400" b="1" dirty="0">
                <a:latin typeface="+mn-ea"/>
              </a:rPr>
              <a:t>118</a:t>
            </a:r>
            <a:r>
              <a:rPr lang="zh-CN" altLang="en-US" sz="2400" b="1" dirty="0">
                <a:latin typeface="+mn-ea"/>
              </a:rPr>
              <a:t>房间水池边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>
                <a:latin typeface="+mn-ea"/>
              </a:rPr>
              <a:t>3. 20%</a:t>
            </a:r>
            <a:r>
              <a:rPr lang="zh-CN" altLang="en-US" sz="2400" b="1" dirty="0">
                <a:latin typeface="+mn-ea"/>
              </a:rPr>
              <a:t>乙醇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（公用，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AKTA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层析用）</a:t>
            </a:r>
            <a:r>
              <a:rPr lang="zh-CN" altLang="en-US" sz="2400" b="1" dirty="0">
                <a:latin typeface="+mn-ea"/>
              </a:rPr>
              <a:t>：</a:t>
            </a:r>
            <a:r>
              <a:rPr lang="en-US" altLang="zh-CN" sz="2400" b="1" dirty="0">
                <a:latin typeface="+mn-ea"/>
              </a:rPr>
              <a:t>118</a:t>
            </a:r>
            <a:r>
              <a:rPr lang="zh-CN" altLang="en-US" sz="2400" b="1" dirty="0">
                <a:latin typeface="+mn-ea"/>
              </a:rPr>
              <a:t>房间水池边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66D22E5-EB47-4418-85B5-F0C2A92B2BF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微软雅黑" panose="020B0503020204020204" pitchFamily="34" charset="-122"/>
              </a:rPr>
              <a:t>脱盐缓冲液的抽滤</a:t>
            </a:r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8C3ECC5-172F-4C8F-9D33-BB4297B1A4A2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1E5F7CE-668A-4B2B-A11E-7F4B63F3E100}"/>
              </a:ext>
            </a:extLst>
          </p:cNvPr>
          <p:cNvSpPr>
            <a:spLocks noGrp="1"/>
          </p:cNvSpPr>
          <p:nvPr/>
        </p:nvSpPr>
        <p:spPr bwMode="auto">
          <a:xfrm>
            <a:off x="1847850" y="2133600"/>
            <a:ext cx="84963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+mn-ea"/>
              </a:rPr>
              <a:t> 操作同上次课</a:t>
            </a:r>
            <a:r>
              <a:rPr lang="da-DK" altLang="zh-CN" b="1" dirty="0">
                <a:latin typeface="+mn-ea"/>
              </a:rPr>
              <a:t>Binding Buffer </a:t>
            </a:r>
            <a:r>
              <a:rPr lang="en-US" altLang="zh-CN" b="1" dirty="0">
                <a:latin typeface="+mn-ea"/>
              </a:rPr>
              <a:t>A</a:t>
            </a:r>
            <a:r>
              <a:rPr lang="zh-CN" altLang="en-US" b="1" dirty="0">
                <a:latin typeface="+mn-ea"/>
              </a:rPr>
              <a:t>的抽滤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Rot="1"/>
          </p:cNvSpPr>
          <p:nvPr>
            <p:ph type="title"/>
          </p:nvPr>
        </p:nvSpPr>
        <p:spPr>
          <a:xfrm>
            <a:off x="1597025" y="549275"/>
            <a:ext cx="8997950" cy="784225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latin typeface="微软雅黑" panose="020B0503020204020204" pitchFamily="34" charset="-122"/>
              </a:rPr>
              <a:t>操作步骤：</a:t>
            </a:r>
            <a:r>
              <a:rPr lang="en-US" altLang="zh-CN" sz="4000" b="1">
                <a:latin typeface="微软雅黑" panose="020B0503020204020204" pitchFamily="34" charset="-122"/>
              </a:rPr>
              <a:t>GFP</a:t>
            </a:r>
            <a:r>
              <a:rPr lang="zh-CN" altLang="en-US" sz="4000" b="1">
                <a:latin typeface="微软雅黑" panose="020B0503020204020204" pitchFamily="34" charset="-122"/>
              </a:rPr>
              <a:t>的凝胶过滤脱盐</a:t>
            </a: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9E109C9-C8D3-4853-9ECD-6FD8A6540214}" type="slidenum">
              <a:rPr lang="zh-CN" altLang="en-US" sz="10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2E1B19B-7240-4ABA-AA49-508FCC6C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75" y="1773238"/>
            <a:ext cx="9721850" cy="29511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>
                <a:latin typeface="+mn-ea"/>
              </a:rPr>
              <a:t>1. </a:t>
            </a:r>
            <a:r>
              <a:rPr lang="zh-CN" altLang="en-US" sz="2400" b="1" dirty="0">
                <a:latin typeface="+mn-ea"/>
              </a:rPr>
              <a:t>超滤浓缩后的</a:t>
            </a:r>
            <a:r>
              <a:rPr lang="en-US" altLang="zh-CN" sz="2400" b="1" dirty="0">
                <a:latin typeface="+mn-ea"/>
              </a:rPr>
              <a:t>GFP</a:t>
            </a:r>
            <a:r>
              <a:rPr lang="zh-CN" altLang="en-US" sz="2400" b="1" dirty="0">
                <a:latin typeface="+mn-ea"/>
              </a:rPr>
              <a:t>样品配平，离心（</a:t>
            </a:r>
            <a:r>
              <a:rPr lang="en-US" altLang="zh-CN" sz="2400" b="1" dirty="0">
                <a:latin typeface="+mn-ea"/>
              </a:rPr>
              <a:t>20 000×g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10 min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4℃</a:t>
            </a:r>
            <a:r>
              <a:rPr lang="zh-CN" altLang="en-US" sz="2400" b="1" dirty="0">
                <a:latin typeface="+mn-ea"/>
              </a:rPr>
              <a:t>）；</a:t>
            </a:r>
            <a:endParaRPr lang="en-US" altLang="zh-CN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+mn-ea"/>
              </a:rPr>
              <a:t>2. </a:t>
            </a:r>
            <a:r>
              <a:rPr lang="zh-CN" altLang="en-US" sz="2400" b="1" dirty="0">
                <a:latin typeface="+mn-ea"/>
              </a:rPr>
              <a:t>小心吸取上清至新的</a:t>
            </a:r>
            <a:r>
              <a:rPr lang="en-US" altLang="zh-CN" sz="2400" b="1" dirty="0">
                <a:latin typeface="+mn-ea"/>
              </a:rPr>
              <a:t>1.5 mL</a:t>
            </a:r>
            <a:r>
              <a:rPr lang="zh-CN" altLang="en-US" sz="2400" b="1" dirty="0">
                <a:latin typeface="+mn-ea"/>
              </a:rPr>
              <a:t>离心管；</a:t>
            </a:r>
            <a:endParaRPr lang="en-US" altLang="zh-CN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将样品拿到</a:t>
            </a:r>
            <a:r>
              <a:rPr lang="en-US" altLang="zh-CN" sz="2400" b="1" dirty="0">
                <a:latin typeface="+mn-ea"/>
              </a:rPr>
              <a:t>AKTA</a:t>
            </a:r>
            <a:r>
              <a:rPr lang="zh-CN" altLang="en-US" sz="2400" b="1" dirty="0">
                <a:latin typeface="+mn-ea"/>
              </a:rPr>
              <a:t>仪器处，开始凝胶过滤脱盐实验。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</a:rPr>
              <a:t>仪器操作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E7CDB69-CD56-400A-8B31-ED469598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3" y="2205038"/>
            <a:ext cx="8931275" cy="37639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详见</a:t>
            </a:r>
            <a:r>
              <a:rPr lang="en-US" altLang="zh-CN" sz="2400" b="1" dirty="0" err="1">
                <a:latin typeface="微软雅黑" pitchFamily="34" charset="-122"/>
              </a:rPr>
              <a:t>AKTA</a:t>
            </a:r>
            <a:r>
              <a:rPr lang="en-US" altLang="zh-CN" sz="2400" b="1" dirty="0">
                <a:latin typeface="微软雅黑" pitchFamily="34" charset="-122"/>
              </a:rPr>
              <a:t> start</a:t>
            </a:r>
            <a:r>
              <a:rPr lang="zh-CN" altLang="en-US" sz="2400" b="1" dirty="0">
                <a:latin typeface="微软雅黑" pitchFamily="34" charset="-122"/>
              </a:rPr>
              <a:t>蛋白纯化层析系统的操作指南</a:t>
            </a:r>
            <a:r>
              <a:rPr lang="en-US" altLang="zh-CN" sz="2400" b="1" dirty="0">
                <a:latin typeface="微软雅黑" pitchFamily="34" charset="-122"/>
              </a:rPr>
              <a:t>《AKTA start</a:t>
            </a:r>
            <a:r>
              <a:rPr lang="zh-CN" altLang="en-US" sz="2400" b="1" dirty="0">
                <a:latin typeface="微软雅黑" pitchFamily="34" charset="-122"/>
              </a:rPr>
              <a:t>简易指南</a:t>
            </a:r>
            <a:r>
              <a:rPr lang="en-US" altLang="zh-CN" sz="2400" b="1" dirty="0">
                <a:latin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</a:rPr>
              <a:t>脱盐</a:t>
            </a:r>
            <a:r>
              <a:rPr lang="en-US" altLang="zh-CN" sz="2400" b="1" dirty="0">
                <a:latin typeface="微软雅黑" pitchFamily="34" charset="-122"/>
              </a:rPr>
              <a:t>)》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DFA1B2-0CC4-486E-960C-D93C0B721791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>
          <a:xfrm>
            <a:off x="1846263" y="492125"/>
            <a:ext cx="8447087" cy="855663"/>
          </a:xfrm>
        </p:spPr>
        <p:txBody>
          <a:bodyPr/>
          <a:lstStyle/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</a:rPr>
              <a:t>需要保留的样品溶液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8E5680B-4C18-419F-852A-61AFFE83DEF5}"/>
              </a:ext>
            </a:extLst>
          </p:cNvPr>
          <p:cNvSpPr>
            <a:spLocks noGrp="1" noRot="1"/>
          </p:cNvSpPr>
          <p:nvPr>
            <p:ph idx="1"/>
          </p:nvPr>
        </p:nvSpPr>
        <p:spPr>
          <a:xfrm>
            <a:off x="1189038" y="1828800"/>
            <a:ext cx="9813925" cy="46958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+mn-ea"/>
              </a:rPr>
              <a:t>样品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（每个大组 保留</a:t>
            </a: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管）：</a:t>
            </a:r>
            <a:r>
              <a:rPr lang="en-US" altLang="zh-CN" sz="2000" b="1" dirty="0">
                <a:latin typeface="+mn-ea"/>
              </a:rPr>
              <a:t>GFP</a:t>
            </a:r>
            <a:r>
              <a:rPr lang="zh-CN" altLang="en-US" sz="2000" b="1" dirty="0">
                <a:latin typeface="+mn-ea"/>
              </a:rPr>
              <a:t>可溶性总蛋白提取液，保留</a:t>
            </a:r>
            <a:r>
              <a:rPr lang="en-US" altLang="zh-CN" sz="2000" b="1" dirty="0">
                <a:latin typeface="+mn-ea"/>
              </a:rPr>
              <a:t>250 </a:t>
            </a:r>
            <a:r>
              <a:rPr lang="el-GR" altLang="zh-CN" sz="2000" b="1" dirty="0">
                <a:latin typeface="+mn-ea"/>
              </a:rPr>
              <a:t>μ</a:t>
            </a:r>
            <a:r>
              <a:rPr lang="en-US" altLang="zh-CN" sz="2000" b="1" dirty="0">
                <a:latin typeface="+mn-ea"/>
              </a:rPr>
              <a:t>L</a:t>
            </a:r>
            <a:r>
              <a:rPr lang="zh-CN" altLang="en-US" sz="2000" b="1" dirty="0">
                <a:latin typeface="+mn-ea"/>
              </a:rPr>
              <a:t>每管，共</a:t>
            </a: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管，测量并记录总蛋白提取液上柱的体积。</a:t>
            </a:r>
            <a:endParaRPr lang="en-US" altLang="zh-CN" sz="2000" b="1" dirty="0"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+mn-ea"/>
              </a:rPr>
              <a:t>样品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（每个大组 保留</a:t>
            </a: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管）：测量上样透过峰的体积（合并上样出峰开始到峰结束的体积），合并</a:t>
            </a:r>
            <a:r>
              <a:rPr lang="en-US" altLang="zh-CN" sz="2000" b="1" dirty="0">
                <a:latin typeface="+mn-ea"/>
              </a:rPr>
              <a:t>GFP</a:t>
            </a:r>
            <a:r>
              <a:rPr lang="zh-CN" altLang="en-US" sz="2000" b="1" dirty="0">
                <a:latin typeface="+mn-ea"/>
              </a:rPr>
              <a:t>透过峰的所有管样品，测量并记录透过峰体积，保留</a:t>
            </a:r>
            <a:r>
              <a:rPr lang="en-US" altLang="zh-CN" sz="2000" b="1" dirty="0">
                <a:latin typeface="+mn-ea"/>
              </a:rPr>
              <a:t>1 mL</a:t>
            </a:r>
            <a:r>
              <a:rPr lang="zh-CN" altLang="en-US" sz="2000" b="1" dirty="0">
                <a:latin typeface="+mn-ea"/>
              </a:rPr>
              <a:t>每管，共</a:t>
            </a: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管，剩余的扔掉。</a:t>
            </a:r>
            <a:endParaRPr lang="en-US" altLang="zh-CN" sz="2000" b="1" dirty="0"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样品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：凝胶过滤层析得到的脱盐后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GFP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样品溶液，每个大组保留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管，每管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250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μL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（本次课）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+mn-ea"/>
              </a:rPr>
              <a:t>样品</a:t>
            </a: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：本次实验需要用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管，用于蛋白质含量测定。样品管做好标记，按照要求放到公共地点统一保存。</a:t>
            </a:r>
            <a:endParaRPr lang="en-US" altLang="zh-CN" sz="2000" b="1" dirty="0"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b="1" dirty="0"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剩余的脱盐后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GFP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样品溶液需要上交。每人的实验记录本上要求做好样品保存记录。</a:t>
            </a:r>
            <a:endParaRPr lang="en-US" altLang="zh-CN" sz="2000" i="1" u="sng" dirty="0">
              <a:latin typeface="+mn-ea"/>
            </a:endParaRP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CEB775C-583C-4AB6-B17F-386EC68CCEAD}" type="slidenum">
              <a:rPr lang="zh-CN" altLang="en-US" sz="10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微软雅黑" panose="020B0503020204020204" pitchFamily="34" charset="-122"/>
              </a:rPr>
              <a:t>实验结束需要完成的事情</a:t>
            </a:r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946820" y="1844675"/>
            <a:ext cx="10298360" cy="37449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</a:rPr>
              <a:t>各组将实验用具洗净收拾好，移液器调到最大刻度，吸头盒补充吸头；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</a:rPr>
              <a:t>本次实验得到的凝胶过滤脱盐后的</a:t>
            </a:r>
            <a:r>
              <a:rPr lang="en-US" altLang="zh-CN" sz="2400" b="1" dirty="0">
                <a:latin typeface="微软雅黑" panose="020B0503020204020204" pitchFamily="34" charset="-122"/>
              </a:rPr>
              <a:t>GFP</a:t>
            </a:r>
            <a:r>
              <a:rPr lang="zh-CN" altLang="en-US" sz="2400" b="1" dirty="0">
                <a:latin typeface="微软雅黑" panose="020B0503020204020204" pitchFamily="34" charset="-122"/>
              </a:rPr>
              <a:t>样品，分装为</a:t>
            </a:r>
            <a:r>
              <a:rPr lang="en-US" altLang="zh-CN" sz="2400" b="1" dirty="0">
                <a:latin typeface="微软雅黑" panose="020B0503020204020204" pitchFamily="34" charset="-122"/>
              </a:rPr>
              <a:t>250 </a:t>
            </a:r>
            <a:r>
              <a:rPr lang="en-US" altLang="zh-CN" sz="2400" b="1" dirty="0" err="1">
                <a:latin typeface="微软雅黑" panose="020B0503020204020204" pitchFamily="34" charset="-122"/>
              </a:rPr>
              <a:t>μL</a:t>
            </a:r>
            <a:r>
              <a:rPr lang="en-US" altLang="zh-CN" sz="2400" b="1" dirty="0">
                <a:latin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</a:rPr>
              <a:t>管，每个大组共保留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3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管</a:t>
            </a:r>
            <a:r>
              <a:rPr lang="zh-CN" altLang="en-US" sz="2400" b="1" dirty="0">
                <a:latin typeface="微软雅黑" panose="020B0503020204020204" pitchFamily="34" charset="-122"/>
              </a:rPr>
              <a:t>，其中</a:t>
            </a:r>
            <a:r>
              <a:rPr lang="en-US" altLang="zh-CN" sz="2400" b="1" dirty="0">
                <a:latin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</a:rPr>
              <a:t>管用于本次课蛋白质含量测定。另外</a:t>
            </a:r>
            <a:r>
              <a:rPr lang="en-US" altLang="zh-CN" sz="2400" b="1" dirty="0">
                <a:latin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</a:rPr>
              <a:t>管上交保存于</a:t>
            </a:r>
            <a:r>
              <a:rPr lang="en-US" altLang="zh-CN" sz="2400" b="1" dirty="0">
                <a:latin typeface="微软雅黑" panose="020B0503020204020204" pitchFamily="34" charset="-122"/>
              </a:rPr>
              <a:t>-20</a:t>
            </a:r>
            <a:r>
              <a:rPr lang="zh-CN" altLang="en-US" sz="2400" b="1" dirty="0">
                <a:latin typeface="微软雅黑" panose="020B0503020204020204" pitchFamily="34" charset="-122"/>
              </a:rPr>
              <a:t>℃；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 </a:t>
            </a:r>
            <a:r>
              <a:rPr lang="zh-CN" altLang="en-US" sz="2400" b="1" dirty="0">
                <a:latin typeface="微软雅黑" panose="020B0503020204020204" pitchFamily="34" charset="-122"/>
              </a:rPr>
              <a:t>将剩余的脱盐后</a:t>
            </a:r>
            <a:r>
              <a:rPr lang="en-US" altLang="zh-CN" sz="2400" b="1" dirty="0">
                <a:latin typeface="微软雅黑" panose="020B0503020204020204" pitchFamily="34" charset="-122"/>
              </a:rPr>
              <a:t>GFP</a:t>
            </a:r>
            <a:r>
              <a:rPr lang="zh-CN" altLang="en-US" sz="2400" b="1" dirty="0">
                <a:latin typeface="微软雅黑" panose="020B0503020204020204" pitchFamily="34" charset="-122"/>
              </a:rPr>
              <a:t>样品溶液上交，所有样品按照要求放到公共实验台统一保存。</a:t>
            </a:r>
            <a:endParaRPr lang="zh-CN" altLang="en-US" sz="2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1A0DEB-4181-46BD-94DF-161D6D72635F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0150" y="5589588"/>
            <a:ext cx="4711700" cy="661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老师检查后学生方可离开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4934</TotalTime>
  <Words>624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绿色荧光蛋白GFP的原核蛋白表达、纯化 及性质鉴定（2）</vt:lpstr>
      <vt:lpstr>凝胶过滤脱盐</vt:lpstr>
      <vt:lpstr>实验器材试剂</vt:lpstr>
      <vt:lpstr>实验器材试剂</vt:lpstr>
      <vt:lpstr>脱盐缓冲液的抽滤</vt:lpstr>
      <vt:lpstr>操作步骤：GFP的凝胶过滤脱盐</vt:lpstr>
      <vt:lpstr>仪器操作</vt:lpstr>
      <vt:lpstr>需要保留的样品溶液</vt:lpstr>
      <vt:lpstr>实验结束需要完成的事情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</cp:lastModifiedBy>
  <cp:revision>1076</cp:revision>
  <dcterms:created xsi:type="dcterms:W3CDTF">1601-01-01T00:00:00Z</dcterms:created>
  <dcterms:modified xsi:type="dcterms:W3CDTF">2023-10-24T13:04:53Z</dcterms:modified>
</cp:coreProperties>
</file>