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5" r:id="rId5"/>
    <p:sldId id="263" r:id="rId6"/>
    <p:sldId id="266" r:id="rId7"/>
    <p:sldId id="267" r:id="rId8"/>
    <p:sldId id="268" r:id="rId9"/>
    <p:sldId id="269" r:id="rId10"/>
    <p:sldId id="271" r:id="rId11"/>
    <p:sldId id="273" r:id="rId12"/>
    <p:sldId id="275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5092"/>
  </p:normalViewPr>
  <p:slideViewPr>
    <p:cSldViewPr snapToGrid="0" snapToObjects="1">
      <p:cViewPr varScale="1">
        <p:scale>
          <a:sx n="105" d="100"/>
          <a:sy n="105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33F1-894E-194D-92D7-07893F224536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AD3-2794-464D-BBC2-45945059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T-OS/xv6-k21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老师</a:t>
            </a:r>
            <a:r>
              <a:rPr lang="zh-CN" altLang="en-US" dirty="0"/>
              <a:t>、助教们大家好！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24292E"/>
              </a:solidFill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成功通过了测试。由于时间原因这里没有实现</a:t>
            </a:r>
            <a:r>
              <a:rPr lang="en-U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flags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，但基本的功能都已经正确实现。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以上就是全部内容</a:t>
            </a:r>
            <a:r>
              <a:rPr lang="zh-CN" altLang="en-US" dirty="0"/>
              <a:t>，谢谢大家！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本实验由</a:t>
            </a:r>
            <a:r>
              <a:rPr lang="zh-CN" altLang="en-US" b="1" i="0" u="none" strike="noStrike" dirty="0">
                <a:solidFill>
                  <a:srgbClr val="24292E"/>
                </a:solidFill>
                <a:effectLst/>
                <a:latin typeface="system-ui"/>
              </a:rPr>
              <a:t>我自己独立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完成，在 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xv6-k210 (</a:t>
            </a:r>
            <a:r>
              <a:rPr lang="es-ES" altLang="zh-CN" b="0" i="0" u="sng" strike="noStrike" dirty="0">
                <a:solidFill>
                  <a:srgbClr val="007AFF"/>
                </a:solidFill>
                <a:effectLst/>
                <a:latin typeface="system-ui"/>
                <a:hlinkClick r:id="rId3"/>
              </a:rPr>
              <a:t>https://github.com/HUST-OS/xv6-k210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) 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的基础上对内核向用户提供的系统调用接口进行扩展，使之满足大赛要求。大多数系统调用在 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xv6-k210 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中已经有类似的实现，但功能和大赛要求不完全一致；此外大赛要求系统在启动后能够自动读取测试样例进行测试，测试完成后自动关机。因此需要在 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xv6-k210 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的基础上进行适当地修改，使系统满足大赛要求。</a:t>
            </a:r>
          </a:p>
          <a:p>
            <a:pPr algn="l"/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我们的操作系统根据比赛要求成功实现了</a:t>
            </a:r>
            <a:r>
              <a:rPr lang="zh-CN" altLang="en-US" b="1" i="0" u="none" strike="noStrike" dirty="0">
                <a:solidFill>
                  <a:srgbClr val="24292E"/>
                </a:solidFill>
                <a:effectLst/>
                <a:latin typeface="system-ui"/>
              </a:rPr>
              <a:t>绝大多数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系统调用，达到了课程要求的测试分数。但在实验过程中，也遇到了一些目前尚未解决的问题。下面将介绍环境的配置和</a:t>
            </a:r>
            <a:r>
              <a:rPr lang="en-U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系统调用的实现。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7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altLang="zh-CN" b="1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1" i="0" u="none" strike="noStrike" dirty="0">
                <a:solidFill>
                  <a:srgbClr val="24292E"/>
                </a:solidFill>
                <a:effectLst/>
                <a:latin typeface="system-ui"/>
              </a:rPr>
              <a:t>和</a:t>
            </a:r>
            <a:r>
              <a:rPr lang="es-ES" altLang="zh-CN" b="1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fork</a:t>
            </a:r>
            <a:r>
              <a:rPr lang="zh-CN" altLang="en-US" b="1" i="0" u="none" strike="noStrike" dirty="0">
                <a:solidFill>
                  <a:srgbClr val="24292E"/>
                </a:solidFill>
                <a:effectLst/>
                <a:latin typeface="system-ui"/>
              </a:rPr>
              <a:t>的异同</a:t>
            </a:r>
          </a:p>
          <a:p>
            <a:pPr algn="l"/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和</a:t>
            </a:r>
            <a:r>
              <a:rPr lang="es-E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fork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均通过复制一个进程来创建新进程。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是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Linux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特有的系统调用，允许创建一个进程或线程，并通过一组标志（</a:t>
            </a:r>
            <a:r>
              <a:rPr lang="es-E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flags</a:t>
            </a:r>
            <a:r>
              <a:rPr lang="zh-CN" altLang="es-ES" b="0" i="0" u="none" strike="noStrike" dirty="0">
                <a:solidFill>
                  <a:srgbClr val="24292E"/>
                </a:solidFill>
                <a:effectLst/>
                <a:latin typeface="system-ui"/>
              </a:rPr>
              <a:t>）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来指定父子进程之间共享的资源。而且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还可以通过传入函数指针指定新进程开始执行的位置，比</a:t>
            </a:r>
            <a:r>
              <a:rPr lang="es-E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fork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更加灵活。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的实现思路和</a:t>
            </a:r>
            <a:r>
              <a:rPr lang="es-E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fork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大致相同，但在实现过程中遇到了以下两点问题：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xv6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不支持用户线程</a:t>
            </a:r>
            <a:b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</a:b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如上文所述，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xv6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中没有线程的概念，进程是程序运行的最小单元，因此在目前的实现中没有考虑参数</a:t>
            </a:r>
            <a:r>
              <a:rPr lang="es-E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tls</a:t>
            </a:r>
            <a:r>
              <a:rPr lang="zh-CN" altLang="es-ES" b="0" i="0" u="none" strike="noStrike" dirty="0">
                <a:solidFill>
                  <a:srgbClr val="24292E"/>
                </a:solidFill>
                <a:effectLst/>
                <a:latin typeface="system-ui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程序功能正确但测试样例无法通过</a:t>
            </a:r>
            <a:b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</a:b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调试过程中发现，参数并不是按照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a0-a6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的顺序依次填入寄存器的，从进程的</a:t>
            </a:r>
            <a:r>
              <a:rPr lang="es-E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trapframe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页中取出的参数总是不正确。原因在于</a:t>
            </a:r>
            <a:r>
              <a:rPr lang="es-ES" altLang="zh-CN" b="0" i="0" u="none" strike="noStrike" dirty="0">
                <a:solidFill>
                  <a:srgbClr val="24292E"/>
                </a:solidFill>
                <a:effectLst/>
                <a:latin typeface="system-ui"/>
              </a:rPr>
              <a:t>clone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的测试用例在执行过程中调整了参数在寄存器中的位置。测试用例调用的是经过包装的系统调用函数，有一段汇编代码调整了用户传入的参数在寄存器中的位置，同时还把</a:t>
            </a:r>
            <a:r>
              <a:rPr lang="en-U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arg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和</a:t>
            </a:r>
            <a:r>
              <a:rPr lang="en-U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fn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放到了用户指定的进程栈上。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首先需要设置系统调用号，并且在文件</a:t>
            </a:r>
            <a:r>
              <a:rPr lang="en-U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syscall.c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中设置系统调用表。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24292E"/>
              </a:solidFill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以上过程和</a:t>
            </a:r>
            <a:r>
              <a:rPr lang="es-ES" altLang="zh-CN" dirty="0" err="1"/>
              <a:t>fork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系统调用类似，下面需要对子进程进行一些个性化操作。</a:t>
            </a:r>
            <a:br>
              <a:rPr lang="zh-CN" altLang="en-US" dirty="0"/>
            </a:b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首先从</a:t>
            </a:r>
            <a:r>
              <a:rPr lang="es-ES" altLang="zh-CN" dirty="0" err="1"/>
              <a:t>trapframe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中获取子进程用户栈的栈指针，并从栈中获取函数地址</a:t>
            </a:r>
            <a:r>
              <a:rPr lang="es-ES" altLang="zh-CN" dirty="0" err="1"/>
              <a:t>fn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和参数地址</a:t>
            </a:r>
            <a:r>
              <a:rPr lang="es-ES" altLang="zh-CN" dirty="0" err="1"/>
              <a:t>arg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在用户地址空间中的虚拟地址，将进程的程序计数器</a:t>
            </a:r>
            <a:r>
              <a:rPr lang="es-ES" altLang="zh-CN" dirty="0" err="1"/>
              <a:t>epc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设置为</a:t>
            </a:r>
            <a:r>
              <a:rPr lang="es-ES" altLang="zh-CN" dirty="0" err="1"/>
              <a:t>fn</a:t>
            </a:r>
            <a:r>
              <a:rPr lang="zh-CN" altLang="es-ES" b="0" i="0" u="none" strike="noStrike" dirty="0">
                <a:solidFill>
                  <a:srgbClr val="24292E"/>
                </a:solidFill>
                <a:effectLst/>
                <a:latin typeface="system-ui"/>
              </a:rPr>
              <a:t>，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将</a:t>
            </a:r>
            <a:r>
              <a:rPr lang="es-ES" altLang="zh-CN" dirty="0"/>
              <a:t>a0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设置为</a:t>
            </a:r>
            <a:r>
              <a:rPr lang="es-ES" altLang="zh-CN" dirty="0" err="1"/>
              <a:t>arg</a:t>
            </a:r>
            <a:r>
              <a:rPr lang="zh-CN" altLang="es-ES" b="0" i="0" u="none" strike="noStrike" dirty="0">
                <a:solidFill>
                  <a:srgbClr val="24292E"/>
                </a:solidFill>
                <a:effectLst/>
                <a:latin typeface="system-ui"/>
              </a:rPr>
              <a:t>。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从而使子进程从函数</a:t>
            </a:r>
            <a:r>
              <a:rPr lang="es-ES" altLang="zh-CN" dirty="0" err="1"/>
              <a:t>fn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处开始运行，参数是</a:t>
            </a:r>
            <a:r>
              <a:rPr lang="en-US" altLang="zh-CN" b="0" i="0" u="none" strike="noStrike" dirty="0" err="1">
                <a:solidFill>
                  <a:srgbClr val="24292E"/>
                </a:solidFill>
                <a:effectLst/>
                <a:latin typeface="system-ui"/>
              </a:rPr>
              <a:t>arg</a:t>
            </a:r>
            <a:r>
              <a:rPr lang="zh-CN" altLang="en-US" b="0" i="0" u="none" strike="noStrike" dirty="0">
                <a:solidFill>
                  <a:srgbClr val="24292E"/>
                </a:solidFill>
                <a:effectLst/>
                <a:latin typeface="system-ui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73AD3-2794-464D-BBC2-459450597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4437-2444-3240-B071-EF3F32EE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D8275B-6A50-6F4C-8302-50196445E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FA285-80DB-684C-BB5A-92E0C2F5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D3254-51F0-3042-8D46-7971393F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E7EB8-8C08-F640-81F1-FF88A7E8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4743-A6B0-2D47-ABC2-2FCDB20B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90E04-C9C1-4444-8C2D-A866F2A6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B9419-5E8F-4E45-A3FE-0F9BA27F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FD285-DFA9-7941-A573-33471BD2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35D54-B088-1143-ADEE-A6ED138A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40D9AC-7E8F-9041-BB25-EC09C4958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E5ED2-3412-E040-9AA0-36917B96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626CA-4915-DC40-863D-A5CF28A1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CACFE-14C6-DC4B-B882-A48D4F59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B7A74-C58D-8645-BF40-117B4034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B6AC-7EB9-894D-B72D-7FBC1A3B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15BB1-37E5-1045-BA7C-F9E24C80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2524-00D5-B846-9363-456EED2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45A64-331F-454F-9CE5-E61A009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960A1-D187-894E-A93D-4ECCD5C3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C572-593C-B34B-ACE9-257C9A2F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BD309-6E9F-2B42-AE7F-3B57C193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95B7F-41DE-054C-B151-15259A9F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A8C27-15BD-4D4F-B5A9-205189BA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78415-5CE4-644A-8369-C06E09E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73025-CD13-C447-AFDC-CC284099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1BC17-0D10-F348-A1E6-7A7BC2A9B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58927-FB55-1549-97B8-932B4141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05342-A39C-2F4F-B9F5-C6E0C55D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5C33E-534A-894B-B70B-E63CC8E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04D07-6562-394B-BD3E-1C125568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BAE2B-DF3E-9E46-AAA2-2D217ADA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906B6-3BE4-F14F-9702-ABBAA147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CD50E-9E3C-254B-B052-799F6807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CA101-0747-CF46-BF60-6EDC04213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524DB-14A4-4C45-B9A9-15CE7954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670E78-6FB7-954A-874B-039AC724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99C9E-51F3-5B48-B695-94FF13F8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75EE1-4F4F-5C40-B31E-698A467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CB440-E32E-6749-8497-3160168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CCDF8-AC08-7549-9093-BB0E5648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CD984-BD32-1C4F-A6EA-F90EF082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67DBD-1CC0-A34E-90A0-182DC8C6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6189D-2FBB-DC46-9D8A-D7BD5081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FC5E56-04DF-A14D-AF77-F38DC181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8F8BA-00DC-654B-A6AD-AB6F86F0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B4C5-0C2B-B04A-83BA-EF18CF52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1D29D-60C1-AB4D-8765-30B13AF1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4A567-847D-ED4C-9CF4-EDC60A13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9211E-148E-574B-8160-3EC8899C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48D3A-BA57-0948-94B8-C15D6413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6DED3-CF8F-4A4D-9EE6-16F4BC03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D4DE1-7588-BB45-AF44-1237D15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08AB3-A961-BE46-BDA3-75A31C21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519E0-A03B-DC4F-BCF8-4DDA5317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92B73-43EA-A741-9EDD-1E1AA57D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172A5-D268-6B4C-93A0-87082F48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7EF17-AE22-EC4B-A1E6-C8C8B7BF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9BDF5D-423F-3F48-99D9-174D9E57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3457E-CEC3-BD44-B4F2-7AC334F0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74FE3-F909-CD47-91C8-B38566B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92DE-8469-0A45-9876-45C7639A2AB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12E0C-B763-5541-998B-4E7B7F1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5F06E-935A-B84C-979B-B6FDF2AA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994-AD5F-1144-9D82-E6CDEF96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T-OS/xv6-k2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6B3FCD-07FE-5B40-AF8B-3352D6DE14C2}"/>
              </a:ext>
            </a:extLst>
          </p:cNvPr>
          <p:cNvSpPr txBox="1"/>
          <p:nvPr/>
        </p:nvSpPr>
        <p:spPr>
          <a:xfrm>
            <a:off x="2618125" y="2721114"/>
            <a:ext cx="6955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/>
              <a:t>操作系统内核赛</a:t>
            </a:r>
            <a:r>
              <a:rPr lang="zh-CN" altLang="en-US" sz="4800" b="1" dirty="0"/>
              <a:t>实验验收</a:t>
            </a:r>
            <a:endParaRPr lang="en-US" altLang="zh-CN" sz="48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dirty="0" err="1">
                <a:latin typeface="KaiTi" panose="02010609060101010101" pitchFamily="49" charset="-122"/>
                <a:ea typeface="KaiTi" panose="02010609060101010101" pitchFamily="49" charset="-122"/>
              </a:rPr>
              <a:t>刘沛雨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2100012289</a:t>
            </a:r>
          </a:p>
        </p:txBody>
      </p:sp>
    </p:spTree>
    <p:extLst>
      <p:ext uri="{BB962C8B-B14F-4D97-AF65-F5344CB8AC3E}">
        <p14:creationId xmlns:p14="http://schemas.microsoft.com/office/powerpoint/2010/main" val="63706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代码实现</a:t>
            </a:r>
            <a:endParaRPr lang="en-US" sz="3600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BFA68-18FD-1349-B4A1-1C1D476A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00" y="148532"/>
            <a:ext cx="4134823" cy="1715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9736DC-2117-2846-BEC5-5CFA14CEC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709" y="2041179"/>
            <a:ext cx="2685882" cy="2972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D0EF7B-4D86-3148-9DBE-E9F675D4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10" y="2263688"/>
            <a:ext cx="7955913" cy="27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代码实现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3E4A0-76AA-5643-9FAE-20B78A31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0" y="1617403"/>
            <a:ext cx="9245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5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测试结果</a:t>
            </a:r>
            <a:endParaRPr lang="en-US" sz="3600" b="1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4E5406-36DF-0443-A8E1-5DEB7A6F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2559050"/>
            <a:ext cx="9118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BE3DC4-5C37-3D48-A885-C7A43E4F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78050"/>
            <a:ext cx="9144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6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实验概述</a:t>
            </a:r>
            <a:endParaRPr lang="en-US" sz="3600" b="1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1E33C-A252-B242-8F59-8E0DDB7EC42E}"/>
              </a:ext>
            </a:extLst>
          </p:cNvPr>
          <p:cNvSpPr txBox="1"/>
          <p:nvPr/>
        </p:nvSpPr>
        <p:spPr>
          <a:xfrm>
            <a:off x="510209" y="1570244"/>
            <a:ext cx="6496877" cy="2815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i="0" u="none" strike="noStrike" dirty="0">
                <a:solidFill>
                  <a:srgbClr val="24292E"/>
                </a:solidFill>
                <a:effectLst/>
                <a:latin typeface="system-ui"/>
              </a:rPr>
              <a:t>独立</a:t>
            </a:r>
            <a:r>
              <a:rPr lang="zh-CN" altLang="en-US" sz="2000" b="0" i="0" u="none" strike="noStrike" dirty="0">
                <a:solidFill>
                  <a:srgbClr val="24292E"/>
                </a:solidFill>
                <a:effectLst/>
                <a:latin typeface="system-ui"/>
              </a:rPr>
              <a:t>完成</a:t>
            </a:r>
            <a:endParaRPr lang="en-US" altLang="zh-CN" sz="2000" b="0" i="0" u="none" strike="noStrike" dirty="0">
              <a:solidFill>
                <a:srgbClr val="24292E"/>
              </a:solidFill>
              <a:effectLst/>
              <a:latin typeface="system-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基于</a:t>
            </a:r>
            <a:r>
              <a:rPr lang="es-ES" altLang="zh-CN" sz="2000" b="0" i="0" u="none" strike="noStrike" dirty="0">
                <a:solidFill>
                  <a:srgbClr val="24292E"/>
                </a:solidFill>
                <a:effectLst/>
                <a:latin typeface="system-ui"/>
              </a:rPr>
              <a:t>xv6-k210 (</a:t>
            </a:r>
            <a:r>
              <a:rPr lang="es-ES" altLang="zh-CN" sz="2000" b="0" i="0" u="sng" strike="noStrike" dirty="0">
                <a:solidFill>
                  <a:srgbClr val="007AFF"/>
                </a:solidFill>
                <a:effectLst/>
                <a:latin typeface="system-ui"/>
                <a:hlinkClick r:id="rId3"/>
              </a:rPr>
              <a:t>https://github.com/HUST-OS/xv6-k210</a:t>
            </a:r>
            <a:r>
              <a:rPr lang="es-ES" altLang="zh-CN" sz="2000" b="0" i="0" u="none" strike="noStrike" dirty="0">
                <a:solidFill>
                  <a:srgbClr val="24292E"/>
                </a:solidFill>
                <a:effectLst/>
                <a:latin typeface="system-u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u="none" strike="noStrike" dirty="0">
                <a:solidFill>
                  <a:srgbClr val="24292E"/>
                </a:solidFill>
                <a:effectLst/>
                <a:latin typeface="system-ui"/>
              </a:rPr>
              <a:t>操作系统根据比赛要求成功实现了</a:t>
            </a:r>
            <a:r>
              <a:rPr lang="zh-CN" altLang="en-US" sz="2000" b="1" i="0" u="none" strike="noStrike" dirty="0">
                <a:solidFill>
                  <a:srgbClr val="24292E"/>
                </a:solidFill>
                <a:effectLst/>
                <a:latin typeface="system-ui"/>
              </a:rPr>
              <a:t>绝大多数</a:t>
            </a:r>
            <a:r>
              <a:rPr lang="zh-CN" altLang="en-US" sz="2000" b="0" i="0" u="none" strike="noStrike" dirty="0">
                <a:solidFill>
                  <a:srgbClr val="24292E"/>
                </a:solidFill>
                <a:effectLst/>
                <a:latin typeface="system-ui"/>
              </a:rPr>
              <a:t>系统调用，达到了课程要求的测试分数。但在实验过程中，也遇到了一些目前尚未解决的问题。</a:t>
            </a:r>
            <a:endParaRPr lang="en-US" altLang="zh-CN" sz="2000" b="0" i="0" u="none" strike="noStrike" dirty="0">
              <a:solidFill>
                <a:srgbClr val="24292E"/>
              </a:solidFill>
              <a:effectLst/>
              <a:latin typeface="system-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环境的配置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&amp;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系统调用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Clone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的实现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7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环境配置</a:t>
            </a:r>
            <a:endParaRPr lang="en-US" sz="3600" b="1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837BAB-5D9E-9049-A070-1ECA1BE160B3}"/>
              </a:ext>
            </a:extLst>
          </p:cNvPr>
          <p:cNvSpPr txBox="1"/>
          <p:nvPr/>
        </p:nvSpPr>
        <p:spPr>
          <a:xfrm>
            <a:off x="510209" y="1570244"/>
            <a:ext cx="3541091" cy="327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24292E"/>
                </a:solidFill>
                <a:latin typeface="system-ui"/>
              </a:rPr>
              <a:t>系统启动后自动读取样例</a:t>
            </a:r>
            <a:endParaRPr lang="en-US" altLang="zh-CN" sz="2000" b="0" dirty="0">
              <a:solidFill>
                <a:srgbClr val="24292E"/>
              </a:solidFill>
              <a:latin typeface="system-ui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修改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/xv6-k210/</a:t>
            </a:r>
            <a:r>
              <a:rPr lang="en-US" altLang="zh-CN" sz="2000" dirty="0" err="1">
                <a:solidFill>
                  <a:srgbClr val="24292E"/>
                </a:solidFill>
                <a:latin typeface="system-ui"/>
              </a:rPr>
              <a:t>Makefile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，将测试用例加入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xv6-k210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的文件系统</a:t>
            </a:r>
            <a:endParaRPr lang="en-US" altLang="zh-CN" sz="2000" dirty="0">
              <a:solidFill>
                <a:srgbClr val="24292E"/>
              </a:solidFill>
              <a:latin typeface="system-ui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修改</a:t>
            </a:r>
            <a:r>
              <a:rPr lang="en-US" altLang="zh-CN" sz="2000" dirty="0" err="1">
                <a:solidFill>
                  <a:srgbClr val="24292E"/>
                </a:solidFill>
                <a:latin typeface="system-ui"/>
              </a:rPr>
              <a:t>init.c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和</a:t>
            </a:r>
            <a:r>
              <a:rPr lang="en-US" altLang="zh-CN" sz="2000" dirty="0" err="1">
                <a:solidFill>
                  <a:srgbClr val="24292E"/>
                </a:solidFill>
                <a:latin typeface="system-ui"/>
              </a:rPr>
              <a:t>initcode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，实现测试样例的自动读取</a:t>
            </a:r>
            <a:endParaRPr lang="en-US" altLang="zh-CN" sz="2000" dirty="0">
              <a:solidFill>
                <a:srgbClr val="24292E"/>
              </a:solidFill>
              <a:latin typeface="system-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22FCC-30E9-BD43-B99D-2BDAEA9D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42" y="1000854"/>
            <a:ext cx="7768258" cy="55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环境配置</a:t>
            </a:r>
            <a:endParaRPr lang="en-US" sz="3600" b="1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837BAB-5D9E-9049-A070-1ECA1BE160B3}"/>
              </a:ext>
            </a:extLst>
          </p:cNvPr>
          <p:cNvSpPr txBox="1"/>
          <p:nvPr/>
        </p:nvSpPr>
        <p:spPr>
          <a:xfrm>
            <a:off x="510209" y="1570244"/>
            <a:ext cx="2867991" cy="327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测试完成后自动关机</a:t>
            </a:r>
            <a:endParaRPr lang="en-US" altLang="zh-CN" sz="2000" b="0" dirty="0">
              <a:solidFill>
                <a:srgbClr val="24292E"/>
              </a:solidFill>
              <a:latin typeface="system-ui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通过向</a:t>
            </a:r>
            <a:r>
              <a:rPr lang="zh-CN" altLang="en-US" sz="2000" dirty="0">
                <a:solidFill>
                  <a:srgbClr val="FF0000"/>
                </a:solidFill>
                <a:latin typeface="system-ui"/>
              </a:rPr>
              <a:t>物理内存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地址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0x100000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写入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0x5555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退出</a:t>
            </a:r>
            <a:r>
              <a:rPr lang="en-US" altLang="zh-CN" sz="2000" dirty="0" err="1">
                <a:solidFill>
                  <a:srgbClr val="24292E"/>
                </a:solidFill>
                <a:latin typeface="system-ui"/>
              </a:rPr>
              <a:t>qemu</a:t>
            </a:r>
            <a:endParaRPr lang="en-US" altLang="zh-CN" sz="2000" dirty="0">
              <a:solidFill>
                <a:srgbClr val="24292E"/>
              </a:solidFill>
              <a:latin typeface="system-ui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需要先进行地址映射</a:t>
            </a:r>
            <a:endParaRPr lang="en-US" altLang="zh-CN" sz="2000" dirty="0">
              <a:solidFill>
                <a:srgbClr val="24292E"/>
              </a:solidFill>
              <a:latin typeface="system-u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004A6-9CC2-884C-A922-DACD68EF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1650931"/>
            <a:ext cx="8199530" cy="40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+mn-lt"/>
              </a:rPr>
              <a:t>系统调用Clone的实现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Clone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F23B23-3241-BA4B-9BD9-39E50D52F16A}"/>
              </a:ext>
            </a:extLst>
          </p:cNvPr>
          <p:cNvSpPr txBox="1"/>
          <p:nvPr/>
        </p:nvSpPr>
        <p:spPr>
          <a:xfrm>
            <a:off x="510209" y="1570244"/>
            <a:ext cx="2867991" cy="96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24292E"/>
                </a:solidFill>
                <a:latin typeface="system-ui"/>
              </a:rPr>
              <a:t>一个关键的系统调用</a:t>
            </a:r>
            <a:endParaRPr lang="en-US" altLang="zh-CN" sz="2000" b="0" dirty="0">
              <a:solidFill>
                <a:srgbClr val="24292E"/>
              </a:solidFill>
              <a:latin typeface="system-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和</a:t>
            </a:r>
            <a:r>
              <a:rPr lang="en-US" altLang="zh-CN" sz="2000" dirty="0">
                <a:solidFill>
                  <a:srgbClr val="24292E"/>
                </a:solidFill>
                <a:latin typeface="system-ui"/>
              </a:rPr>
              <a:t>fork</a:t>
            </a: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的异同</a:t>
            </a:r>
            <a:endParaRPr lang="en-US" altLang="zh-CN" sz="2000" dirty="0">
              <a:solidFill>
                <a:srgbClr val="24292E"/>
              </a:solidFill>
              <a:latin typeface="system-u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624569-7855-604A-BDC5-8B41673D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1570244"/>
            <a:ext cx="8131477" cy="48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实验中遇到的问题</a:t>
            </a:r>
            <a:endParaRPr lang="en-US" sz="3600" b="1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64F0C-0E0B-A94B-BDC3-6055C90DEDD3}"/>
              </a:ext>
            </a:extLst>
          </p:cNvPr>
          <p:cNvSpPr txBox="1"/>
          <p:nvPr/>
        </p:nvSpPr>
        <p:spPr>
          <a:xfrm>
            <a:off x="510209" y="1570244"/>
            <a:ext cx="2867991" cy="96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sz="2000" b="0" dirty="0">
                <a:solidFill>
                  <a:srgbClr val="24292E"/>
                </a:solidFill>
                <a:latin typeface="system-ui"/>
              </a:rPr>
              <a:t>xv6</a:t>
            </a:r>
            <a:r>
              <a:rPr lang="zh-CN" altLang="en-US" sz="2000" b="0" dirty="0">
                <a:solidFill>
                  <a:srgbClr val="24292E"/>
                </a:solidFill>
                <a:latin typeface="system-ui"/>
              </a:rPr>
              <a:t>不支持用户线程</a:t>
            </a:r>
            <a:endParaRPr lang="en-US" altLang="zh-CN" sz="2000" b="0" dirty="0">
              <a:solidFill>
                <a:srgbClr val="24292E"/>
              </a:solidFill>
              <a:latin typeface="system-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system-ui"/>
              </a:rPr>
              <a:t>程序参数顺序的问题</a:t>
            </a:r>
            <a:endParaRPr lang="en-US" altLang="zh-CN" sz="2000" dirty="0">
              <a:solidFill>
                <a:srgbClr val="24292E"/>
              </a:solidFill>
              <a:latin typeface="system-ui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1CBFE0-189E-9B45-A5F7-D5F4FADE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9" y="3284080"/>
            <a:ext cx="5803678" cy="24083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27905E-87EB-BB44-A437-DA751204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303" y="988149"/>
            <a:ext cx="4251097" cy="47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代码实现</a:t>
            </a:r>
            <a:endParaRPr lang="en-US" sz="3600" b="1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0579DA-D0C5-5F45-8422-92917DAE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1" y="1412133"/>
            <a:ext cx="7890078" cy="51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07-8F08-C246-82E8-22EDA2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</a:rPr>
              <a:t>代码实现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98594-C924-634B-8C69-884CCD6A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0" y="1435862"/>
            <a:ext cx="9347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692</Words>
  <Application>Microsoft Macintosh PowerPoint</Application>
  <PresentationFormat>宽屏</PresentationFormat>
  <Paragraphs>53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KaiTi</vt:lpstr>
      <vt:lpstr>system-ui</vt:lpstr>
      <vt:lpstr>Arial</vt:lpstr>
      <vt:lpstr>Wingdings</vt:lpstr>
      <vt:lpstr>Office 主题​​</vt:lpstr>
      <vt:lpstr>PowerPoint 演示文稿</vt:lpstr>
      <vt:lpstr>实验概述</vt:lpstr>
      <vt:lpstr>环境配置</vt:lpstr>
      <vt:lpstr>环境配置</vt:lpstr>
      <vt:lpstr>系统调用Clone的实现</vt:lpstr>
      <vt:lpstr>Clone</vt:lpstr>
      <vt:lpstr>实验中遇到的问题</vt:lpstr>
      <vt:lpstr>代码实现</vt:lpstr>
      <vt:lpstr>代码实现</vt:lpstr>
      <vt:lpstr>代码实现</vt:lpstr>
      <vt:lpstr>代码实现</vt:lpstr>
      <vt:lpstr>测试结果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沛雨</dc:creator>
  <cp:lastModifiedBy>刘 沛雨</cp:lastModifiedBy>
  <cp:revision>4</cp:revision>
  <dcterms:created xsi:type="dcterms:W3CDTF">2024-06-21T11:34:35Z</dcterms:created>
  <dcterms:modified xsi:type="dcterms:W3CDTF">2024-06-22T05:59:12Z</dcterms:modified>
</cp:coreProperties>
</file>