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6" r:id="rId10"/>
    <p:sldId id="264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5F6CD-462E-6D56-20B9-C1D4B0904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540C6F-F70A-E1A1-D3FA-AF5F68E30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3D0083-FF53-7BE4-E9ED-4D936C48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DAD1-EAB3-438F-8A73-41826BA5B954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CA615D-9DC7-1FCE-F47D-27B56870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F97CD3-E25A-0FB6-2973-B4ED5B36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E60E-581D-4B83-8041-1C62C9B50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5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619D9-76E4-F2E5-8650-7AE414B4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4D081C-15D1-924A-3279-DE4B29A52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94D53-29FF-FCEC-8126-CADB622C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DAD1-EAB3-438F-8A73-41826BA5B954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361C1A-78B7-FDF7-FBB0-7CAD76DE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6FE2A2-32A1-1C4C-59AA-87EDA24C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E60E-581D-4B83-8041-1C62C9B50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57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939346-C7A3-6A34-F136-1F428FD34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F760B5-3722-A8AA-3B07-28A6AED7F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DE357-659E-AB85-4F19-0F608E83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DAD1-EAB3-438F-8A73-41826BA5B954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44EC8-F115-927E-D68B-8395A3D1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DFF0F-0952-C0FF-DEDF-4ED7DF74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E60E-581D-4B83-8041-1C62C9B50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14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1D98C-7F8D-9DFE-C13D-49905000C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DFFB81-BA6D-5FE3-E5D1-FC456C8F3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0D5EF0-8564-F427-2A7D-D47F932B7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DAD1-EAB3-438F-8A73-41826BA5B954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4E72E-C6AB-DCFD-EA2B-73AB2780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ED24D7-7B01-98C4-E43D-8CF2225A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E60E-581D-4B83-8041-1C62C9B50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7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475DF-3571-39F7-313C-503458D38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949718-5E87-12D9-95E7-71B982A41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452CF-8615-387F-AB8E-D20FFA7F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DAD1-EAB3-438F-8A73-41826BA5B954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1D5F7-7500-3D0B-3A30-337768CA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22D8C4-7339-D3CC-C4D4-3F5355FE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E60E-581D-4B83-8041-1C62C9B50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31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A5C29-D291-0BD4-9DA5-6A838DC3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4945A0-379F-359B-2B9C-A7E4BBBAD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B122E7-1E1E-9479-C5E2-C97101D17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AF7A5D-7DDD-C4D5-F416-BB44787C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DAD1-EAB3-438F-8A73-41826BA5B954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A5083A-5E30-CAEB-F39C-880CB53D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15ABBB-218B-665D-2D3C-5E9D1269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E60E-581D-4B83-8041-1C62C9B50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90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9E500-2BD7-A8C7-081E-B2D8719B6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DB2BA8-C866-DD75-04E8-6E06621F4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240AB5-3CFB-4F03-9FFE-9888A7D2B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03D49E-9CF0-6604-D3C1-D148998D9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9BB395-A3C4-3494-9F34-D321232B0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1A58B1-7E78-EB1B-3ECB-D24C452E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DAD1-EAB3-438F-8A73-41826BA5B954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A20C8A-AEF0-0BEF-043D-549CD910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62C762-60A7-A07E-5C59-29721407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E60E-581D-4B83-8041-1C62C9B50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7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9DEB1-2F06-8279-B409-EED92D3C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3F46FA-CB43-27EF-6619-CE26F561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DAD1-EAB3-438F-8A73-41826BA5B954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BCF29F-D853-85B3-E29E-00EC0C4D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6E6400-70EE-48AC-AA29-5554CFDB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E60E-581D-4B83-8041-1C62C9B50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47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055B92-E0F4-34F8-339A-193F2210F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DAD1-EAB3-438F-8A73-41826BA5B954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A9E548-5565-7C5D-0D90-FD71B2F9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278386-2104-4475-835E-7FA28C9A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E60E-581D-4B83-8041-1C62C9B50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87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A60B7-BE77-C50D-319D-C533635D2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1FC61B-A166-1E27-6B7C-8E4574B9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1D488A-191C-D64C-C9F1-88538BABE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44EB2A-723F-79DF-D5D0-C31D5F1B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DAD1-EAB3-438F-8A73-41826BA5B954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96FE27-C959-E298-426B-6A44192F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B9D647-A89A-5C1E-37A6-EA17CDCC6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E60E-581D-4B83-8041-1C62C9B50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29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B7E90-5F47-B250-C52F-3D4BD5F8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878AF7-A166-FF5B-B0F1-FDD2BD999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DB962B-C60B-3C20-F3FD-8D0D76F71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436141-97A3-80C6-9805-E7AEE2C0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DAD1-EAB3-438F-8A73-41826BA5B954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C4433D-3B77-5E78-CA8F-35516D52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50181E-1BE9-7D07-AE25-CEED8A32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E60E-581D-4B83-8041-1C62C9B50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03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5FB4CE-39CC-05E5-4016-0A2CD1015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179871-38E0-91D2-D7CE-9B11F5DCC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73DDD2-999F-378B-FE10-839553631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1DAD1-EAB3-438F-8A73-41826BA5B954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0593B3-B43B-A489-FC4C-79CA55B36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2E9B44-FDDD-DC07-EB1B-3F0E6D88B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1E60E-581D-4B83-8041-1C62C9B50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43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studio.com/resources/cheatsheets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A99F280-C117-09E2-B813-4B65F0B1CAB8}"/>
              </a:ext>
            </a:extLst>
          </p:cNvPr>
          <p:cNvSpPr txBox="1"/>
          <p:nvPr/>
        </p:nvSpPr>
        <p:spPr>
          <a:xfrm>
            <a:off x="3175970" y="2413337"/>
            <a:ext cx="58400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latin typeface="+mn-ea"/>
              </a:rPr>
              <a:t>初步认识</a:t>
            </a:r>
            <a:r>
              <a:rPr lang="en-US" altLang="zh-CN" sz="6000" dirty="0" err="1">
                <a:latin typeface="+mn-ea"/>
              </a:rPr>
              <a:t>Rstudio</a:t>
            </a:r>
            <a:endParaRPr lang="zh-CN" altLang="en-US" sz="6000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688950-8A3C-6C6C-D7F1-63C20542B12A}"/>
              </a:ext>
            </a:extLst>
          </p:cNvPr>
          <p:cNvSpPr txBox="1"/>
          <p:nvPr/>
        </p:nvSpPr>
        <p:spPr>
          <a:xfrm>
            <a:off x="7459193" y="4068772"/>
            <a:ext cx="1479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黄思源</a:t>
            </a:r>
            <a:endParaRPr lang="en-US" altLang="zh-CN" sz="2400" dirty="0">
              <a:latin typeface="+mn-ea"/>
            </a:endParaRPr>
          </a:p>
          <a:p>
            <a:pPr algn="ctr"/>
            <a:r>
              <a:rPr lang="en-US" altLang="zh-CN" sz="2400" dirty="0">
                <a:latin typeface="+mn-ea"/>
              </a:rPr>
              <a:t>20220913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556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4FD9CFD-525C-8D65-78F1-06B32A989505}"/>
              </a:ext>
            </a:extLst>
          </p:cNvPr>
          <p:cNvSpPr txBox="1"/>
          <p:nvPr/>
        </p:nvSpPr>
        <p:spPr>
          <a:xfrm>
            <a:off x="0" y="0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菜单栏 </a:t>
            </a:r>
            <a:r>
              <a:rPr lang="en-US" altLang="zh-CN" dirty="0">
                <a:solidFill>
                  <a:srgbClr val="FF0000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工具 </a:t>
            </a:r>
            <a:r>
              <a:rPr lang="en-US" altLang="zh-CN" dirty="0">
                <a:solidFill>
                  <a:srgbClr val="FF0000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快捷键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90FB02-D188-E5EF-69C8-7761912E1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6" y="797798"/>
            <a:ext cx="2959252" cy="38546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0F402D4-6F2B-15EB-EFB5-2AFE380C1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752" y="797798"/>
            <a:ext cx="8291650" cy="4722354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88F061C-62F0-8ABF-B79C-6D06BCF8B3DA}"/>
              </a:ext>
            </a:extLst>
          </p:cNvPr>
          <p:cNvCxnSpPr/>
          <p:nvPr/>
        </p:nvCxnSpPr>
        <p:spPr>
          <a:xfrm flipH="1" flipV="1">
            <a:off x="10156590" y="4059568"/>
            <a:ext cx="484816" cy="20006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AC5DE8C-DD07-745F-2BFF-CAD152F3C958}"/>
              </a:ext>
            </a:extLst>
          </p:cNvPr>
          <p:cNvSpPr txBox="1"/>
          <p:nvPr/>
        </p:nvSpPr>
        <p:spPr>
          <a:xfrm>
            <a:off x="10082948" y="61430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清空控制台</a:t>
            </a:r>
          </a:p>
        </p:txBody>
      </p:sp>
    </p:spTree>
    <p:extLst>
      <p:ext uri="{BB962C8B-B14F-4D97-AF65-F5344CB8AC3E}">
        <p14:creationId xmlns:p14="http://schemas.microsoft.com/office/powerpoint/2010/main" val="362335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9F9830-FF55-4536-1261-340182CE4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3935"/>
            <a:ext cx="2965602" cy="38736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F8041C-955A-D52E-853C-F57425CA8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478" y="0"/>
            <a:ext cx="6546019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AEC5146-1ED7-3778-3254-7E82E011CD9D}"/>
              </a:ext>
            </a:extLst>
          </p:cNvPr>
          <p:cNvSpPr txBox="1"/>
          <p:nvPr/>
        </p:nvSpPr>
        <p:spPr>
          <a:xfrm>
            <a:off x="9702460" y="1350120"/>
            <a:ext cx="243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Rstudio</a:t>
            </a:r>
            <a:r>
              <a:rPr lang="zh-CN" altLang="en-US" dirty="0"/>
              <a:t>使用的</a:t>
            </a:r>
            <a:r>
              <a:rPr lang="en-US" altLang="zh-CN" dirty="0"/>
              <a:t>R</a:t>
            </a:r>
            <a:r>
              <a:rPr lang="zh-CN" altLang="en-US" dirty="0"/>
              <a:t>的版本，一个</a:t>
            </a:r>
            <a:r>
              <a:rPr lang="en-US" altLang="zh-CN" dirty="0" err="1"/>
              <a:t>Rstudio</a:t>
            </a:r>
            <a:r>
              <a:rPr lang="zh-CN" altLang="en-US" dirty="0"/>
              <a:t>可以使用多个不同版本的</a:t>
            </a:r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934C4B-1E32-53ED-9A96-E45307B472F5}"/>
              </a:ext>
            </a:extLst>
          </p:cNvPr>
          <p:cNvSpPr txBox="1"/>
          <p:nvPr/>
        </p:nvSpPr>
        <p:spPr>
          <a:xfrm>
            <a:off x="0" y="0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菜单栏 </a:t>
            </a:r>
            <a:r>
              <a:rPr lang="en-US" altLang="zh-CN" dirty="0">
                <a:solidFill>
                  <a:srgbClr val="FF0000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工具 </a:t>
            </a:r>
            <a:r>
              <a:rPr lang="en-US" altLang="zh-CN" dirty="0">
                <a:solidFill>
                  <a:srgbClr val="FF0000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全局设置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584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AE35281-DDDF-6EF7-C385-A862E960D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661" y="1226578"/>
            <a:ext cx="6766339" cy="38034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DF464B-6BC1-8AF5-AD6E-C1AB69F7C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0177"/>
            <a:ext cx="5155007" cy="5380872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2F82507-EDD3-F211-CE47-F4156DA9F14D}"/>
              </a:ext>
            </a:extLst>
          </p:cNvPr>
          <p:cNvCxnSpPr/>
          <p:nvPr/>
        </p:nvCxnSpPr>
        <p:spPr>
          <a:xfrm flipV="1">
            <a:off x="2737063" y="6371049"/>
            <a:ext cx="239340" cy="2690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AF2676F-469D-CDF8-219F-1B5ECEB62E7B}"/>
              </a:ext>
            </a:extLst>
          </p:cNvPr>
          <p:cNvSpPr txBox="1"/>
          <p:nvPr/>
        </p:nvSpPr>
        <p:spPr>
          <a:xfrm>
            <a:off x="1114503" y="989372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Rstudio</a:t>
            </a:r>
            <a:r>
              <a:rPr lang="zh-CN" altLang="en-US" dirty="0">
                <a:solidFill>
                  <a:srgbClr val="FF0000"/>
                </a:solidFill>
              </a:rPr>
              <a:t>的主题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9054A59-0496-9065-BD13-2ED0F4732629}"/>
              </a:ext>
            </a:extLst>
          </p:cNvPr>
          <p:cNvSpPr txBox="1"/>
          <p:nvPr/>
        </p:nvSpPr>
        <p:spPr>
          <a:xfrm>
            <a:off x="1629067" y="16017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放大倍数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D80BE85-2B01-D9C1-372C-6D06AD345413}"/>
              </a:ext>
            </a:extLst>
          </p:cNvPr>
          <p:cNvSpPr/>
          <p:nvPr/>
        </p:nvSpPr>
        <p:spPr>
          <a:xfrm>
            <a:off x="1172150" y="2111098"/>
            <a:ext cx="1491270" cy="34919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3F949B6-F327-3631-1456-57CA10C10D00}"/>
              </a:ext>
            </a:extLst>
          </p:cNvPr>
          <p:cNvSpPr txBox="1"/>
          <p:nvPr/>
        </p:nvSpPr>
        <p:spPr>
          <a:xfrm>
            <a:off x="1114503" y="5685546"/>
            <a:ext cx="1546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代码编辑窗口的字体、大小、主题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D4F1C3-C3ED-FA82-15E4-C58B7DEC8F5A}"/>
              </a:ext>
            </a:extLst>
          </p:cNvPr>
          <p:cNvSpPr txBox="1"/>
          <p:nvPr/>
        </p:nvSpPr>
        <p:spPr>
          <a:xfrm>
            <a:off x="0" y="1176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界面设置</a:t>
            </a:r>
          </a:p>
        </p:txBody>
      </p:sp>
    </p:spTree>
    <p:extLst>
      <p:ext uri="{BB962C8B-B14F-4D97-AF65-F5344CB8AC3E}">
        <p14:creationId xmlns:p14="http://schemas.microsoft.com/office/powerpoint/2010/main" val="2081603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1FD5D4-7BF1-2C8F-FAAE-FB651BF6AEE9}"/>
              </a:ext>
            </a:extLst>
          </p:cNvPr>
          <p:cNvSpPr txBox="1"/>
          <p:nvPr/>
        </p:nvSpPr>
        <p:spPr>
          <a:xfrm>
            <a:off x="0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创建项目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155E79-621F-B1F1-C8F4-CDAF53363359}"/>
              </a:ext>
            </a:extLst>
          </p:cNvPr>
          <p:cNvSpPr txBox="1"/>
          <p:nvPr/>
        </p:nvSpPr>
        <p:spPr>
          <a:xfrm>
            <a:off x="374351" y="369332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 File – New project</a:t>
            </a:r>
          </a:p>
          <a:p>
            <a:r>
              <a:rPr lang="en-US" altLang="zh-CN" dirty="0"/>
              <a:t>* </a:t>
            </a:r>
            <a:r>
              <a:rPr lang="zh-CN" altLang="en-US" dirty="0"/>
              <a:t>点击图标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1651BD-8299-EB0C-D8F2-54C4E64FC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986" y="744307"/>
            <a:ext cx="5797848" cy="5651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6DFF00-4E3D-0E81-64F4-B98CFCAB3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93" y="1368732"/>
            <a:ext cx="3160939" cy="223887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BAA29C0-0724-B1E2-CBDB-60C20609E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416" y="1368732"/>
            <a:ext cx="3106418" cy="22367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40AC820-3C2D-8AEE-06A5-29D3AACEE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2961" y="1368732"/>
            <a:ext cx="3160939" cy="22431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2B735A1-C14C-63B8-EBA2-D88BE32974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193" y="3787457"/>
            <a:ext cx="6845939" cy="282395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39D0A3F-B8B7-0718-D947-4A30C5200433}"/>
              </a:ext>
            </a:extLst>
          </p:cNvPr>
          <p:cNvSpPr txBox="1"/>
          <p:nvPr/>
        </p:nvSpPr>
        <p:spPr>
          <a:xfrm>
            <a:off x="8020642" y="4216103"/>
            <a:ext cx="3592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之后进入这个文件夹，点击</a:t>
            </a:r>
            <a:r>
              <a:rPr lang="en-US" altLang="zh-CN" dirty="0"/>
              <a:t>.</a:t>
            </a:r>
            <a:r>
              <a:rPr lang="en-US" altLang="zh-CN" dirty="0" err="1"/>
              <a:t>Rproj</a:t>
            </a:r>
            <a:r>
              <a:rPr lang="zh-CN" altLang="en-US" dirty="0"/>
              <a:t>文件就能打开</a:t>
            </a:r>
            <a:r>
              <a:rPr lang="en-US" altLang="zh-CN" dirty="0" err="1"/>
              <a:t>Rstudio</a:t>
            </a:r>
            <a:r>
              <a:rPr lang="zh-CN" altLang="en-US" dirty="0"/>
              <a:t>界面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99D1426-205A-988A-709C-1BCA4B771FE7}"/>
              </a:ext>
            </a:extLst>
          </p:cNvPr>
          <p:cNvCxnSpPr/>
          <p:nvPr/>
        </p:nvCxnSpPr>
        <p:spPr>
          <a:xfrm>
            <a:off x="3521383" y="2367826"/>
            <a:ext cx="6394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CA50DB4-97F3-AD0C-5869-005EA6E84295}"/>
              </a:ext>
            </a:extLst>
          </p:cNvPr>
          <p:cNvCxnSpPr/>
          <p:nvPr/>
        </p:nvCxnSpPr>
        <p:spPr>
          <a:xfrm>
            <a:off x="7595270" y="2318731"/>
            <a:ext cx="6394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2336B34-4A4B-5AE6-387C-D9D9DBC5B7C7}"/>
              </a:ext>
            </a:extLst>
          </p:cNvPr>
          <p:cNvCxnSpPr>
            <a:cxnSpLocks/>
          </p:cNvCxnSpPr>
          <p:nvPr/>
        </p:nvCxnSpPr>
        <p:spPr>
          <a:xfrm flipH="1">
            <a:off x="7089149" y="6023685"/>
            <a:ext cx="50612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92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DF6E91A-7AE2-A986-6F73-B3AE8B26080D}"/>
              </a:ext>
            </a:extLst>
          </p:cNvPr>
          <p:cNvSpPr txBox="1"/>
          <p:nvPr/>
        </p:nvSpPr>
        <p:spPr>
          <a:xfrm>
            <a:off x="0" y="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安装软件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D19946-545C-9252-5C59-80383DDD6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541" y="417716"/>
            <a:ext cx="8383022" cy="28292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DDD686C-C286-9A35-0435-43BD744D9B57}"/>
              </a:ext>
            </a:extLst>
          </p:cNvPr>
          <p:cNvSpPr txBox="1"/>
          <p:nvPr/>
        </p:nvSpPr>
        <p:spPr>
          <a:xfrm>
            <a:off x="1785842" y="0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</a:rPr>
              <a:t>https://mirrors.tuna.tsinghua.edu.cn/CRAN/</a:t>
            </a:r>
            <a:endParaRPr lang="zh-CN" altLang="en-US" dirty="0">
              <a:latin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86790E-9985-BF43-5999-F847968F16A3}"/>
              </a:ext>
            </a:extLst>
          </p:cNvPr>
          <p:cNvSpPr txBox="1"/>
          <p:nvPr/>
        </p:nvSpPr>
        <p:spPr>
          <a:xfrm>
            <a:off x="1839541" y="3328006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</a:rPr>
              <a:t>https://www.rstudio.com/products/rstudio/download/</a:t>
            </a:r>
            <a:endParaRPr lang="zh-CN" altLang="en-US" dirty="0">
              <a:latin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CA5C770-652A-AA54-5DE1-82D67D2FE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541" y="3778358"/>
            <a:ext cx="8287106" cy="28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3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13E7C51-AE9C-6011-320D-EE6BD3A0B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77" y="0"/>
            <a:ext cx="11512445" cy="6858000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9DF4EF0-C0C6-1358-F3EA-21DA8DE479CD}"/>
              </a:ext>
            </a:extLst>
          </p:cNvPr>
          <p:cNvCxnSpPr/>
          <p:nvPr/>
        </p:nvCxnSpPr>
        <p:spPr>
          <a:xfrm flipV="1">
            <a:off x="6934711" y="3823297"/>
            <a:ext cx="509364" cy="5032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260FA218-E596-C18F-E067-1BF5BD7E01BF}"/>
              </a:ext>
            </a:extLst>
          </p:cNvPr>
          <p:cNvSpPr/>
          <p:nvPr/>
        </p:nvSpPr>
        <p:spPr>
          <a:xfrm>
            <a:off x="239340" y="153423"/>
            <a:ext cx="4492220" cy="1472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24BA998-AA91-17DC-92F1-129A6F4DCF65}"/>
              </a:ext>
            </a:extLst>
          </p:cNvPr>
          <p:cNvCxnSpPr/>
          <p:nvPr/>
        </p:nvCxnSpPr>
        <p:spPr>
          <a:xfrm>
            <a:off x="7732510" y="533911"/>
            <a:ext cx="0" cy="61491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28D8976-AC20-77EA-BE10-995D83C89CD6}"/>
              </a:ext>
            </a:extLst>
          </p:cNvPr>
          <p:cNvCxnSpPr>
            <a:cxnSpLocks/>
          </p:cNvCxnSpPr>
          <p:nvPr/>
        </p:nvCxnSpPr>
        <p:spPr>
          <a:xfrm flipH="1">
            <a:off x="418332" y="3546112"/>
            <a:ext cx="73141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5A0AECE-E6E3-6272-00B2-3127DEA52E9C}"/>
              </a:ext>
            </a:extLst>
          </p:cNvPr>
          <p:cNvCxnSpPr>
            <a:cxnSpLocks/>
          </p:cNvCxnSpPr>
          <p:nvPr/>
        </p:nvCxnSpPr>
        <p:spPr>
          <a:xfrm flipH="1">
            <a:off x="7732510" y="2833207"/>
            <a:ext cx="40196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1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1D0934B7-E342-331C-D3AF-8157073E2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58" y="777738"/>
            <a:ext cx="10395484" cy="53025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891712F-7A56-38A0-B9F8-EB4167CEDBC4}"/>
              </a:ext>
            </a:extLst>
          </p:cNvPr>
          <p:cNvSpPr txBox="1"/>
          <p:nvPr/>
        </p:nvSpPr>
        <p:spPr>
          <a:xfrm>
            <a:off x="3988993" y="1094614"/>
            <a:ext cx="5349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+mn-ea"/>
              </a:rPr>
              <a:t>当前工作目录（优先导入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导出这个文件夹的文件）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7D964F-9022-3547-B630-E833CF9427F3}"/>
              </a:ext>
            </a:extLst>
          </p:cNvPr>
          <p:cNvSpPr txBox="1"/>
          <p:nvPr/>
        </p:nvSpPr>
        <p:spPr>
          <a:xfrm>
            <a:off x="842382" y="40704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控制台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43C342-384C-DF34-780E-3F332832DBE9}"/>
              </a:ext>
            </a:extLst>
          </p:cNvPr>
          <p:cNvSpPr txBox="1"/>
          <p:nvPr/>
        </p:nvSpPr>
        <p:spPr>
          <a:xfrm>
            <a:off x="7895657" y="1589461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+mn-ea"/>
              </a:rPr>
              <a:t>工作目录的查看与设置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getwd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()</a:t>
            </a:r>
          </a:p>
          <a:p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setwd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()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648D66C-1913-58D8-4F71-79795DBD9B69}"/>
              </a:ext>
            </a:extLst>
          </p:cNvPr>
          <p:cNvSpPr/>
          <p:nvPr/>
        </p:nvSpPr>
        <p:spPr>
          <a:xfrm>
            <a:off x="981906" y="1536463"/>
            <a:ext cx="3455082" cy="2320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BBF6424-865A-8FD9-7949-AEC3A71BE004}"/>
              </a:ext>
            </a:extLst>
          </p:cNvPr>
          <p:cNvSpPr/>
          <p:nvPr/>
        </p:nvSpPr>
        <p:spPr>
          <a:xfrm>
            <a:off x="981906" y="908263"/>
            <a:ext cx="675060" cy="1863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D18BA3-75D8-E170-C147-65DDC276142F}"/>
              </a:ext>
            </a:extLst>
          </p:cNvPr>
          <p:cNvSpPr txBox="1"/>
          <p:nvPr/>
        </p:nvSpPr>
        <p:spPr>
          <a:xfrm>
            <a:off x="9637519" y="408406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+mn-ea"/>
              </a:rPr>
              <a:t>压扁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拉长窗口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FF0E02-6C6E-F371-3933-42FECB948C08}"/>
              </a:ext>
            </a:extLst>
          </p:cNvPr>
          <p:cNvSpPr txBox="1"/>
          <p:nvPr/>
        </p:nvSpPr>
        <p:spPr>
          <a:xfrm>
            <a:off x="11161899" y="10702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+mn-ea"/>
              </a:rPr>
              <a:t>清空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7A7F23-5190-D879-016A-A177E17A586E}"/>
              </a:ext>
            </a:extLst>
          </p:cNvPr>
          <p:cNvSpPr txBox="1"/>
          <p:nvPr/>
        </p:nvSpPr>
        <p:spPr>
          <a:xfrm>
            <a:off x="0" y="1467839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+mn-ea"/>
              </a:rPr>
              <a:t>R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的版本</a:t>
            </a:r>
          </a:p>
        </p:txBody>
      </p:sp>
    </p:spTree>
    <p:extLst>
      <p:ext uri="{BB962C8B-B14F-4D97-AF65-F5344CB8AC3E}">
        <p14:creationId xmlns:p14="http://schemas.microsoft.com/office/powerpoint/2010/main" val="15962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7C7407-00EE-E2B8-3751-69493B9FA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82" y="987299"/>
            <a:ext cx="10427236" cy="488340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23449AA-6B99-9A05-8479-646264111CF5}"/>
              </a:ext>
            </a:extLst>
          </p:cNvPr>
          <p:cNvSpPr txBox="1"/>
          <p:nvPr/>
        </p:nvSpPr>
        <p:spPr>
          <a:xfrm>
            <a:off x="0" y="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+mn-ea"/>
              </a:rPr>
              <a:t>代码编写窗口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7707DB-14BE-0E9A-341C-FA533BD659D2}"/>
              </a:ext>
            </a:extLst>
          </p:cNvPr>
          <p:cNvSpPr txBox="1"/>
          <p:nvPr/>
        </p:nvSpPr>
        <p:spPr>
          <a:xfrm>
            <a:off x="0" y="3693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方便保存为文件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D47E87-647C-60B5-BD04-8ACD37377C7D}"/>
              </a:ext>
            </a:extLst>
          </p:cNvPr>
          <p:cNvSpPr txBox="1"/>
          <p:nvPr/>
        </p:nvSpPr>
        <p:spPr>
          <a:xfrm>
            <a:off x="7075860" y="3797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+mn-ea"/>
              </a:rPr>
              <a:t>单行运行，或者全选运行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45B6162-AB14-3572-B71B-879FC68F47FE}"/>
              </a:ext>
            </a:extLst>
          </p:cNvPr>
          <p:cNvCxnSpPr>
            <a:cxnSpLocks/>
          </p:cNvCxnSpPr>
          <p:nvPr/>
        </p:nvCxnSpPr>
        <p:spPr>
          <a:xfrm flipH="1" flipV="1">
            <a:off x="2246110" y="1596715"/>
            <a:ext cx="687334" cy="5389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BA307EE-0BFF-9039-C61E-2708612AD22D}"/>
              </a:ext>
            </a:extLst>
          </p:cNvPr>
          <p:cNvSpPr txBox="1"/>
          <p:nvPr/>
        </p:nvSpPr>
        <p:spPr>
          <a:xfrm>
            <a:off x="2933444" y="2014813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+mn-ea"/>
              </a:rPr>
              <a:t>保存为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.R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文件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CB2B919-AFA7-52B9-1886-9AE4C9CDEF84}"/>
              </a:ext>
            </a:extLst>
          </p:cNvPr>
          <p:cNvCxnSpPr>
            <a:cxnSpLocks/>
          </p:cNvCxnSpPr>
          <p:nvPr/>
        </p:nvCxnSpPr>
        <p:spPr>
          <a:xfrm>
            <a:off x="8437772" y="828483"/>
            <a:ext cx="0" cy="5337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11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4E80B2D-2744-C5B0-85A7-6D3D62390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62" y="1800141"/>
            <a:ext cx="5785147" cy="325771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910198A-F5C6-E704-5B30-3D9BE12CC2CD}"/>
              </a:ext>
            </a:extLst>
          </p:cNvPr>
          <p:cNvSpPr txBox="1"/>
          <p:nvPr/>
        </p:nvSpPr>
        <p:spPr>
          <a:xfrm>
            <a:off x="466362" y="973315"/>
            <a:ext cx="4281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Environment</a:t>
            </a:r>
          </a:p>
          <a:p>
            <a:r>
              <a:rPr lang="zh-CN" altLang="en-US" dirty="0"/>
              <a:t>显示当前环境中有哪些变量</a:t>
            </a:r>
            <a:r>
              <a:rPr lang="en-US" altLang="zh-CN" dirty="0"/>
              <a:t>/</a:t>
            </a:r>
            <a:r>
              <a:rPr lang="zh-CN" altLang="en-US" dirty="0"/>
              <a:t>数据框</a:t>
            </a:r>
            <a:r>
              <a:rPr lang="en-US" altLang="zh-CN" dirty="0"/>
              <a:t>/</a:t>
            </a:r>
            <a:r>
              <a:rPr lang="zh-CN" altLang="en-US" dirty="0"/>
              <a:t>函数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B8D812F-8803-9D04-2054-0713E639E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051" y="1800140"/>
            <a:ext cx="5766096" cy="325771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25ABF87-E173-676B-F2FE-620B9DBF47D3}"/>
              </a:ext>
            </a:extLst>
          </p:cNvPr>
          <p:cNvSpPr txBox="1"/>
          <p:nvPr/>
        </p:nvSpPr>
        <p:spPr>
          <a:xfrm>
            <a:off x="6341827" y="97490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History</a:t>
            </a:r>
          </a:p>
          <a:p>
            <a:r>
              <a:rPr lang="zh-CN" altLang="en-US" dirty="0"/>
              <a:t>之前运行过的命令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D9E63FD-D560-E522-A6B2-97733D85AE61}"/>
              </a:ext>
            </a:extLst>
          </p:cNvPr>
          <p:cNvCxnSpPr>
            <a:cxnSpLocks/>
          </p:cNvCxnSpPr>
          <p:nvPr/>
        </p:nvCxnSpPr>
        <p:spPr>
          <a:xfrm flipH="1">
            <a:off x="7990591" y="1449085"/>
            <a:ext cx="1662773" cy="7865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3105C61-1D3F-CFC6-28BB-7240939E407A}"/>
              </a:ext>
            </a:extLst>
          </p:cNvPr>
          <p:cNvCxnSpPr>
            <a:cxnSpLocks/>
          </p:cNvCxnSpPr>
          <p:nvPr/>
        </p:nvCxnSpPr>
        <p:spPr>
          <a:xfrm flipH="1">
            <a:off x="8900853" y="1449085"/>
            <a:ext cx="752511" cy="7681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37878BE1-D37B-15C0-775C-F01843908C05}"/>
              </a:ext>
            </a:extLst>
          </p:cNvPr>
          <p:cNvSpPr txBox="1"/>
          <p:nvPr/>
        </p:nvSpPr>
        <p:spPr>
          <a:xfrm>
            <a:off x="9549780" y="802733"/>
            <a:ext cx="2571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选中想要的代码，点击后出现在对应的窗口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CC464EB-0702-380E-3CEB-B37B3500ADA8}"/>
              </a:ext>
            </a:extLst>
          </p:cNvPr>
          <p:cNvSpPr txBox="1"/>
          <p:nvPr/>
        </p:nvSpPr>
        <p:spPr>
          <a:xfrm>
            <a:off x="3758519" y="161547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刷子</a:t>
            </a:r>
            <a:r>
              <a:rPr lang="zh-CN" altLang="en-US" dirty="0"/>
              <a:t>：清空，谨慎运行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DF69C839-E20E-E88A-1D6F-0ADE2C019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87" y="5238353"/>
            <a:ext cx="2870348" cy="1339919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B8BFCEED-F9D9-3056-EE21-6AEC23A12E04}"/>
              </a:ext>
            </a:extLst>
          </p:cNvPr>
          <p:cNvSpPr txBox="1"/>
          <p:nvPr/>
        </p:nvSpPr>
        <p:spPr>
          <a:xfrm>
            <a:off x="3436672" y="5544926"/>
            <a:ext cx="6700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释放未使用的内存</a:t>
            </a:r>
            <a:endParaRPr lang="en-US" altLang="zh-CN" dirty="0"/>
          </a:p>
          <a:p>
            <a:r>
              <a:rPr lang="zh-CN" altLang="en-US" dirty="0"/>
              <a:t>内存使用报告</a:t>
            </a:r>
            <a:endParaRPr lang="en-US" altLang="zh-CN" dirty="0"/>
          </a:p>
          <a:p>
            <a:r>
              <a:rPr lang="zh-CN" altLang="en-US" dirty="0"/>
              <a:t>显示当前使用的内存（扇形显示电脑使用，数字是</a:t>
            </a:r>
            <a:r>
              <a:rPr lang="en-US" altLang="zh-CN" dirty="0" err="1"/>
              <a:t>Rstudio</a:t>
            </a:r>
            <a:r>
              <a:rPr lang="zh-CN" altLang="en-US" dirty="0"/>
              <a:t>使用）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0B6C9E1-29BE-5FF0-DBCA-5A911B85ED37}"/>
              </a:ext>
            </a:extLst>
          </p:cNvPr>
          <p:cNvSpPr/>
          <p:nvPr/>
        </p:nvSpPr>
        <p:spPr>
          <a:xfrm>
            <a:off x="558459" y="1914717"/>
            <a:ext cx="1012591" cy="2332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92603A5-7C3C-953F-8096-B683E491B83B}"/>
              </a:ext>
            </a:extLst>
          </p:cNvPr>
          <p:cNvSpPr/>
          <p:nvPr/>
        </p:nvSpPr>
        <p:spPr>
          <a:xfrm>
            <a:off x="7548202" y="1842375"/>
            <a:ext cx="598347" cy="2629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714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69B1BAC-9963-C86F-71A6-564492CAB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817"/>
            <a:ext cx="5339114" cy="43064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063F33-9CE3-32B5-403E-8A53454EE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960" y="1395052"/>
            <a:ext cx="6617040" cy="36260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E6246FA-FC7E-32D3-0A44-32C4DE0B15B9}"/>
              </a:ext>
            </a:extLst>
          </p:cNvPr>
          <p:cNvSpPr txBox="1"/>
          <p:nvPr/>
        </p:nvSpPr>
        <p:spPr>
          <a:xfrm>
            <a:off x="5412757" y="1025720"/>
            <a:ext cx="402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控制台输入</a:t>
            </a:r>
            <a:r>
              <a:rPr lang="en-US" altLang="zh-CN" dirty="0"/>
              <a:t>plot(1:6)</a:t>
            </a:r>
            <a:r>
              <a:rPr lang="zh-CN" altLang="en-US" dirty="0"/>
              <a:t>后，查看</a:t>
            </a:r>
            <a:r>
              <a:rPr lang="en-US" altLang="zh-CN" dirty="0"/>
              <a:t>Plots</a:t>
            </a:r>
            <a:r>
              <a:rPr lang="zh-CN" altLang="en-US" dirty="0"/>
              <a:t>窗口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9AF418-5388-0418-FA0C-09EB3E491F8E}"/>
              </a:ext>
            </a:extLst>
          </p:cNvPr>
          <p:cNvSpPr txBox="1"/>
          <p:nvPr/>
        </p:nvSpPr>
        <p:spPr>
          <a:xfrm>
            <a:off x="5920587" y="5278282"/>
            <a:ext cx="60970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https://www.rstudio.com/resources/cheatsheets/</a:t>
            </a:r>
            <a:endParaRPr lang="en-US" altLang="zh-CN" dirty="0"/>
          </a:p>
          <a:p>
            <a:r>
              <a:rPr lang="zh-CN" altLang="en-US" dirty="0"/>
              <a:t>可以下载</a:t>
            </a:r>
            <a:r>
              <a:rPr lang="en-US" altLang="zh-CN" dirty="0" err="1"/>
              <a:t>Rstudio</a:t>
            </a:r>
            <a:r>
              <a:rPr lang="zh-CN" altLang="en-US" dirty="0"/>
              <a:t>和一些</a:t>
            </a:r>
            <a:r>
              <a:rPr lang="en-US" altLang="zh-CN" dirty="0"/>
              <a:t>R</a:t>
            </a:r>
            <a:r>
              <a:rPr lang="zh-CN" altLang="en-US" dirty="0"/>
              <a:t>包的速查表</a:t>
            </a:r>
          </a:p>
        </p:txBody>
      </p:sp>
    </p:spTree>
    <p:extLst>
      <p:ext uri="{BB962C8B-B14F-4D97-AF65-F5344CB8AC3E}">
        <p14:creationId xmlns:p14="http://schemas.microsoft.com/office/powerpoint/2010/main" val="42097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4503EBF-D8E4-C6BA-D4D2-AFD2D4FFBDC7}"/>
              </a:ext>
            </a:extLst>
          </p:cNvPr>
          <p:cNvSpPr txBox="1"/>
          <p:nvPr/>
        </p:nvSpPr>
        <p:spPr>
          <a:xfrm>
            <a:off x="0" y="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+mn-ea"/>
              </a:rPr>
              <a:t>菜单栏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–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文件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6A5B80-562D-3599-1AF8-7FD3E5382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66" y="771388"/>
            <a:ext cx="3219615" cy="531522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1336B17-5BCE-E38B-73C0-39A117881A87}"/>
              </a:ext>
            </a:extLst>
          </p:cNvPr>
          <p:cNvSpPr txBox="1"/>
          <p:nvPr/>
        </p:nvSpPr>
        <p:spPr>
          <a:xfrm>
            <a:off x="4866572" y="881851"/>
            <a:ext cx="471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ea"/>
              </a:rPr>
              <a:t>File – New File – R script </a:t>
            </a:r>
            <a:r>
              <a:rPr lang="zh-CN" altLang="en-US" dirty="0">
                <a:latin typeface="+mn-ea"/>
              </a:rPr>
              <a:t>新建一个未命名脚本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A2DAB2-28A3-2D58-C084-BD5104664FAF}"/>
              </a:ext>
            </a:extLst>
          </p:cNvPr>
          <p:cNvSpPr txBox="1"/>
          <p:nvPr/>
        </p:nvSpPr>
        <p:spPr>
          <a:xfrm>
            <a:off x="4866572" y="1410931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</a:rPr>
              <a:t>File – Open File </a:t>
            </a:r>
            <a:r>
              <a:rPr lang="zh-CN" altLang="en-US" dirty="0">
                <a:latin typeface="+mn-ea"/>
              </a:rPr>
              <a:t>打开一个文件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97EEF02-D06F-8EE1-3C4B-3E72C7E3FDB3}"/>
              </a:ext>
            </a:extLst>
          </p:cNvPr>
          <p:cNvCxnSpPr/>
          <p:nvPr/>
        </p:nvCxnSpPr>
        <p:spPr>
          <a:xfrm>
            <a:off x="4154690" y="3295522"/>
            <a:ext cx="71188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5B7C329-607E-6209-E249-E60006DB93F7}"/>
              </a:ext>
            </a:extLst>
          </p:cNvPr>
          <p:cNvSpPr txBox="1"/>
          <p:nvPr/>
        </p:nvSpPr>
        <p:spPr>
          <a:xfrm>
            <a:off x="4960781" y="3110856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导入数据集，以</a:t>
            </a:r>
            <a:r>
              <a:rPr lang="en-US" altLang="zh-CN" dirty="0">
                <a:latin typeface="+mn-ea"/>
              </a:rPr>
              <a:t>Excel</a:t>
            </a:r>
            <a:r>
              <a:rPr lang="zh-CN" altLang="en-US" dirty="0">
                <a:latin typeface="+mn-ea"/>
              </a:rPr>
              <a:t>为例</a:t>
            </a: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B3183C0D-1940-70E8-DFD3-CB26F2B9A3AE}"/>
              </a:ext>
            </a:extLst>
          </p:cNvPr>
          <p:cNvCxnSpPr/>
          <p:nvPr/>
        </p:nvCxnSpPr>
        <p:spPr>
          <a:xfrm>
            <a:off x="4154690" y="1066517"/>
            <a:ext cx="71188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C826E65-5FDF-0CC4-4026-34653D3A34A5}"/>
              </a:ext>
            </a:extLst>
          </p:cNvPr>
          <p:cNvCxnSpPr/>
          <p:nvPr/>
        </p:nvCxnSpPr>
        <p:spPr>
          <a:xfrm>
            <a:off x="4154690" y="1580995"/>
            <a:ext cx="71188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2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E7198BC-4AAA-9ACD-EE17-7DC964D80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79" y="152449"/>
            <a:ext cx="8899547" cy="49712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55F292-068C-380B-AE54-9A3208A97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030" y="5265464"/>
            <a:ext cx="5213894" cy="1543440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222572C6-A248-52C4-C68F-46ECFA5E86EA}"/>
              </a:ext>
            </a:extLst>
          </p:cNvPr>
          <p:cNvCxnSpPr>
            <a:cxnSpLocks/>
          </p:cNvCxnSpPr>
          <p:nvPr/>
        </p:nvCxnSpPr>
        <p:spPr>
          <a:xfrm flipH="1">
            <a:off x="10242507" y="282298"/>
            <a:ext cx="754841" cy="2945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256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293</Words>
  <Application>Microsoft Office PowerPoint</Application>
  <PresentationFormat>宽屏</PresentationFormat>
  <Paragraphs>46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思源</dc:creator>
  <cp:lastModifiedBy>黄 思源</cp:lastModifiedBy>
  <cp:revision>5</cp:revision>
  <dcterms:created xsi:type="dcterms:W3CDTF">2022-09-13T02:08:57Z</dcterms:created>
  <dcterms:modified xsi:type="dcterms:W3CDTF">2022-09-13T06:49:55Z</dcterms:modified>
</cp:coreProperties>
</file>