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0" r:id="rId16"/>
    <p:sldId id="279" r:id="rId17"/>
    <p:sldId id="260" r:id="rId18"/>
    <p:sldId id="261" r:id="rId19"/>
    <p:sldId id="262" r:id="rId20"/>
    <p:sldId id="263" r:id="rId21"/>
    <p:sldId id="264" r:id="rId22"/>
    <p:sldId id="265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D32524-10E0-468C-AB46-69A32E684FEF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ECE86D4-E879-4E7F-8141-651D0C2CB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8596" y="785794"/>
            <a:ext cx="8472518" cy="7143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Checking relation between wage and experience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571612"/>
            <a:ext cx="7715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mentioned on slide 8 and 9 can also be seen in below correlation matrix.  There is no high correlation between any of the variable and we may expect less R square in regression.</a:t>
            </a:r>
          </a:p>
          <a:p>
            <a:r>
              <a:rPr lang="en-US" dirty="0"/>
              <a:t>Hence availability of more variables like educational degree and profession would have been given more accurate correlation matrix.</a:t>
            </a:r>
          </a:p>
          <a:p>
            <a:endParaRPr lang="en-US" dirty="0"/>
          </a:p>
          <a:p>
            <a:r>
              <a:rPr lang="en-US" dirty="0"/>
              <a:t>In below matrix we can see that correlation between schooling years and wages is higher as compare to experience. Thus we can conclude a person should be well educated along with experience for higher wages.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357694"/>
            <a:ext cx="7207718" cy="214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0005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Model1 – Regression between wages and gender, wages as dependent variable.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71942"/>
            <a:ext cx="8001056" cy="2624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2285992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hourly wage rate in this sample equals $6.31 for males and $5.15 for females.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3071834" cy="785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43000"/>
            <a:ext cx="8229600" cy="50005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Regression</a:t>
            </a:r>
            <a:endParaRPr kumimoji="0" lang="en-US" sz="40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1857364"/>
            <a:ext cx="92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285992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OLS approach the result is:</a:t>
            </a:r>
          </a:p>
          <a:p>
            <a:r>
              <a:rPr lang="en-US" dirty="0"/>
              <a:t>ˆ</a:t>
            </a:r>
            <a:r>
              <a:rPr lang="en-US" i="1" dirty="0"/>
              <a:t>y</a:t>
            </a:r>
            <a:r>
              <a:rPr lang="en-US" dirty="0"/>
              <a:t>= 5.15 + 1.17xi 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00037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means that for females our best approximation is $5.15 and for males it is $5.15 +$1.17 = $6.31.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now say that our estimate of the expected hourly wage differential B2</a:t>
            </a:r>
            <a:r>
              <a:rPr lang="en-US" i="1" dirty="0"/>
              <a:t> between males and females is </a:t>
            </a:r>
            <a:r>
              <a:rPr lang="en-US" dirty="0"/>
              <a:t>$1.17</a:t>
            </a:r>
            <a:r>
              <a:rPr lang="en-US" i="1" dirty="0"/>
              <a:t> with a </a:t>
            </a:r>
            <a:r>
              <a:rPr lang="en-US" dirty="0"/>
              <a:t>standard error of $0.11.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549676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constructed t-ratio to test whether B2=0 by dividing t-statistic (1.16192) estimate by its standard error(0.11134). 5% two tailed critical value is 1.96. This means we can reject H0=B2=0. We thus reject that in population the expected wage differential between males and females is zero. We can also compute a confidence interval, which has bounds 1</a:t>
            </a:r>
            <a:r>
              <a:rPr lang="en-US" i="1" dirty="0"/>
              <a:t>.17 </a:t>
            </a:r>
            <a:r>
              <a:rPr lang="en-US" dirty="0"/>
              <a:t>± 1.96 × 0.11</a:t>
            </a:r>
            <a:r>
              <a:rPr lang="en-US" i="1" dirty="0"/>
              <a:t>. This means that with </a:t>
            </a:r>
            <a:r>
              <a:rPr lang="en-US" dirty="0"/>
              <a:t>95% </a:t>
            </a:r>
            <a:r>
              <a:rPr lang="en-US" i="1" dirty="0"/>
              <a:t>confidence </a:t>
            </a:r>
            <a:r>
              <a:rPr lang="en-US" dirty="0"/>
              <a:t>we can say that over the entire population the expected wage differential between males and females is between $0.95 and $1.39 per hour.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286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78592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Model2 – Data partition.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221455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divided in 80:20 ratio. Model2 is created on 80% (2619) observations.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14620"/>
            <a:ext cx="7429552" cy="1071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286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Regression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500990" cy="2809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0034" y="185736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between wages and all explanatory variables on 80% data.</a:t>
            </a:r>
          </a:p>
          <a:p>
            <a:r>
              <a:rPr lang="en-US" dirty="0"/>
              <a:t>Intercept is negative which is not true practically and R square is 13%. P value of explanatory variables is significant.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286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Model2 – Data partition.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2859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model2 (</a:t>
            </a:r>
            <a:r>
              <a:rPr lang="en-US" dirty="0" err="1"/>
              <a:t>tdata</a:t>
            </a:r>
            <a:r>
              <a:rPr lang="en-US" dirty="0"/>
              <a:t>) predicted on </a:t>
            </a:r>
            <a:r>
              <a:rPr lang="en-US" dirty="0" err="1"/>
              <a:t>vdata</a:t>
            </a:r>
            <a:r>
              <a:rPr lang="en-US" dirty="0"/>
              <a:t>, mean square error is 8.29.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6572296" cy="2571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286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Model3 – Regression on complete dataset.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52"/>
            <a:ext cx="6572296" cy="3143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472" y="214311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Observation: Intercept is negative which is practically not possible. Also, R square is 13.48% which is less. Although P value of all explanatory variables is significant, but accuracy of model if more variables like educational degree and profession are added.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Hierarchical 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143116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cs typeface="Calibri" pitchFamily="34" charset="0"/>
              </a:rPr>
              <a:t>Hierarchical methods use a distance matrix as an input for the clustering algorithm on all the observations and variables. Due to large size of data </a:t>
            </a:r>
            <a:r>
              <a:rPr lang="en-US" dirty="0" err="1">
                <a:cs typeface="Calibri" pitchFamily="34" charset="0"/>
              </a:rPr>
              <a:t>Dendogram</a:t>
            </a:r>
            <a:r>
              <a:rPr lang="en-US" dirty="0">
                <a:cs typeface="Calibri" pitchFamily="34" charset="0"/>
              </a:rPr>
              <a:t> is not clear.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3357561"/>
            <a:ext cx="3857651" cy="2928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86214" cy="294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14364"/>
          </a:xfrm>
        </p:spPr>
        <p:txBody>
          <a:bodyPr/>
          <a:lstStyle/>
          <a:p>
            <a:r>
              <a:rPr lang="en-US" u="sng" dirty="0"/>
              <a:t>Hierarchical 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14311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Summary of the clustering. Data density is more and overlapping from observation 6 till 12.</a:t>
            </a:r>
            <a:endParaRPr lang="en-US" b="1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3"/>
            <a:ext cx="2714644" cy="3429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86700" cy="214298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Kmeans</a:t>
            </a:r>
            <a:r>
              <a:rPr lang="en-US" u="sng" dirty="0"/>
              <a:t> 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Clustering between schooling and wage. Number clusters are considered arbitrarily  as running </a:t>
            </a:r>
            <a:r>
              <a:rPr lang="en-US" dirty="0" err="1"/>
              <a:t>NbClust</a:t>
            </a:r>
            <a:r>
              <a:rPr lang="en-US" dirty="0"/>
              <a:t> for optimal number clusters was not feasible due to large data size.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71810"/>
            <a:ext cx="3786214" cy="1285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500570"/>
            <a:ext cx="4643470" cy="1214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758138" cy="4286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Calibri" pitchFamily="34" charset="0"/>
                <a:cs typeface="Calibri" pitchFamily="34" charset="0"/>
              </a:rPr>
              <a:t>Description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200024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Data type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Panel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Number of observations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3294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Observation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Individual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Country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- USA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876"/>
            <a:ext cx="7286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Format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Time series containing: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Experience in years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Gender – a factor with levels (male, female)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School – Years of schooling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Wage – wage (in 1980\$) per hour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Source-</a:t>
            </a:r>
            <a:r>
              <a:rPr lang="en-US" dirty="0"/>
              <a:t> Wages1 {</a:t>
            </a:r>
            <a:r>
              <a:rPr lang="en-US" dirty="0" err="1"/>
              <a:t>Ecdat</a:t>
            </a:r>
            <a:r>
              <a:rPr lang="en-US" dirty="0"/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7686700" cy="21429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 of the clustering solution we plot cluster on Schooling years and Wage on a scatter plot. (1=Male and 0=Female)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6929486" cy="3786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1000108"/>
            <a:ext cx="7686700" cy="5714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Clustering between experience and wage.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3500462" cy="1285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61" y="4500570"/>
            <a:ext cx="3505225" cy="1143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0034" y="1000108"/>
            <a:ext cx="7686700" cy="5714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857364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 of the clustering solution we plot cluster on Schooling years and Wage on a scatter plot. (1=Male and 0=Female)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143248"/>
            <a:ext cx="6643734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Schooling </a:t>
            </a:r>
            <a:r>
              <a:rPr lang="en-US" dirty="0" err="1"/>
              <a:t>vs</a:t>
            </a:r>
            <a:r>
              <a:rPr lang="en-US" dirty="0"/>
              <a:t> Wages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Experience </a:t>
            </a:r>
            <a:r>
              <a:rPr lang="en-US" dirty="0" err="1"/>
              <a:t>vs</a:t>
            </a:r>
            <a:r>
              <a:rPr lang="en-US" dirty="0"/>
              <a:t> Wages</a:t>
            </a: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285720" y="714356"/>
            <a:ext cx="8382000" cy="5000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presentation of the clustering – Both the clustering gives same result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5733"/>
            <a:ext cx="4071966" cy="3926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4071966" cy="3901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7901014" cy="857256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Calibri" pitchFamily="34" charset="0"/>
                <a:cs typeface="Calibri" pitchFamily="34" charset="0"/>
              </a:rPr>
              <a:t>Importing data on R platform and performing basic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214311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named as “</a:t>
            </a:r>
            <a:r>
              <a:rPr lang="en-US" dirty="0" err="1"/>
              <a:t>mydata</a:t>
            </a:r>
            <a:r>
              <a:rPr lang="en-US" dirty="0"/>
              <a:t>”. Imported data on R platform via read.csv function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643182"/>
            <a:ext cx="3368333" cy="385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7901014" cy="857256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Calibri" pitchFamily="34" charset="0"/>
                <a:cs typeface="Calibri" pitchFamily="34" charset="0"/>
              </a:rPr>
              <a:t>Importing data on R platform and performing basic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Obtaining first few rows of the dataset.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364331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class of the dataset and header names of the variable.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2959959" cy="1285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43380"/>
            <a:ext cx="2857500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00034" y="507207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class of each variable of the dataset.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643578"/>
            <a:ext cx="3028950" cy="46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8596" y="714356"/>
            <a:ext cx="7901014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Converting categorical data in binary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714488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categorical data in binary form to consider it as dummy variable in regression. Installed package and called library “</a:t>
            </a:r>
            <a:r>
              <a:rPr lang="en-US" dirty="0" err="1"/>
              <a:t>plyr</a:t>
            </a:r>
            <a:r>
              <a:rPr lang="en-US" dirty="0"/>
              <a:t>”. Converted categorical column “sex” in binary form by using “revalue” function. Crosschecked the output via function head and tail.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3357586" cy="3384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8596" y="714356"/>
            <a:ext cx="7901014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u="sng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Capping outliers in variable “wage”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57161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are capped from the dataset so that are excluded from regression to increase the accuracy. Below is the screenshot of the outliers based on </a:t>
            </a:r>
            <a:r>
              <a:rPr lang="en-US" dirty="0" err="1"/>
              <a:t>quantile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92919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Capped wage added to the dataset.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429264"/>
            <a:ext cx="5953125" cy="36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14348" y="5786454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original wages column from the dataset.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6286520"/>
            <a:ext cx="6072230" cy="360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714620"/>
            <a:ext cx="6419850" cy="1143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14348" y="4071942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Capping wages above 99.95 percentile i.e. 31.44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/>
          <a:lstStyle/>
          <a:p>
            <a:r>
              <a:rPr lang="en-US" dirty="0"/>
              <a:t>Old wage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ln w="19050"/>
        </p:spPr>
        <p:txBody>
          <a:bodyPr/>
          <a:lstStyle/>
          <a:p>
            <a:r>
              <a:rPr lang="en-US" dirty="0"/>
              <a:t>New wage plot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357158" y="714356"/>
            <a:ext cx="8382000" cy="5715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u="sng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Capping outliers in variable “wage”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42873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reduced as compared to previous wage data.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14620"/>
            <a:ext cx="4071967" cy="3853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14620"/>
            <a:ext cx="4071966" cy="392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00050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Calibri" pitchFamily="34" charset="0"/>
                <a:cs typeface="Calibri" pitchFamily="34" charset="0"/>
              </a:rPr>
              <a:t>Checking relation between wage and experience</a:t>
            </a:r>
            <a:endParaRPr lang="en-US" sz="32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facets=gear~cyl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facets=gear~cyl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7429552" cy="350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2910" y="1643050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  <a:r>
              <a:rPr lang="en-US" dirty="0"/>
              <a:t> – Maximum people with experience 5 years and above has $10 wage/hour.</a:t>
            </a:r>
          </a:p>
          <a:p>
            <a:r>
              <a:rPr lang="en-US" dirty="0"/>
              <a:t>Few outliers having experience less than 10 years but wage is greater than $10/hour needs to be examined. Availability of data on the degree type and profession would have been helpful to identify describe these outliers.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472518" cy="714364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alibri" pitchFamily="34" charset="0"/>
                <a:cs typeface="Calibri" pitchFamily="34" charset="0"/>
              </a:rPr>
              <a:t>Checking relation between wage and experience</a:t>
            </a:r>
            <a:endParaRPr lang="en-US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7358114" cy="3257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1472" y="1428736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  <a:r>
              <a:rPr lang="en-US" dirty="0"/>
              <a:t> – Maximum people with schooling 10 years and above has $10 wage/hour.</a:t>
            </a:r>
          </a:p>
          <a:p>
            <a:r>
              <a:rPr lang="en-US" dirty="0"/>
              <a:t>Few outliers having experience greater than 9 years of schooling but wage is greater than $10/hour needs to be examined. Availability of data on the degree type and profession would have been helpful to identify describe these outliers.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607</TotalTime>
  <Words>1009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Georgia</vt:lpstr>
      <vt:lpstr>Trebuchet MS</vt:lpstr>
      <vt:lpstr>Wingdings 2</vt:lpstr>
      <vt:lpstr>Urban</vt:lpstr>
      <vt:lpstr>Presentation on Clustering</vt:lpstr>
      <vt:lpstr>Description of data</vt:lpstr>
      <vt:lpstr>Importing data on R platform and performing basic check</vt:lpstr>
      <vt:lpstr>Importing data on R platform and performing basic check</vt:lpstr>
      <vt:lpstr>PowerPoint Presentation</vt:lpstr>
      <vt:lpstr>PowerPoint Presentation</vt:lpstr>
      <vt:lpstr>Capping outliers in variable “wage”</vt:lpstr>
      <vt:lpstr>Checking relation between wage and experience</vt:lpstr>
      <vt:lpstr>Checking relation between wage and experience</vt:lpstr>
      <vt:lpstr>PowerPoint Presentation</vt:lpstr>
      <vt:lpstr>Regression</vt:lpstr>
      <vt:lpstr>PowerPoint Presentation</vt:lpstr>
      <vt:lpstr>Regression</vt:lpstr>
      <vt:lpstr>Regression</vt:lpstr>
      <vt:lpstr>Regression</vt:lpstr>
      <vt:lpstr>Regression</vt:lpstr>
      <vt:lpstr>Hierarchical Clustering</vt:lpstr>
      <vt:lpstr>Hierarchical Clustering</vt:lpstr>
      <vt:lpstr>Kmeans Clustering</vt:lpstr>
      <vt:lpstr>Clustering</vt:lpstr>
      <vt:lpstr>PowerPoint Presentation</vt:lpstr>
      <vt:lpstr>PowerPoint Presentation</vt:lpstr>
      <vt:lpstr>Clustering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vijay_waghmare33@yahoo.com</cp:lastModifiedBy>
  <cp:revision>115</cp:revision>
  <dcterms:created xsi:type="dcterms:W3CDTF">2017-03-24T13:09:52Z</dcterms:created>
  <dcterms:modified xsi:type="dcterms:W3CDTF">2021-05-21T13:24:58Z</dcterms:modified>
</cp:coreProperties>
</file>