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4" d="100"/>
          <a:sy n="74" d="100"/>
        </p:scale>
        <p:origin x="139"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C3D6C-0F4E-4C90-A15A-EF8902A4BDD0}" type="datetimeFigureOut">
              <a:rPr lang="en-AU" smtClean="0"/>
              <a:t>10/07/2021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182BC-110C-484B-85EE-392D3877CA07}" type="slidenum">
              <a:rPr lang="en-AU" smtClean="0"/>
              <a:t>‹#›</a:t>
            </a:fld>
            <a:endParaRPr lang="en-AU"/>
          </a:p>
        </p:txBody>
      </p:sp>
    </p:spTree>
    <p:extLst>
      <p:ext uri="{BB962C8B-B14F-4D97-AF65-F5344CB8AC3E}">
        <p14:creationId xmlns:p14="http://schemas.microsoft.com/office/powerpoint/2010/main" val="312777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by: </a:t>
            </a:r>
            <a:r>
              <a:rPr lang="en-US"/>
              <a:t>Vijay Waghmare</a:t>
            </a:r>
            <a:endParaRPr lang="en-AU"/>
          </a:p>
        </p:txBody>
      </p:sp>
      <p:sp>
        <p:nvSpPr>
          <p:cNvPr id="4" name="Slide Number Placeholder 3"/>
          <p:cNvSpPr>
            <a:spLocks noGrp="1"/>
          </p:cNvSpPr>
          <p:nvPr>
            <p:ph type="sldNum" sz="quarter" idx="5"/>
          </p:nvPr>
        </p:nvSpPr>
        <p:spPr/>
        <p:txBody>
          <a:bodyPr/>
          <a:lstStyle/>
          <a:p>
            <a:fld id="{604182BC-110C-484B-85EE-392D3877CA07}" type="slidenum">
              <a:rPr lang="en-AU" smtClean="0"/>
              <a:t>1</a:t>
            </a:fld>
            <a:endParaRPr lang="en-AU"/>
          </a:p>
        </p:txBody>
      </p:sp>
    </p:spTree>
    <p:extLst>
      <p:ext uri="{BB962C8B-B14F-4D97-AF65-F5344CB8AC3E}">
        <p14:creationId xmlns:p14="http://schemas.microsoft.com/office/powerpoint/2010/main" val="295362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dirty="0"/>
              <a:t>Summary page informs customer Year till date (YTD) of the report and allows user to select date range and/or operational country.</a:t>
            </a:r>
          </a:p>
          <a:p>
            <a:r>
              <a:rPr lang="en-US" dirty="0"/>
              <a:t>Map provides quick preview of geographical density of Sales in dollars (assumed to be all converted to base USD). Monthly time series plot provides preview on monthly trend in sales data. Also, a quick preview over sales by customers in table format becomes handy to view few customers.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dirty="0"/>
              <a:t>Monthly timeseries plot is linked with the decomposition. It provides plot if only USA is selected (first filter), and all customer names within USA if customer name (second filter) is selected. Thus, decomposition provides overall till date summary in one figure, whereas time series provide view on historical trend.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dirty="0"/>
              <a:t>Gross profit (GP) is calculated using DAX function based on quantity ordered, sale price/unit, buy price/unit. Monthly GP timeseries plot is linked with the decomposition. It provides plot if only Product Category is selected (first filter), and all product names within selected product category if product names (second filter) is selected. Thus, decomposition provides overall till date summary in one figure, whereas time series provide view on historical trend.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dirty="0"/>
              <a:t>This slide represents product basket analysis using </a:t>
            </a:r>
            <a:r>
              <a:rPr lang="en-US" dirty="0" err="1"/>
              <a:t>Apriori</a:t>
            </a:r>
            <a:r>
              <a:rPr lang="en-US" dirty="0"/>
              <a:t> algorithm for association rules in python script using </a:t>
            </a:r>
            <a:r>
              <a:rPr lang="en-US" dirty="0" err="1"/>
              <a:t>PyCaret</a:t>
            </a:r>
            <a:r>
              <a:rPr lang="en-US" dirty="0"/>
              <a:t> package. Variables used were order numbers and product category or line. Lift is the likelihood of association rule, thus top 20 records </a:t>
            </a:r>
            <a:r>
              <a:rPr lang="en-US" dirty="0" err="1"/>
              <a:t>w.r.t.</a:t>
            </a:r>
            <a:r>
              <a:rPr lang="en-US" dirty="0"/>
              <a:t> lift is selected. Decomposition plot suggests that when products related Vintage Cars and Trains are bought, then there are high chances of customers buying products related to Classic cars, and/or Ships. Funnel provides preview on which products categories are likely to be bought as consequents. Scatter plot provides option to user to choose desired level of support, confidence, and lift.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dirty="0"/>
              <a:t>Sales representatives key KPI is sales. Monthly rep wise sales timeseries plot is linked with the decomposition. It provides plot country wise (first filter), and all sales rep names within that country if sales rep name (second filter) is selected. Thus, decomposition provides overall till date summary in one figure, whereas time series provide view on historical trend.</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cd7f7264-368e-4812-b2ef-a5bac86a786a?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d7f7264-368e-4812-b2ef-a5bac86a786a/ReportSection?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cd7f7264-368e-4812-b2ef-a5bac86a786a/ReportSection87512d54492c517912d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d7f7264-368e-4812-b2ef-a5bac86a786a/ReportSection7a363e5fe711e309380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cd7f7264-368e-4812-b2ef-a5bac86a786a/ReportSection500f5a20be3a74563a0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cd7f7264-368e-4812-b2ef-a5bac86a786a/ReportSectiond42cda7a01ccbf8a8898?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ClassicModels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7/10/2021 8:36:14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7/10/2021 8:30:50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Countries, Date, card, Sales by Customers, card, Sales by Country, Monthly Sales, card. Please refer to the notes on this slide for details.">
            <a:hlinkClick r:id="rId3"/>
          </p:cNvPr>
          <p:cNvPicPr>
            <a:picLocks noChangeAspect="1"/>
          </p:cNvPicPr>
          <p:nvPr/>
        </p:nvPicPr>
        <p:blipFill>
          <a:blip r:embed="rId4"/>
          <a:stretch>
            <a:fillRect/>
          </a:stretch>
        </p:blipFill>
        <p:spPr>
          <a:xfrm>
            <a:off x="923925" y="0"/>
            <a:ext cx="10325100" cy="6848475"/>
          </a:xfrm>
          <a:prstGeom prst="rect">
            <a:avLst/>
          </a:prstGeom>
          <a:noFill/>
        </p:spPr>
      </p:pic>
      <p:sp>
        <p:nvSpPr>
          <p:cNvPr id="4" name="Title" hidden="1"/>
          <p:cNvSpPr>
            <a:spLocks noGrp="1"/>
          </p:cNvSpPr>
          <p:nvPr>
            <p:ph type="title"/>
          </p:nvPr>
        </p:nvSpPr>
        <p:spPr/>
        <p:txBody>
          <a:bodyPr/>
          <a:lstStyle/>
          <a:p>
            <a:r>
              <a:t>SalesSummary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gion wise monthly sales, decompositionTreeVisual. Please refer to the notes on this slide for details.">
            <a:hlinkClick r:id="rId3"/>
          </p:cNvPr>
          <p:cNvPicPr>
            <a:picLocks noChangeAspect="1"/>
          </p:cNvPicPr>
          <p:nvPr/>
        </p:nvPicPr>
        <p:blipFill>
          <a:blip r:embed="rId4"/>
          <a:stretch>
            <a:fillRect/>
          </a:stretch>
        </p:blipFill>
        <p:spPr>
          <a:xfrm>
            <a:off x="923925" y="0"/>
            <a:ext cx="10325100" cy="6848475"/>
          </a:xfrm>
          <a:prstGeom prst="rect">
            <a:avLst/>
          </a:prstGeom>
          <a:noFill/>
        </p:spPr>
      </p:pic>
      <p:sp>
        <p:nvSpPr>
          <p:cNvPr id="4" name="Title" hidden="1"/>
          <p:cNvSpPr>
            <a:spLocks noGrp="1"/>
          </p:cNvSpPr>
          <p:nvPr>
            <p:ph type="title"/>
          </p:nvPr>
        </p:nvSpPr>
        <p:spPr/>
        <p:txBody>
          <a:bodyPr/>
          <a:lstStyle/>
          <a:p>
            <a:r>
              <a:t>SalesDecomposition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oduct wise country, Monthly GrossProfit, decompositionTreeVisual. Please refer to the notes on this slide for details.">
            <a:hlinkClick r:id="rId3"/>
          </p:cNvPr>
          <p:cNvPicPr>
            <a:picLocks noChangeAspect="1"/>
          </p:cNvPicPr>
          <p:nvPr/>
        </p:nvPicPr>
        <p:blipFill>
          <a:blip r:embed="rId4"/>
          <a:stretch>
            <a:fillRect/>
          </a:stretch>
        </p:blipFill>
        <p:spPr>
          <a:xfrm>
            <a:off x="923925" y="0"/>
            <a:ext cx="10325100" cy="6848475"/>
          </a:xfrm>
          <a:prstGeom prst="rect">
            <a:avLst/>
          </a:prstGeom>
          <a:noFill/>
        </p:spPr>
      </p:pic>
      <p:sp>
        <p:nvSpPr>
          <p:cNvPr id="4" name="Title" hidden="1"/>
          <p:cNvSpPr>
            <a:spLocks noGrp="1"/>
          </p:cNvSpPr>
          <p:nvPr>
            <p:ph type="title"/>
          </p:nvPr>
        </p:nvSpPr>
        <p:spPr/>
        <p:txBody>
          <a:bodyPr/>
          <a:lstStyle/>
          <a:p>
            <a:r>
              <a:t>ProductProfitability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20 product baskets w.r.t. Lift, decompositionTreeVisual, Lift by consequent products. Please refer to the notes on this slide for details.">
            <a:hlinkClick r:id="rId3"/>
          </p:cNvPr>
          <p:cNvPicPr>
            <a:picLocks noChangeAspect="1"/>
          </p:cNvPicPr>
          <p:nvPr/>
        </p:nvPicPr>
        <p:blipFill>
          <a:blip r:embed="rId4"/>
          <a:stretch>
            <a:fillRect/>
          </a:stretch>
        </p:blipFill>
        <p:spPr>
          <a:xfrm>
            <a:off x="923925" y="0"/>
            <a:ext cx="10325100" cy="6848475"/>
          </a:xfrm>
          <a:prstGeom prst="rect">
            <a:avLst/>
          </a:prstGeom>
          <a:noFill/>
        </p:spPr>
      </p:pic>
      <p:sp>
        <p:nvSpPr>
          <p:cNvPr id="4" name="Title" hidden="1"/>
          <p:cNvSpPr>
            <a:spLocks noGrp="1"/>
          </p:cNvSpPr>
          <p:nvPr>
            <p:ph type="title"/>
          </p:nvPr>
        </p:nvSpPr>
        <p:spPr/>
        <p:txBody>
          <a:bodyPr/>
          <a:lstStyle/>
          <a:p>
            <a:r>
              <a:t>ProductBasketAnalysis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Rep Monthly Sales, decompositionTreeVisual. Please refer to the notes on this slide for details.">
            <a:hlinkClick r:id="rId3"/>
          </p:cNvPr>
          <p:cNvPicPr>
            <a:picLocks noChangeAspect="1"/>
          </p:cNvPicPr>
          <p:nvPr/>
        </p:nvPicPr>
        <p:blipFill>
          <a:blip r:embed="rId4"/>
          <a:stretch>
            <a:fillRect/>
          </a:stretch>
        </p:blipFill>
        <p:spPr>
          <a:xfrm>
            <a:off x="923925" y="0"/>
            <a:ext cx="10325100" cy="6848475"/>
          </a:xfrm>
          <a:prstGeom prst="rect">
            <a:avLst/>
          </a:prstGeom>
          <a:noFill/>
        </p:spPr>
      </p:pic>
      <p:sp>
        <p:nvSpPr>
          <p:cNvPr id="4" name="Title" hidden="1"/>
          <p:cNvSpPr>
            <a:spLocks noGrp="1"/>
          </p:cNvSpPr>
          <p:nvPr>
            <p:ph type="title"/>
          </p:nvPr>
        </p:nvSpPr>
        <p:spPr/>
        <p:txBody>
          <a:bodyPr/>
          <a:lstStyle/>
          <a:p>
            <a:r>
              <a:t>SalesRepPerformance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441</Words>
  <Application>Microsoft Office PowerPoint</Application>
  <PresentationFormat>Widescreen</PresentationFormat>
  <Paragraphs>19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Light</vt:lpstr>
      <vt:lpstr>Segoe UI Semibold</vt:lpstr>
      <vt:lpstr>Custom Design</vt:lpstr>
      <vt:lpstr>ClassicModels</vt:lpstr>
      <vt:lpstr>SalesSummary</vt:lpstr>
      <vt:lpstr>SalesDecomposition</vt:lpstr>
      <vt:lpstr>ProductProfitability</vt:lpstr>
      <vt:lpstr>ProductBasketAnalysis</vt:lpstr>
      <vt:lpstr>SalesRepPerformance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vijay_waghmare33@yahoo.com</cp:lastModifiedBy>
  <cp:revision>9</cp:revision>
  <dcterms:created xsi:type="dcterms:W3CDTF">2016-09-04T11:54:55Z</dcterms:created>
  <dcterms:modified xsi:type="dcterms:W3CDTF">2021-07-10T08:57:34Z</dcterms:modified>
</cp:coreProperties>
</file>