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5" r:id="rId16"/>
    <p:sldId id="271" r:id="rId17"/>
    <p:sldId id="274" r:id="rId18"/>
    <p:sldId id="273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08" autoAdjust="0"/>
    <p:restoredTop sz="94660"/>
  </p:normalViewPr>
  <p:slideViewPr>
    <p:cSldViewPr>
      <p:cViewPr>
        <p:scale>
          <a:sx n="95" d="100"/>
          <a:sy n="95" d="100"/>
        </p:scale>
        <p:origin x="1267" y="-2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ucumber.io/docs/referenc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" TargetMode="External"/><Relationship Id="rId2" Type="http://schemas.openxmlformats.org/officeDocument/2006/relationships/hyperlink" Target="http://cucumber.github.com/cucumber-eclipse/update-sit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Cucumber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Behaviour Driven Development Framework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2800" dirty="0"/>
              <a:t>Is Nothing but requirement which you need to test. Feature file contains multiple scenarios.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/>
              <a:t>The purpose of the Feature keyword is to provide a high-level description of a software feature, and to group related scenarios.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/>
              <a:t>The first primary keyword in a Gherkin document must always be Feature, followed by a : and a short text that describes the feature.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en-IN" dirty="0"/>
              <a:t>Feature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lvl="0" algn="just">
              <a:buFont typeface="Wingdings" pitchFamily="2" charset="2"/>
              <a:buChar char="Ø"/>
            </a:pPr>
            <a:r>
              <a:rPr lang="en-US" sz="2400" dirty="0"/>
              <a:t>Feature : A feature would describe the current test script which has to be executed.</a:t>
            </a:r>
          </a:p>
          <a:p>
            <a:pPr lvl="0" algn="just">
              <a:buFont typeface="Wingdings" pitchFamily="2" charset="2"/>
              <a:buChar char="Ø"/>
            </a:pPr>
            <a:r>
              <a:rPr lang="en-US" sz="2400" dirty="0"/>
              <a:t> Scenario : Scenario describes the steps and expected outcome for a particular test case.</a:t>
            </a:r>
          </a:p>
          <a:p>
            <a:pPr lvl="0" algn="just">
              <a:buFont typeface="Wingdings" pitchFamily="2" charset="2"/>
              <a:buChar char="Ø"/>
            </a:pPr>
            <a:r>
              <a:rPr lang="en-US" sz="2400" dirty="0"/>
              <a:t> Scenario Outline : Same scenario can be executed for multiple sets of data using scenario outline. The data is provided by a tabular structure separated by (I </a:t>
            </a:r>
            <a:r>
              <a:rPr lang="en-US" sz="2400" dirty="0" err="1"/>
              <a:t>I</a:t>
            </a:r>
            <a:r>
              <a:rPr lang="en-US" sz="2400" dirty="0"/>
              <a:t>).</a:t>
            </a:r>
          </a:p>
          <a:p>
            <a:pPr lvl="0" algn="just">
              <a:buFont typeface="Wingdings" pitchFamily="2" charset="2"/>
              <a:buChar char="Ø"/>
            </a:pPr>
            <a:r>
              <a:rPr lang="en-US" sz="2400" dirty="0"/>
              <a:t> Given : It specifies the context of the text to be executed. By using </a:t>
            </a:r>
            <a:r>
              <a:rPr lang="en-US" sz="2400" dirty="0" err="1"/>
              <a:t>datatables</a:t>
            </a:r>
            <a:r>
              <a:rPr lang="en-US" sz="2400" dirty="0"/>
              <a:t> "Given", step can also be parameterized.</a:t>
            </a:r>
          </a:p>
          <a:p>
            <a:pPr lvl="0" algn="just">
              <a:buFont typeface="Wingdings" pitchFamily="2" charset="2"/>
              <a:buChar char="Ø"/>
            </a:pPr>
            <a:r>
              <a:rPr lang="en-US" sz="2400" dirty="0"/>
              <a:t> When : "When" specifies the test action that has to performed</a:t>
            </a:r>
          </a:p>
          <a:p>
            <a:pPr lvl="0" algn="just">
              <a:buFont typeface="Wingdings" pitchFamily="2" charset="2"/>
              <a:buChar char="Ø"/>
            </a:pPr>
            <a:r>
              <a:rPr lang="en-US" sz="2400" dirty="0"/>
              <a:t> Then : The expected outcome of the test can be represented by "Then"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dirty="0"/>
              <a:t>Feature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IN" dirty="0"/>
              <a:t>Feature: Test Smoke scenarios of </a:t>
            </a:r>
            <a:r>
              <a:rPr lang="en-IN" dirty="0" err="1"/>
              <a:t>Facebook</a:t>
            </a:r>
            <a:r>
              <a:rPr lang="en-IN" dirty="0"/>
              <a:t> application.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/>
              <a:t>Scenario: Test </a:t>
            </a:r>
            <a:r>
              <a:rPr lang="en-IN" dirty="0" err="1"/>
              <a:t>facebook</a:t>
            </a:r>
            <a:r>
              <a:rPr lang="en-IN" dirty="0"/>
              <a:t> Login with valid data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33400" y="3352800"/>
            <a:ext cx="8153400" cy="2438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IN" sz="2800" dirty="0"/>
              <a:t>  Given Open Facebook application.</a:t>
            </a:r>
          </a:p>
          <a:p>
            <a:pPr>
              <a:buNone/>
            </a:pPr>
            <a:r>
              <a:rPr lang="en-IN" sz="2800" dirty="0"/>
              <a:t>  When I provide valid Username and Valid Password</a:t>
            </a:r>
          </a:p>
          <a:p>
            <a:pPr>
              <a:buNone/>
            </a:pPr>
            <a:r>
              <a:rPr lang="en-IN" sz="2800" dirty="0"/>
              <a:t>  Then User should be able to Login.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89038"/>
          </a:xfrm>
        </p:spPr>
        <p:txBody>
          <a:bodyPr/>
          <a:lstStyle/>
          <a:p>
            <a:r>
              <a:rPr lang="en-IN" dirty="0"/>
              <a:t>Test Runner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3000" dirty="0"/>
              <a:t>Cucumber test runner class is one of the many mechanisms using which you can run Cucumber feature file.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000" dirty="0"/>
              <a:t>The test runner class that will use in this  is a </a:t>
            </a:r>
            <a:r>
              <a:rPr lang="en-US" sz="3000" dirty="0" err="1"/>
              <a:t>JUnit</a:t>
            </a:r>
            <a:r>
              <a:rPr lang="en-US" sz="3000" dirty="0"/>
              <a:t> runner class.</a:t>
            </a:r>
          </a:p>
          <a:p>
            <a:pPr lvl="0" algn="just">
              <a:buFont typeface="Wingdings" pitchFamily="2" charset="2"/>
              <a:buChar char="Ø"/>
            </a:pPr>
            <a:r>
              <a:rPr lang="en-US" sz="3000" dirty="0"/>
              <a:t>Test runner class also acts as an interlink between feature files and step definition classes.</a:t>
            </a:r>
          </a:p>
          <a:p>
            <a:pPr lvl="0" algn="just">
              <a:buFont typeface="Wingdings" pitchFamily="2" charset="2"/>
              <a:buChar char="Ø"/>
            </a:pPr>
            <a:r>
              <a:rPr lang="en-US" sz="3000" dirty="0"/>
              <a:t> It is in test runner class, that you provide the path for both feature file and step </a:t>
            </a:r>
            <a:r>
              <a:rPr lang="en-US" sz="3000" dirty="0" err="1"/>
              <a:t>defs</a:t>
            </a:r>
            <a:r>
              <a:rPr lang="en-US" sz="3000" dirty="0"/>
              <a:t> class</a:t>
            </a:r>
          </a:p>
          <a:p>
            <a:pPr lvl="0" algn="just">
              <a:buFont typeface="Wingdings" pitchFamily="2" charset="2"/>
              <a:buChar char="Ø"/>
            </a:pPr>
            <a:r>
              <a:rPr lang="en-US" sz="3000" dirty="0"/>
              <a:t>With a test runner class, you have the option to run either a single feature file, or multiple feature files as well.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en-IN" dirty="0"/>
              <a:t>Test Runner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800" dirty="0"/>
              <a:t>Annotation in </a:t>
            </a:r>
            <a:r>
              <a:rPr lang="en-US" sz="2800" dirty="0" err="1"/>
              <a:t>tets</a:t>
            </a:r>
            <a:r>
              <a:rPr lang="en-US" sz="2800" dirty="0"/>
              <a:t> runner class :</a:t>
            </a:r>
          </a:p>
          <a:p>
            <a:pPr algn="just">
              <a:lnSpc>
                <a:spcPct val="90000"/>
              </a:lnSpc>
              <a:buNone/>
            </a:pPr>
            <a:r>
              <a:rPr lang="en-US" sz="2800" dirty="0"/>
              <a:t>1.    @</a:t>
            </a:r>
            <a:r>
              <a:rPr lang="en-US" sz="2800" dirty="0" err="1"/>
              <a:t>RunWith</a:t>
            </a:r>
            <a:r>
              <a:rPr lang="en-US" sz="2800" dirty="0"/>
              <a:t>(</a:t>
            </a:r>
            <a:r>
              <a:rPr lang="en-US" sz="2800" dirty="0" err="1"/>
              <a:t>Cucumber.class</a:t>
            </a:r>
            <a:r>
              <a:rPr lang="en-US" sz="2800" dirty="0"/>
              <a:t>) -</a:t>
            </a:r>
          </a:p>
          <a:p>
            <a:pPr algn="just">
              <a:lnSpc>
                <a:spcPct val="90000"/>
              </a:lnSpc>
              <a:buNone/>
            </a:pPr>
            <a:r>
              <a:rPr lang="en-US" sz="2800" dirty="0"/>
              <a:t>	This is a </a:t>
            </a:r>
            <a:r>
              <a:rPr lang="en-US" sz="2800" dirty="0" err="1"/>
              <a:t>JUnit</a:t>
            </a:r>
            <a:r>
              <a:rPr lang="en-US" sz="2800" dirty="0"/>
              <a:t> annotation that specifies which runner it has to use to execute this class. You can see that we have provided </a:t>
            </a:r>
            <a:r>
              <a:rPr lang="en-US" sz="2800" dirty="0" err="1"/>
              <a:t>Cucumber.class</a:t>
            </a:r>
            <a:r>
              <a:rPr lang="en-US" sz="2800" dirty="0"/>
              <a:t> as a parameter with this annotation.</a:t>
            </a:r>
          </a:p>
          <a:p>
            <a:pPr algn="just">
              <a:lnSpc>
                <a:spcPct val="90000"/>
              </a:lnSpc>
              <a:buNone/>
            </a:pPr>
            <a:r>
              <a:rPr lang="en-US" sz="2800" dirty="0"/>
              <a:t>    With this, </a:t>
            </a:r>
            <a:r>
              <a:rPr lang="en-US" sz="2800" dirty="0" err="1"/>
              <a:t>JUnit</a:t>
            </a:r>
            <a:r>
              <a:rPr lang="en-US" sz="2800" dirty="0"/>
              <a:t> will know that it has to execute this test case as a Cucumber test.</a:t>
            </a:r>
          </a:p>
          <a:p>
            <a:pPr algn="just">
              <a:lnSpc>
                <a:spcPct val="90000"/>
              </a:lnSpc>
              <a:buNone/>
            </a:pPr>
            <a:r>
              <a:rPr lang="en-US" sz="2800" dirty="0"/>
              <a:t>2. @</a:t>
            </a:r>
            <a:r>
              <a:rPr lang="en-US" sz="2800" dirty="0" err="1"/>
              <a:t>CucumberOptions</a:t>
            </a:r>
            <a:r>
              <a:rPr lang="en-US" sz="2800" dirty="0"/>
              <a:t>( features="&lt;path of feature file&gt;", glue="&lt;path of step </a:t>
            </a:r>
            <a:r>
              <a:rPr lang="en-US" sz="2800" dirty="0" err="1"/>
              <a:t>defs</a:t>
            </a:r>
            <a:r>
              <a:rPr lang="en-US" sz="2800" dirty="0"/>
              <a:t> class&gt;") </a:t>
            </a:r>
          </a:p>
          <a:p>
            <a:pPr>
              <a:buFont typeface="Wingdings" pitchFamily="2" charset="2"/>
              <a:buChar char="Ø"/>
            </a:pP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02FC6-FB7B-E55C-C57A-5F3F4AF8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CucumberOptions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C8CBD3-D097-D4C6-E18D-5E0AE430B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24000"/>
            <a:ext cx="8381999" cy="4572000"/>
          </a:xfrm>
        </p:spPr>
      </p:pic>
    </p:spTree>
    <p:extLst>
      <p:ext uri="{BB962C8B-B14F-4D97-AF65-F5344CB8AC3E}">
        <p14:creationId xmlns:p14="http://schemas.microsoft.com/office/powerpoint/2010/main" val="3462830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</p:spPr>
        <p:txBody>
          <a:bodyPr/>
          <a:lstStyle/>
          <a:p>
            <a:r>
              <a:rPr lang="en-IN" dirty="0"/>
              <a:t>Step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3000" dirty="0"/>
              <a:t>Each step starts with Given, When, Then, And, or But.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000" dirty="0"/>
              <a:t>Cucumber executes each step in a scenario one at a time, in the sequence you’ve written them in. When Cucumber tries to execute a step, it looks for a matching step definition to execute.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000" dirty="0"/>
              <a:t>Keywords are not taken into account when looking for a step definition. This means you cannot have  Given, When, Then, And or But step with the same text as another step.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6ADC4-B814-85A0-FEB9-B456667E4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 in Cucumber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1B6C0-A2AF-C51E-FBD7-16C7AF825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sz="3000" dirty="0"/>
              <a:t>In Cucumber, tags are used to associate a test like smoke, regression etc. with a particular scenario.</a:t>
            </a:r>
          </a:p>
          <a:p>
            <a:pPr algn="just">
              <a:buFont typeface="Wingdings" pitchFamily="2" charset="2"/>
              <a:buChar char="Ø"/>
            </a:pPr>
            <a:endParaRPr lang="en-US" sz="2800" dirty="0"/>
          </a:p>
          <a:p>
            <a:pPr algn="just"/>
            <a:r>
              <a:rPr lang="en-US" sz="2800" b="1" i="0" dirty="0">
                <a:solidFill>
                  <a:srgbClr val="333333"/>
                </a:solidFill>
                <a:effectLst/>
                <a:latin typeface="inter-bold"/>
              </a:rPr>
              <a:t>@: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 It is a symbol used to declare a tag.</a:t>
            </a:r>
          </a:p>
          <a:p>
            <a:pPr algn="just"/>
            <a:r>
              <a:rPr lang="en-US" sz="2800" b="1" i="0" dirty="0" err="1">
                <a:solidFill>
                  <a:srgbClr val="333333"/>
                </a:solidFill>
                <a:effectLst/>
                <a:latin typeface="inter-bold"/>
              </a:rPr>
              <a:t>TestName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inter-bold"/>
              </a:rPr>
              <a:t>: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 It is the name of a specific test.</a:t>
            </a:r>
          </a:p>
          <a:p>
            <a:pPr marL="0" indent="0" algn="just">
              <a:buNone/>
            </a:pP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2620357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00AF1-A4B2-83D2-E106-A17BD24CC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Hooks in Cucumber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F49FF-47D9-2E19-3619-9E3B92D21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sz="3000" dirty="0"/>
              <a:t>Cucumber supports hooks, which are blocks of code that run before or after each scenario.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000" dirty="0"/>
              <a:t>@Before- execute before every scenario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000" dirty="0"/>
              <a:t>@After- execute after every scenario</a:t>
            </a:r>
          </a:p>
          <a:p>
            <a:pPr algn="just">
              <a:buFont typeface="Wingdings" pitchFamily="2" charset="2"/>
              <a:buChar char="Ø"/>
            </a:pPr>
            <a:endParaRPr lang="en-US" sz="3000" dirty="0"/>
          </a:p>
          <a:p>
            <a:pPr algn="just">
              <a:buFont typeface="Wingdings" pitchFamily="2" charset="2"/>
              <a:buChar char="Ø"/>
            </a:pP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2075612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Cumcumber</a:t>
            </a:r>
            <a:r>
              <a:rPr lang="en-IN" dirty="0"/>
              <a:t> Report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IN" dirty="0"/>
              <a:t>Generate Reports in cucumber </a:t>
            </a:r>
          </a:p>
          <a:p>
            <a:pPr>
              <a:buNone/>
            </a:pPr>
            <a:r>
              <a:rPr lang="en-IN" dirty="0"/>
              <a:t>    To generate simple html report add </a:t>
            </a:r>
            <a:r>
              <a:rPr lang="en-IN" dirty="0" err="1"/>
              <a:t>plugin</a:t>
            </a:r>
            <a:r>
              <a:rPr lang="en-IN" dirty="0"/>
              <a:t> inside your </a:t>
            </a:r>
            <a:r>
              <a:rPr lang="en-IN" dirty="0" err="1"/>
              <a:t>TestRunner</a:t>
            </a:r>
            <a:r>
              <a:rPr lang="en-IN" dirty="0"/>
              <a:t> class</a:t>
            </a:r>
          </a:p>
          <a:p>
            <a:r>
              <a:rPr lang="en-US" dirty="0"/>
              <a:t>plugin= {“pretty”,</a:t>
            </a:r>
          </a:p>
          <a:p>
            <a:pPr>
              <a:buNone/>
            </a:pPr>
            <a:r>
              <a:rPr lang="en-US" dirty="0"/>
              <a:t>     "json:reports/cucumber-</a:t>
            </a:r>
            <a:r>
              <a:rPr lang="en-US" dirty="0" err="1"/>
              <a:t>report.json</a:t>
            </a:r>
            <a:r>
              <a:rPr lang="en-US" dirty="0"/>
              <a:t>",</a:t>
            </a:r>
          </a:p>
          <a:p>
            <a:pPr>
              <a:buNone/>
            </a:pPr>
            <a:r>
              <a:rPr lang="en-US" dirty="0"/>
              <a:t>    "</a:t>
            </a:r>
            <a:r>
              <a:rPr lang="en-US" dirty="0" err="1"/>
              <a:t>junit:reports</a:t>
            </a:r>
            <a:r>
              <a:rPr lang="en-US" dirty="0"/>
              <a:t>/cucumber-report.xml"}</a:t>
            </a: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Required Jar: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5486400"/>
            <a:ext cx="38100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dirty="0"/>
              <a:t>Cucumber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/>
              <a:t>What is BDD?</a:t>
            </a:r>
          </a:p>
          <a:p>
            <a:pPr lvl="1" algn="just">
              <a:buFont typeface="Wingdings" pitchFamily="2" charset="2"/>
              <a:buChar char="ü"/>
            </a:pPr>
            <a:r>
              <a:rPr lang="en-IN" sz="2400" dirty="0"/>
              <a:t>BDD Behaviour driven development is a extension to TDD (Test Driven Development)&amp; it aims to bridge the gap between</a:t>
            </a:r>
          </a:p>
          <a:p>
            <a:pPr lvl="2" algn="just">
              <a:buFont typeface="Wingdings" pitchFamily="2" charset="2"/>
              <a:buChar char="ü"/>
            </a:pPr>
            <a:r>
              <a:rPr lang="en-IN" dirty="0"/>
              <a:t> Business Analyst &amp; Developer.</a:t>
            </a:r>
          </a:p>
          <a:p>
            <a:pPr lvl="2" algn="just">
              <a:buFont typeface="Wingdings" pitchFamily="2" charset="2"/>
              <a:buChar char="ü"/>
            </a:pPr>
            <a:r>
              <a:rPr lang="en-IN" dirty="0"/>
              <a:t>Manual  QA with automation Tester (who write BDD)</a:t>
            </a:r>
          </a:p>
          <a:p>
            <a:pPr lvl="2" algn="just">
              <a:buFont typeface="Wingdings" pitchFamily="2" charset="2"/>
              <a:buChar char="ü"/>
            </a:pPr>
            <a:r>
              <a:rPr lang="en-IN" dirty="0"/>
              <a:t>Manual QA with developer</a:t>
            </a:r>
          </a:p>
          <a:p>
            <a:pPr lvl="1" algn="just">
              <a:buFont typeface="Wingdings" pitchFamily="2" charset="2"/>
              <a:buChar char="ü"/>
            </a:pPr>
            <a:r>
              <a:rPr lang="en-IN" sz="2400" dirty="0"/>
              <a:t>BDD focus on what to test not how to test</a:t>
            </a:r>
          </a:p>
          <a:p>
            <a:pPr lvl="1" algn="just">
              <a:buFont typeface="Wingdings" pitchFamily="2" charset="2"/>
              <a:buChar char="ü"/>
            </a:pPr>
            <a:r>
              <a:rPr lang="en-IN" sz="2400" dirty="0"/>
              <a:t>It uses plain English to explain what is exact requirement</a:t>
            </a:r>
          </a:p>
          <a:p>
            <a:pPr lvl="1" algn="just">
              <a:buFont typeface="Wingdings" pitchFamily="2" charset="2"/>
              <a:buChar char="ü"/>
            </a:pPr>
            <a:r>
              <a:rPr lang="en-IN" sz="2400" dirty="0"/>
              <a:t>It uses Gherkin Language.</a:t>
            </a:r>
          </a:p>
          <a:p>
            <a:pPr lvl="1" algn="just">
              <a:buNone/>
            </a:pPr>
            <a:r>
              <a:rPr lang="en-IN" sz="2400" dirty="0"/>
              <a:t> 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Behaviour Driven Development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600"/>
            <a:ext cx="8534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IN" dirty="0"/>
              <a:t>Behaviour Driven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1295399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Behaviour driven development (BDD) is an Agile software development methodology in which an application is documented and designed around the behaviour a user expects to experience when interacting with it.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590800"/>
            <a:ext cx="8534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BDD-</a:t>
            </a:r>
            <a:r>
              <a:rPr lang="en-IN" dirty="0" err="1"/>
              <a:t>WorkFlow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8001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Cucumber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/>
              <a:t>BDD Tools in Market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dirty="0"/>
              <a:t>Cucumber (</a:t>
            </a:r>
            <a:r>
              <a:rPr lang="en-IN" dirty="0">
                <a:hlinkClick r:id="rId2"/>
              </a:rPr>
              <a:t>https://cucumber.io/docs/reference</a:t>
            </a:r>
            <a:r>
              <a:rPr lang="en-IN" dirty="0"/>
              <a:t>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dirty="0" err="1"/>
              <a:t>Jbehave</a:t>
            </a:r>
            <a:endParaRPr lang="en-IN" dirty="0"/>
          </a:p>
          <a:p>
            <a:pPr marL="914400" lvl="1" indent="-514350">
              <a:buFont typeface="+mj-lt"/>
              <a:buAutoNum type="arabicPeriod"/>
            </a:pPr>
            <a:r>
              <a:rPr lang="en-IN" dirty="0" err="1"/>
              <a:t>Spaceflow</a:t>
            </a:r>
            <a:r>
              <a:rPr lang="en-US" dirty="0"/>
              <a:t>…..etc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dirty="0"/>
              <a:t>Gherkin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/>
              <a:t>Gherkin uses a set of special keywords to give structure and meaning to executable specifications.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/>
              <a:t>Each keyword is translated to many spoken languages; in this reference we’ll use English.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/>
              <a:t>Most lines in a Gherkin document start with one of the keywords.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/>
              <a:t>Comment lines are allowed anywhere in the file. They begin with zero or more spaces, followed by a hash sign (#) and some text. Comments do have to start on a new line.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IN" sz="2000" dirty="0"/>
              <a:t>Given</a:t>
            </a:r>
          </a:p>
          <a:p>
            <a:pPr lvl="1" algn="just">
              <a:buFont typeface="Wingdings" pitchFamily="2" charset="2"/>
              <a:buChar char="Ø"/>
            </a:pPr>
            <a:r>
              <a:rPr lang="en-IN" sz="2000" dirty="0"/>
              <a:t>When</a:t>
            </a:r>
          </a:p>
          <a:p>
            <a:pPr lvl="1" algn="just">
              <a:buFont typeface="Wingdings" pitchFamily="2" charset="2"/>
              <a:buChar char="Ø"/>
            </a:pPr>
            <a:r>
              <a:rPr lang="en-IN" sz="2000" dirty="0"/>
              <a:t>Then</a:t>
            </a:r>
          </a:p>
          <a:p>
            <a:pPr lvl="1" algn="just">
              <a:buFont typeface="Wingdings" pitchFamily="2" charset="2"/>
              <a:buChar char="Ø"/>
            </a:pPr>
            <a:r>
              <a:rPr lang="en-IN" sz="2000" dirty="0"/>
              <a:t>And       (….etc)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400" dirty="0" err="1"/>
              <a:t>RequirePlugin:http</a:t>
            </a:r>
            <a:r>
              <a:rPr lang="en-IN" sz="2400" dirty="0"/>
              <a:t>://cucumber.github.com/cucumber-eclipse/update-site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Required Jars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524000"/>
            <a:ext cx="6324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dirty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IN" b="1" dirty="0"/>
              <a:t>Cucumber </a:t>
            </a:r>
            <a:r>
              <a:rPr lang="en-IN" b="1" dirty="0" err="1"/>
              <a:t>Plugin</a:t>
            </a:r>
            <a:endParaRPr lang="en-IN" b="1" dirty="0"/>
          </a:p>
          <a:p>
            <a:pPr marL="514350" indent="-514350">
              <a:buNone/>
            </a:pPr>
            <a:r>
              <a:rPr lang="en-IN" b="1" dirty="0"/>
              <a:t> </a:t>
            </a:r>
            <a:r>
              <a:rPr lang="en-IN" b="1" dirty="0">
                <a:hlinkClick r:id="rId2"/>
              </a:rPr>
              <a:t>http://cucumber.github.com/cucumber-eclipse/update-site</a:t>
            </a:r>
            <a:endParaRPr lang="en-US" b="1" dirty="0"/>
          </a:p>
          <a:p>
            <a:pPr marL="514350" indent="-514350">
              <a:buAutoNum type="arabicPeriod"/>
            </a:pPr>
            <a:endParaRPr lang="en-IN" b="1" dirty="0"/>
          </a:p>
          <a:p>
            <a:pPr marL="514350" indent="-514350">
              <a:buAutoNum type="arabicPeriod"/>
            </a:pPr>
            <a:endParaRPr lang="en-US" dirty="0"/>
          </a:p>
          <a:p>
            <a:pPr>
              <a:buNone/>
            </a:pPr>
            <a:r>
              <a:rPr lang="en-US" b="1" dirty="0"/>
              <a:t>2.Download following Jar for Cucumber :</a:t>
            </a:r>
            <a:endParaRPr lang="en-US" dirty="0"/>
          </a:p>
          <a:p>
            <a:pPr>
              <a:buNone/>
            </a:pPr>
            <a:r>
              <a:rPr lang="en-US" b="1" dirty="0">
                <a:hlinkClick r:id="rId3"/>
              </a:rPr>
              <a:t>https://mvnrepository.com/</a:t>
            </a:r>
            <a:endParaRPr lang="en-US" dirty="0"/>
          </a:p>
          <a:p>
            <a:pPr>
              <a:buNone/>
            </a:pPr>
            <a:r>
              <a:rPr lang="en-US" dirty="0"/>
              <a:t>    cucumber-core-2.4.0.jar</a:t>
            </a:r>
          </a:p>
          <a:p>
            <a:pPr>
              <a:buNone/>
            </a:pPr>
            <a:r>
              <a:rPr lang="en-US" dirty="0"/>
              <a:t>    cucumber-java-2.4.0.jar</a:t>
            </a:r>
          </a:p>
          <a:p>
            <a:pPr>
              <a:buNone/>
            </a:pPr>
            <a:r>
              <a:rPr lang="en-US" dirty="0"/>
              <a:t>    cucumber-junit-2.4.0.jar</a:t>
            </a:r>
          </a:p>
          <a:p>
            <a:pPr>
              <a:buNone/>
            </a:pPr>
            <a:r>
              <a:rPr lang="en-US" dirty="0"/>
              <a:t>    cucumber-jvm-deps-1.0.6.jar</a:t>
            </a:r>
          </a:p>
          <a:p>
            <a:pPr>
              <a:buNone/>
            </a:pPr>
            <a:r>
              <a:rPr lang="en-US" dirty="0"/>
              <a:t>    gherkin-5.0.0.jar</a:t>
            </a:r>
          </a:p>
          <a:p>
            <a:pPr>
              <a:buNone/>
            </a:pPr>
            <a:r>
              <a:rPr lang="en-US" dirty="0"/>
              <a:t>    junit-4.12.jar</a:t>
            </a:r>
          </a:p>
          <a:p>
            <a:pPr>
              <a:buNone/>
            </a:pPr>
            <a:r>
              <a:rPr lang="en-US" dirty="0"/>
              <a:t>    mockito-all-1.10.19.jar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Priyanka Nigade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990</Words>
  <Application>Microsoft Office PowerPoint</Application>
  <PresentationFormat>On-screen Show (4:3)</PresentationFormat>
  <Paragraphs>113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inter-bold</vt:lpstr>
      <vt:lpstr>inter-regular</vt:lpstr>
      <vt:lpstr>Wingdings</vt:lpstr>
      <vt:lpstr>Office Theme</vt:lpstr>
      <vt:lpstr>Cucumber</vt:lpstr>
      <vt:lpstr>Cucumber</vt:lpstr>
      <vt:lpstr>Behaviour Driven Development</vt:lpstr>
      <vt:lpstr>Behaviour Driven Development</vt:lpstr>
      <vt:lpstr>BDD-WorkFlow</vt:lpstr>
      <vt:lpstr>Cucumber</vt:lpstr>
      <vt:lpstr>Gherkin Syntax</vt:lpstr>
      <vt:lpstr>Required Jars</vt:lpstr>
      <vt:lpstr>Requirements</vt:lpstr>
      <vt:lpstr>Feature File </vt:lpstr>
      <vt:lpstr>Feature File</vt:lpstr>
      <vt:lpstr>Feature Example</vt:lpstr>
      <vt:lpstr>Test Runner</vt:lpstr>
      <vt:lpstr>Test Runner</vt:lpstr>
      <vt:lpstr>CucumberOptions</vt:lpstr>
      <vt:lpstr>Step Definition</vt:lpstr>
      <vt:lpstr>Tags in Cucumber</vt:lpstr>
      <vt:lpstr>Hooks in Cucumber</vt:lpstr>
      <vt:lpstr>Cumcumber Report Generator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Cucumber</dc:title>
  <dc:creator>Priyanka</dc:creator>
  <cp:lastModifiedBy>istqb.trainer@devlabsalliance.com</cp:lastModifiedBy>
  <cp:revision>5</cp:revision>
  <dcterms:created xsi:type="dcterms:W3CDTF">2006-08-16T00:00:00Z</dcterms:created>
  <dcterms:modified xsi:type="dcterms:W3CDTF">2024-10-23T04:02:14Z</dcterms:modified>
</cp:coreProperties>
</file>