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0d51a7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0d51a7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0d51a75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0d51a7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0d51a75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0d51a75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0d51a7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0d51a7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0d51a75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0d51a7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0d51a75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0d51a75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0d51a75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0d51a75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0d51a7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0d51a7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0d51a75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0d51a7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0d51a75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0d51a75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0d51a7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0d51a7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0d51a75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0d51a7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0d51a7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0d51a7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0d51a75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0d51a75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0d51a75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0d51a75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Stock_market" TargetMode="External"/><Relationship Id="rId4" Type="http://schemas.openxmlformats.org/officeDocument/2006/relationships/hyperlink" Target="https://en.wikipedia.org/wiki/Volatility_(finance)" TargetMode="External"/><Relationship Id="rId5" Type="http://schemas.openxmlformats.org/officeDocument/2006/relationships/hyperlink" Target="https://en.wikipedia.org/wiki/S%26P_500" TargetMode="External"/><Relationship Id="rId6" Type="http://schemas.openxmlformats.org/officeDocument/2006/relationships/hyperlink" Target="https://en.wikipedia.org/wiki/Option_(finance)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8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The Reddit Trade Visited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87400"/>
            <a:ext cx="8520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Backtesting a technical, macro, and sentiment based trading strategy on social media stocks</a:t>
            </a:r>
            <a:endParaRPr sz="15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Weirong Tian, Yuttakarn Limleartvate, Katrina Tolentino, Victor Weinblatt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AMC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75" y="621800"/>
            <a:ext cx="536945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75" y="953875"/>
            <a:ext cx="2884775" cy="134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26" y="445025"/>
            <a:ext cx="53141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50" y="1017725"/>
            <a:ext cx="28098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BBBY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325" y="552300"/>
            <a:ext cx="5982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75" y="1063075"/>
            <a:ext cx="26278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GME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100" y="396800"/>
            <a:ext cx="5709724" cy="4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00" y="1017725"/>
            <a:ext cx="28003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750" y="621800"/>
            <a:ext cx="56843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26153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 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27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trading costs, taxes, fees on leverage, slippage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Trading halts and overnight news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Q&amp;A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2062025"/>
            <a:ext cx="8520600" cy="25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Thank you!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9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Trading WSB stocks using technical and macro indicators, and sentiment analysis</a:t>
            </a:r>
            <a:endParaRPr sz="1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</a:t>
            </a:r>
            <a:r>
              <a:rPr lang="en"/>
              <a:t>Technical </a:t>
            </a:r>
            <a:r>
              <a:rPr lang="en"/>
              <a:t>indicators</a:t>
            </a:r>
            <a:r>
              <a:rPr lang="en"/>
              <a:t>: William’s R%, RSI, on-balance volume, beta, and AR(1)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Macro indicators: 2s10s yield curve, VIX index, USDJPY	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Sentiment analysis: NLTK Vader and custom RNN LSTM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	XGBoost regression to forecast next minute returns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	Trade sizing </a:t>
            </a:r>
            <a:r>
              <a:rPr lang="en"/>
              <a:t>based</a:t>
            </a:r>
            <a:r>
              <a:rPr lang="en"/>
              <a:t> on historical returns and standard deviation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Minute data from 1/28/21 to 3/31/21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set: 1/28/21 to 3/11/21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set: 3/12/21 to 3/31/21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Stocks: AMC, BB, BBBY, GME, NOK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Indicators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017725"/>
            <a:ext cx="852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William %R</a:t>
            </a:r>
            <a:r>
              <a:rPr lang="en"/>
              <a:t>: momentum indicator that moves between 0 and -100 and measure overbought and oversold levels.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Williams %R(n)</a:t>
            </a:r>
            <a:r>
              <a:rPr lang="en" sz="1200"/>
              <a:t>i</a:t>
            </a:r>
            <a:r>
              <a:rPr lang="en"/>
              <a:t>= ((closePrice</a:t>
            </a:r>
            <a:r>
              <a:rPr lang="en" sz="1200"/>
              <a:t>i-1</a:t>
            </a:r>
            <a:r>
              <a:rPr lang="en"/>
              <a:t> - high</a:t>
            </a:r>
            <a:r>
              <a:rPr lang="en" sz="1200"/>
              <a:t>n</a:t>
            </a:r>
            <a:r>
              <a:rPr lang="en"/>
              <a:t>)/( high</a:t>
            </a:r>
            <a:r>
              <a:rPr lang="en" sz="1200"/>
              <a:t>n</a:t>
            </a:r>
            <a:r>
              <a:rPr lang="en"/>
              <a:t> - low</a:t>
            </a:r>
            <a:r>
              <a:rPr lang="en" sz="1200"/>
              <a:t>n</a:t>
            </a:r>
            <a:r>
              <a:rPr lang="en"/>
              <a:t> ))×100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Relative Strength Index (RSI)</a:t>
            </a:r>
            <a:r>
              <a:rPr lang="en"/>
              <a:t>: momentum indicator that moves between 0 and 100 and  measure overbought and oversold levels.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RSI(n)</a:t>
            </a:r>
            <a:r>
              <a:rPr lang="en" sz="1200"/>
              <a:t>i</a:t>
            </a:r>
            <a:r>
              <a:rPr lang="en"/>
              <a:t>=100 - 100×( 1/(1-RS(n)</a:t>
            </a:r>
            <a:r>
              <a:rPr lang="en" sz="1200"/>
              <a:t>i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RS(n)</a:t>
            </a:r>
            <a:r>
              <a:rPr lang="en" sz="1100"/>
              <a:t>i</a:t>
            </a:r>
            <a:r>
              <a:rPr lang="en" sz="1700"/>
              <a:t> indicates a ratio between the average of past n periods where the price increased and the average of n periods where the price decreased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On-Balance Value: </a:t>
            </a:r>
            <a:r>
              <a:rPr lang="en"/>
              <a:t>momentum indicator that uses volume flow to predict changes in stock prices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4130038"/>
            <a:ext cx="36671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Indicators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 2 year/10 year yield spread:  </a:t>
            </a:r>
            <a:r>
              <a:rPr lang="en"/>
              <a:t>general tendency to signal the market’s expectation of an upcoming recession or general downturn in growth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VIX: </a:t>
            </a:r>
            <a:r>
              <a:rPr lang="en"/>
              <a:t>a measure of the </a:t>
            </a:r>
            <a:r>
              <a:rPr lang="en">
                <a:uFill>
                  <a:noFill/>
                </a:uFill>
                <a:hlinkClick r:id="rId3"/>
              </a:rPr>
              <a:t>stock market</a:t>
            </a:r>
            <a:r>
              <a:rPr lang="en"/>
              <a:t>'s expectation of </a:t>
            </a:r>
            <a:r>
              <a:rPr lang="en">
                <a:uFill>
                  <a:noFill/>
                </a:uFill>
                <a:hlinkClick r:id="rId4"/>
              </a:rPr>
              <a:t>volatility</a:t>
            </a:r>
            <a:r>
              <a:rPr lang="en"/>
              <a:t> based on </a:t>
            </a:r>
            <a:r>
              <a:rPr lang="en">
                <a:uFill>
                  <a:noFill/>
                </a:uFill>
                <a:hlinkClick r:id="rId5"/>
              </a:rPr>
              <a:t>S&amp;P 500</a:t>
            </a:r>
            <a:r>
              <a:rPr lang="en"/>
              <a:t> index </a:t>
            </a:r>
            <a:r>
              <a:rPr lang="en">
                <a:uFill>
                  <a:noFill/>
                </a:uFill>
                <a:hlinkClick r:id="rId6"/>
              </a:rPr>
              <a:t>options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USD/JYP exchange rate: </a:t>
            </a:r>
            <a:r>
              <a:rPr lang="en"/>
              <a:t>Japanese Yen is considered a safe currency </a:t>
            </a:r>
            <a:endParaRPr>
              <a:solidFill>
                <a:srgbClr val="41383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942200"/>
            <a:ext cx="85206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RNN LSTM trained on 4200 labeled tweets (same data used to build Vader)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Both models then classified WSB posts as positive or negative, grouped and averaged by minute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5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9775"/>
            <a:ext cx="41148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425" y="1807050"/>
            <a:ext cx="3990975" cy="26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4471075"/>
            <a:ext cx="852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/>
              <a:t> Vader Accuracy: 93.71%					RNN LSTM Accuracy: 77.81%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Regression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514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_</a:t>
            </a:r>
            <a:r>
              <a:rPr lang="en"/>
              <a:t>estimators = 1000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learning_rate = 0.75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max_depth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RandomSearch used for hyperparameter 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models tested: AdaBoost, Lasso regression, Ridge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625" y="1069725"/>
            <a:ext cx="2665850" cy="27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long/shorts based on model’s prediction of next minute’s return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Trade weighting formula: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700"/>
              <a:t>(( Predicted next minute return - average minute return ) / std dev of returns) * 2.0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Strategy employs margin on strong signal strength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