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7" d="100"/>
          <a:sy n="157" d="100"/>
        </p:scale>
        <p:origin x="-294" y="2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6972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20d51a75e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20d51a75e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20d51a75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20d51a75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20d51a75e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20d51a75e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20d51a75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20d51a75e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20d51a75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20d51a75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20d51a75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20d51a75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db87e9a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db87e9a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20d51a75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20d51a75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20d51a75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20d51a75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20d51a75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20d51a75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20d51a75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20d51a75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20d51a7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20d51a7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20d51a75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20d51a75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20d51a7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20d51a7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20d51a75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20d51a75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20d51a75e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20d51a75e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87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The Reddit Trade Visited</a:t>
            </a:r>
            <a:endParaRPr sz="47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687400"/>
            <a:ext cx="8520600" cy="11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80"/>
              <a:t>Backtesting a technical, macro, and sentiment based trading strategy on social media stocks</a:t>
            </a:r>
            <a:endParaRPr sz="158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679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Weirong Tian, Yuttakarn Limleartvate, Katrina Tolentino, Victor Weinblatt</a:t>
            </a:r>
            <a:endParaRPr sz="140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679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AMC</a:t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575" y="621800"/>
            <a:ext cx="5369450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475" y="953875"/>
            <a:ext cx="2884775" cy="1341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BB</a:t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8026" y="445025"/>
            <a:ext cx="5314150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017725"/>
            <a:ext cx="2709125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BBBY</a:t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3325" y="552300"/>
            <a:ext cx="598252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975" y="1063075"/>
            <a:ext cx="2627875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GME</a:t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9100" y="396800"/>
            <a:ext cx="5709724" cy="40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400" y="1017725"/>
            <a:ext cx="2800350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NOK</a:t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2750" y="621800"/>
            <a:ext cx="5684300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17725"/>
            <a:ext cx="2615300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Caveats </a:t>
            </a:r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7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trading costs, taxes, fees on leverage, slippage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Significant portfolio turnover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Trading halts and overnight news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Parity Strat Portfolio vs Equal Weighted Long Only</a:t>
            </a:r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875" y="1058050"/>
            <a:ext cx="7375425" cy="387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Q&amp;A</a:t>
            </a:r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body" idx="1"/>
          </p:nvPr>
        </p:nvSpPr>
        <p:spPr>
          <a:xfrm>
            <a:off x="311700" y="2062025"/>
            <a:ext cx="8520600" cy="25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900"/>
              <a:t>Thank you!</a:t>
            </a:r>
            <a:endParaRPr sz="2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95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/>
              <a:t>Trading WSB stocks using technical and macro indicators, and sentiment analysis</a:t>
            </a:r>
            <a:endParaRPr sz="182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	Technical indicators: William’s R%, RSI, on-balance volume, beta, and AR(1)</a:t>
            </a:r>
            <a:endParaRPr/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	Macro indicators: 2s10s yield curve, VIX index, USDJPY	</a:t>
            </a:r>
            <a:endParaRPr/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	Sentiment analysis: NLTK Vader and custom RNN LSTM</a:t>
            </a:r>
            <a:endParaRPr/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	GradientBoosting regression to forecast next minute returns</a:t>
            </a:r>
            <a:endParaRPr/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5.	Trade sizing based on historical returns and standard deviation</a:t>
            </a:r>
            <a:endParaRPr/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6.	Risk parity portfolio that weighs our trading strategy across stocks inversely proportional to risk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Minute data from 1/28/21 to 3/31/21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set: 1/28/21 to 3/11/21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set: 3/12/21 to 3/31/21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Stocks: AMC, BB, BBBY, GME, NOK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Sources: Bloomberg, Kaggle, Reddit, Twitter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350200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Indicators</a:t>
            </a: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6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William %R</a:t>
            </a:r>
            <a:r>
              <a:rPr lang="en"/>
              <a:t>: momentum indicator that moves between 0 and -100 and measure overbought and oversold levels.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Williams %R(n)</a:t>
            </a:r>
            <a:r>
              <a:rPr lang="en" sz="1200"/>
              <a:t>i</a:t>
            </a:r>
            <a:r>
              <a:rPr lang="en"/>
              <a:t>= ((closePrice</a:t>
            </a:r>
            <a:r>
              <a:rPr lang="en" sz="1200"/>
              <a:t>i-1</a:t>
            </a:r>
            <a:r>
              <a:rPr lang="en"/>
              <a:t> - high</a:t>
            </a:r>
            <a:r>
              <a:rPr lang="en" sz="1200"/>
              <a:t>n</a:t>
            </a:r>
            <a:r>
              <a:rPr lang="en"/>
              <a:t>)/( high</a:t>
            </a:r>
            <a:r>
              <a:rPr lang="en" sz="1200"/>
              <a:t>n</a:t>
            </a:r>
            <a:r>
              <a:rPr lang="en"/>
              <a:t> - low</a:t>
            </a:r>
            <a:r>
              <a:rPr lang="en" sz="1200"/>
              <a:t>n</a:t>
            </a:r>
            <a:r>
              <a:rPr lang="en"/>
              <a:t> ))×100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Relative Strength Index (RSI)</a:t>
            </a:r>
            <a:r>
              <a:rPr lang="en"/>
              <a:t>: momentum indicator that moves between 0 and 100 and  measure overbought and oversold levels.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RSI(n)</a:t>
            </a:r>
            <a:r>
              <a:rPr lang="en" sz="1200"/>
              <a:t>i</a:t>
            </a:r>
            <a:r>
              <a:rPr lang="en"/>
              <a:t>=100 - 100×( 1/(1-RS(n)</a:t>
            </a:r>
            <a:r>
              <a:rPr lang="en" sz="1200"/>
              <a:t>i</a:t>
            </a:r>
            <a:r>
              <a:rPr lang="en"/>
              <a:t>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RS(n)</a:t>
            </a:r>
            <a:r>
              <a:rPr lang="en" sz="1100"/>
              <a:t>i</a:t>
            </a:r>
            <a:r>
              <a:rPr lang="en" sz="1700"/>
              <a:t> indicates a ratio between the average of past n periods where the price increased and the average of n periods where the price decreased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On-Balance Value: </a:t>
            </a:r>
            <a:r>
              <a:rPr lang="en"/>
              <a:t>momentum indicator that uses volume flow to predict changes in stock prices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</a:t>
            </a:r>
            <a:endParaRPr sz="12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8438" y="4130038"/>
            <a:ext cx="3667125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Macro Indicators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US 2 year/10 year yield spread:  </a:t>
            </a:r>
            <a:r>
              <a:rPr lang="en" dirty="0"/>
              <a:t>general tendency to signal the market’s expectation of an upcoming recession or general downturn in growth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VIX: </a:t>
            </a:r>
            <a:r>
              <a:rPr lang="en" dirty="0"/>
              <a:t>a measure of the </a:t>
            </a:r>
            <a:r>
              <a:rPr lang="en" dirty="0" smtClean="0"/>
              <a:t>stock market’s expectation </a:t>
            </a:r>
            <a:r>
              <a:rPr lang="en" dirty="0"/>
              <a:t>of </a:t>
            </a:r>
            <a:r>
              <a:rPr lang="en" dirty="0" smtClean="0"/>
              <a:t>volatility </a:t>
            </a:r>
            <a:r>
              <a:rPr lang="en" dirty="0"/>
              <a:t>based on </a:t>
            </a:r>
            <a:r>
              <a:rPr lang="en" dirty="0" smtClean="0"/>
              <a:t>S&amp;P 500 </a:t>
            </a:r>
            <a:r>
              <a:rPr lang="en" dirty="0"/>
              <a:t>index </a:t>
            </a:r>
            <a:r>
              <a:rPr lang="en" dirty="0" smtClean="0">
                <a:uFill>
                  <a:noFill/>
                </a:uFill>
              </a:rPr>
              <a:t>options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USD/JYP exchange rate: </a:t>
            </a:r>
            <a:r>
              <a:rPr lang="en" dirty="0"/>
              <a:t>Japanese Yen is considered a safe currency </a:t>
            </a:r>
            <a:endParaRPr dirty="0">
              <a:solidFill>
                <a:srgbClr val="41383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942200"/>
            <a:ext cx="8520600" cy="7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350"/>
              <a:t>RNN LSTM trained on 4200 labeled tweets (same data used to build Vader)</a:t>
            </a:r>
            <a:endParaRPr sz="135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350"/>
              <a:t>Both models then classified WSB posts as positive or negative, grouped and averaged by minute</a:t>
            </a:r>
            <a:endParaRPr sz="135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135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135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endParaRPr sz="1350"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89775"/>
            <a:ext cx="4114800" cy="27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6425" y="1807050"/>
            <a:ext cx="3990975" cy="266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4471075"/>
            <a:ext cx="8520600" cy="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 dirty="0"/>
              <a:t> Vader Accuracy: 93.71%			RNN LSTM Accuracy: 77.81%</a:t>
            </a:r>
            <a:endParaRPr sz="165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endParaRPr sz="16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GradientBoosting Regression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148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n_estimators = 1000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learning_rate = 0.75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max_depth = 5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RandomSearch used for hyperparameter tuning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Other models tested: AdaBoost, Lasso regression, Ridge regression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2625" y="1069725"/>
            <a:ext cx="2665850" cy="272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Trading Strategy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long/shorts based on model’s prediction of next minute’s return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Trade weighting formula: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1700"/>
              <a:t>(( Predicted next minute return - average minute return ) / std dev of returns) * 2.0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Strategy employs margin on strong signal strength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</Words>
  <Application>Microsoft Office PowerPoint</Application>
  <PresentationFormat>On-screen Show (16:9)</PresentationFormat>
  <Paragraphs>64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Simple Light</vt:lpstr>
      <vt:lpstr>The Reddit Trade Visited</vt:lpstr>
      <vt:lpstr>Trading WSB stocks using technical and macro indicators, and sentiment analysis</vt:lpstr>
      <vt:lpstr>Data</vt:lpstr>
      <vt:lpstr>PowerPoint Presentation</vt:lpstr>
      <vt:lpstr>Technical Indicators</vt:lpstr>
      <vt:lpstr>Macro Indicators</vt:lpstr>
      <vt:lpstr>Sentiment Analysis</vt:lpstr>
      <vt:lpstr>GradientBoosting Regression</vt:lpstr>
      <vt:lpstr>Trading Strategy</vt:lpstr>
      <vt:lpstr>AMC</vt:lpstr>
      <vt:lpstr>BB</vt:lpstr>
      <vt:lpstr>BBBY</vt:lpstr>
      <vt:lpstr>GME</vt:lpstr>
      <vt:lpstr>NOK</vt:lpstr>
      <vt:lpstr>Caveats </vt:lpstr>
      <vt:lpstr>Risk Parity Strat Portfolio vs Equal Weighted Long Only</vt:lpstr>
      <vt:lpstr>   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Reddit Trade Visited</dc:title>
  <cp:lastModifiedBy>Victor Weinblatt</cp:lastModifiedBy>
  <cp:revision>2</cp:revision>
  <dcterms:modified xsi:type="dcterms:W3CDTF">2021-04-15T22:56:47Z</dcterms:modified>
</cp:coreProperties>
</file>