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8" r:id="rId4"/>
    <p:sldId id="269" r:id="rId5"/>
    <p:sldId id="270" r:id="rId6"/>
    <p:sldId id="271" r:id="rId7"/>
    <p:sldId id="258" r:id="rId8"/>
    <p:sldId id="275" r:id="rId9"/>
    <p:sldId id="283" r:id="rId10"/>
    <p:sldId id="284" r:id="rId11"/>
    <p:sldId id="285" r:id="rId12"/>
    <p:sldId id="276" r:id="rId13"/>
    <p:sldId id="278" r:id="rId14"/>
    <p:sldId id="273" r:id="rId15"/>
    <p:sldId id="272" r:id="rId16"/>
    <p:sldId id="259" r:id="rId17"/>
    <p:sldId id="257" r:id="rId18"/>
    <p:sldId id="260" r:id="rId19"/>
    <p:sldId id="261" r:id="rId20"/>
    <p:sldId id="262" r:id="rId21"/>
    <p:sldId id="265" r:id="rId22"/>
    <p:sldId id="264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7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740FFF-D8A7-40B7-8560-0B48690AC0CB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2A276A-6D4C-4082-B368-740F2C994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theory.costa.sh/" TargetMode="External"/><Relationship Id="rId2" Type="http://schemas.openxmlformats.org/officeDocument/2006/relationships/hyperlink" Target="http://www.guro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Rent Division Question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Ernie </a:t>
            </a:r>
            <a:r>
              <a:rPr lang="en-US" dirty="0" err="1" smtClean="0"/>
              <a:t>Pisch</a:t>
            </a:r>
            <a:endParaRPr lang="en-US" dirty="0" smtClean="0"/>
          </a:p>
          <a:p>
            <a:r>
              <a:rPr lang="en-US" dirty="0" smtClean="0"/>
              <a:t>Costa Huang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rtl="0"/>
            <a:r>
              <a:rPr lang="en-US" sz="4100" b="1" kern="120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Maximin</a:t>
            </a:r>
            <a:r>
              <a:rPr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Solution is equitable!</a:t>
            </a:r>
            <a:endParaRPr lang="en-US" sz="41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Intuitively, the concrete example was initially the </a:t>
            </a:r>
            <a:r>
              <a:rPr lang="en-US" sz="2400" dirty="0" err="1" smtClean="0"/>
              <a:t>maximin</a:t>
            </a:r>
            <a:r>
              <a:rPr lang="en-US" sz="2400" dirty="0" smtClean="0"/>
              <a:t> solution and the max disparity matches the equitable solution’s </a:t>
            </a:r>
          </a:p>
          <a:p>
            <a:r>
              <a:rPr lang="en-US" sz="2400" dirty="0" smtClean="0"/>
              <a:t>More formal outline: Proof by contradiction</a:t>
            </a:r>
          </a:p>
          <a:p>
            <a:pPr lvl="1"/>
            <a:r>
              <a:rPr lang="en-US" sz="2000" dirty="0" smtClean="0"/>
              <a:t>The proof maps a solution using a graph where edges are when one player is weakly envious of another player</a:t>
            </a:r>
          </a:p>
          <a:p>
            <a:pPr lvl="1"/>
            <a:r>
              <a:rPr lang="en-US" sz="2000" dirty="0" smtClean="0"/>
              <a:t>It assumes there exists an epsilon that transitions a player with low utility, to a player with high utility</a:t>
            </a:r>
          </a:p>
          <a:p>
            <a:pPr lvl="1"/>
            <a:r>
              <a:rPr lang="en-US" sz="2000" dirty="0" smtClean="0"/>
              <a:t>By the definition of </a:t>
            </a:r>
            <a:r>
              <a:rPr lang="en-US" sz="2000" dirty="0" err="1" smtClean="0"/>
              <a:t>maximin</a:t>
            </a:r>
            <a:r>
              <a:rPr lang="en-US" sz="2000" dirty="0" smtClean="0"/>
              <a:t> and disparity, it arrives at a contraction that no epsilon can exist, therefore the </a:t>
            </a:r>
            <a:r>
              <a:rPr lang="en-US" sz="2000" dirty="0" err="1" smtClean="0"/>
              <a:t>maximin</a:t>
            </a:r>
            <a:r>
              <a:rPr lang="en-US" sz="2000" dirty="0" smtClean="0"/>
              <a:t> </a:t>
            </a:r>
            <a:r>
              <a:rPr lang="en-US" sz="2000" dirty="0" smtClean="0"/>
              <a:t>solution is equitable</a:t>
            </a:r>
          </a:p>
          <a:p>
            <a:r>
              <a:rPr lang="en-US" sz="2400" dirty="0" smtClean="0"/>
              <a:t>Therefore the </a:t>
            </a:r>
            <a:r>
              <a:rPr lang="en-US" sz="2400" dirty="0" err="1" smtClean="0"/>
              <a:t>maximin</a:t>
            </a:r>
            <a:r>
              <a:rPr lang="en-US" sz="2400" dirty="0" smtClean="0"/>
              <a:t> solution is unique, maximizes the minimum utility, minimizes disparity, and envy free</a:t>
            </a:r>
          </a:p>
          <a:p>
            <a:pPr lvl="1"/>
            <a:r>
              <a:rPr lang="en-US" sz="2000" dirty="0" smtClean="0"/>
              <a:t>What’s the best this can be?</a:t>
            </a:r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rtl="0"/>
            <a:r>
              <a:rPr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Minimum Disparity</a:t>
            </a:r>
            <a:endParaRPr lang="en-US" sz="41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2 roommates:</a:t>
            </a:r>
          </a:p>
          <a:p>
            <a:pPr lvl="1"/>
            <a:r>
              <a:rPr lang="en-US" sz="2000" dirty="0" smtClean="0"/>
              <a:t>Let’s assume that Bob and Charlie kicked out Alice, what’s the answer now?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 3 roommates:</a:t>
            </a:r>
          </a:p>
          <a:p>
            <a:pPr lvl="1"/>
            <a:r>
              <a:rPr lang="en-US" sz="1600" dirty="0" smtClean="0"/>
              <a:t>Assumes that at least 1 of the rooms has </a:t>
            </a:r>
            <a:r>
              <a:rPr lang="en-US" sz="1600" dirty="0" err="1" smtClean="0"/>
              <a:t>concerance</a:t>
            </a:r>
            <a:r>
              <a:rPr lang="en-US" sz="1600" smtClean="0"/>
              <a:t> </a:t>
            </a:r>
            <a:endParaRPr lang="en-US" sz="1600" dirty="0" smtClean="0"/>
          </a:p>
          <a:p>
            <a:pPr lvl="1"/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8200" y="2133600"/>
          <a:ext cx="366649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080"/>
                <a:gridCol w="1195705"/>
                <a:gridCol w="11957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Rent =1000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$151.00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$688.00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$245.00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allocations and payments that are “fair” and make everyone “happy”</a:t>
            </a:r>
          </a:p>
          <a:p>
            <a:r>
              <a:rPr lang="en-US" dirty="0" smtClean="0"/>
              <a:t>What is the definition for Happy?</a:t>
            </a:r>
            <a:endParaRPr lang="en-US" dirty="0" smtClean="0"/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Would you be happy if you were Bob paying for the Master bedroom?</a:t>
            </a:r>
          </a:p>
          <a:p>
            <a:pPr lvl="1"/>
            <a:r>
              <a:rPr lang="en-US" dirty="0" smtClean="0"/>
              <a:t>What if you were Alice getting the basement for free?</a:t>
            </a:r>
          </a:p>
          <a:p>
            <a:pPr lvl="1"/>
            <a:r>
              <a:rPr lang="en-US" dirty="0" smtClean="0"/>
              <a:t>What if you were Bob paying Alice to stay in the basement?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Overall Goal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Consider what you are actually bidding on</a:t>
            </a:r>
          </a:p>
          <a:p>
            <a:pPr lvl="1"/>
            <a:r>
              <a:rPr lang="en-US" dirty="0" smtClean="0"/>
              <a:t>Discuss with roommates for how shared areas, such as a house with large common areas, are to be used</a:t>
            </a:r>
          </a:p>
          <a:p>
            <a:pPr lvl="1"/>
            <a:r>
              <a:rPr lang="en-US" dirty="0" smtClean="0"/>
              <a:t>A master bathroom for one and hall bath for the other, or is it shared?</a:t>
            </a:r>
          </a:p>
          <a:p>
            <a:pPr lvl="1"/>
            <a:r>
              <a:rPr lang="en-US" dirty="0" smtClean="0"/>
              <a:t>A small bedroom to sleep in and occupying living room </a:t>
            </a:r>
            <a:r>
              <a:rPr lang="en-US" dirty="0" err="1" smtClean="0"/>
              <a:t>vs</a:t>
            </a:r>
            <a:r>
              <a:rPr lang="en-US" dirty="0" smtClean="0"/>
              <a:t> only bedroom?</a:t>
            </a:r>
          </a:p>
          <a:p>
            <a:r>
              <a:rPr lang="en-US" dirty="0" smtClean="0"/>
              <a:t>Rooms that are occupied by more than 1 person</a:t>
            </a:r>
          </a:p>
          <a:p>
            <a:pPr lvl="1"/>
            <a:r>
              <a:rPr lang="en-US" dirty="0" smtClean="0"/>
              <a:t>Treated as a unit? Split in half?</a:t>
            </a:r>
          </a:p>
          <a:p>
            <a:r>
              <a:rPr lang="en-US" dirty="0" smtClean="0"/>
              <a:t>Rooms occasionally occupied</a:t>
            </a:r>
          </a:p>
          <a:p>
            <a:pPr lvl="1"/>
            <a:r>
              <a:rPr lang="en-US" dirty="0" smtClean="0"/>
              <a:t>Due to travel or staying at another place</a:t>
            </a:r>
          </a:p>
          <a:p>
            <a:r>
              <a:rPr lang="en-US" dirty="0" smtClean="0"/>
              <a:t>Applying budget constraints</a:t>
            </a:r>
          </a:p>
          <a:p>
            <a:pPr lvl="1"/>
            <a:r>
              <a:rPr lang="en-US" dirty="0" smtClean="0"/>
              <a:t>Utilities, food, commute also applied to budget</a:t>
            </a:r>
          </a:p>
          <a:p>
            <a:r>
              <a:rPr lang="en-US" dirty="0" smtClean="0"/>
              <a:t>Attempt to be open about numbers or use indirect mechanism that allows for price discovery</a:t>
            </a:r>
          </a:p>
          <a:p>
            <a:pPr lvl="1"/>
            <a:r>
              <a:rPr lang="en-US" dirty="0" smtClean="0"/>
              <a:t>Some people may have varying utilities for rooms, whereas others may consider them as substitutes</a:t>
            </a:r>
          </a:p>
          <a:p>
            <a:r>
              <a:rPr lang="en-US" dirty="0" smtClean="0"/>
              <a:t>You have to live with these people, being Happy is important, but cost of rent isn’t the only factor for being happy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Considerations when dividing rent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 roommate envies another roommate’s room assignment</a:t>
            </a:r>
          </a:p>
          <a:p>
            <a:pPr lvl="1"/>
            <a:r>
              <a:rPr lang="en-US" dirty="0" smtClean="0"/>
              <a:t>“Envy-free” from Foley 1967</a:t>
            </a:r>
          </a:p>
          <a:p>
            <a:pPr lvl="2"/>
            <a:r>
              <a:rPr lang="en-US" dirty="0" smtClean="0"/>
              <a:t>No roommate would switch rooms and obtain a higher utility for paying that room’s price.</a:t>
            </a:r>
          </a:p>
          <a:p>
            <a:pPr lvl="2"/>
            <a:r>
              <a:rPr lang="en-US" dirty="0" smtClean="0"/>
              <a:t>Many envy-free solutions exist and some are more fair than others</a:t>
            </a:r>
          </a:p>
          <a:p>
            <a:r>
              <a:rPr lang="en-US" dirty="0" smtClean="0"/>
              <a:t>Options on how is fairness determined</a:t>
            </a:r>
          </a:p>
          <a:p>
            <a:pPr lvl="1"/>
            <a:r>
              <a:rPr lang="en-US" dirty="0" smtClean="0"/>
              <a:t>Maximize the minimum utility of all roommates</a:t>
            </a:r>
          </a:p>
          <a:p>
            <a:pPr lvl="1"/>
            <a:r>
              <a:rPr lang="en-US" dirty="0" smtClean="0"/>
              <a:t>Minimize the maximum difference between utilities of all roommates</a:t>
            </a:r>
          </a:p>
          <a:p>
            <a:pPr lvl="1"/>
            <a:r>
              <a:rPr lang="en-US" dirty="0" smtClean="0"/>
              <a:t>Interactive querying to establish a willingness to pay</a:t>
            </a:r>
          </a:p>
          <a:p>
            <a:pPr lvl="1"/>
            <a:r>
              <a:rPr lang="en-US" dirty="0" smtClean="0"/>
              <a:t>Square footage and crowd sourced appraisals of subjective qualities </a:t>
            </a:r>
          </a:p>
          <a:p>
            <a:r>
              <a:rPr lang="en-US" dirty="0" smtClean="0"/>
              <a:t>Attempting to obtain: “Interpersonal equality” – [Gal Et al]</a:t>
            </a:r>
          </a:p>
          <a:p>
            <a:r>
              <a:rPr lang="en-US" dirty="0" smtClean="0"/>
              <a:t>Option implementations</a:t>
            </a:r>
          </a:p>
          <a:p>
            <a:pPr lvl="1"/>
            <a:r>
              <a:rPr lang="en-US" dirty="0" err="1" smtClean="0"/>
              <a:t>Spliddit</a:t>
            </a:r>
            <a:endParaRPr lang="en-US" dirty="0" smtClean="0"/>
          </a:p>
          <a:p>
            <a:pPr lvl="1"/>
            <a:r>
              <a:rPr lang="en-US" dirty="0" smtClean="0"/>
              <a:t>New York Times Rent tool</a:t>
            </a:r>
          </a:p>
          <a:p>
            <a:pPr lvl="1"/>
            <a:r>
              <a:rPr lang="en-US" dirty="0" err="1" smtClean="0"/>
              <a:t>SplitWise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Obtain Su’s “Rental harmony”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Spliddit</a:t>
            </a:r>
            <a:r>
              <a:rPr lang="en-US" dirty="0" smtClean="0"/>
              <a:t> was created to obtain real world rent allocations, promote game theory, and obtain people’s feedback on rent allocations</a:t>
            </a:r>
          </a:p>
          <a:p>
            <a:pPr lvl="1"/>
            <a:r>
              <a:rPr lang="en-US" dirty="0" smtClean="0"/>
              <a:t>Real world data set allows for testing algorithms</a:t>
            </a:r>
          </a:p>
          <a:p>
            <a:pPr lvl="1"/>
            <a:r>
              <a:rPr lang="en-US" dirty="0" smtClean="0"/>
              <a:t>Feedback provides insight on “Interpersonal equality”</a:t>
            </a:r>
          </a:p>
          <a:p>
            <a:pPr lvl="2"/>
            <a:r>
              <a:rPr lang="en-US" dirty="0" smtClean="0"/>
              <a:t>Does the split seem equal to an actual person</a:t>
            </a:r>
          </a:p>
          <a:p>
            <a:r>
              <a:rPr lang="en-US" dirty="0" smtClean="0"/>
              <a:t>Investigated using multiple approaches</a:t>
            </a:r>
          </a:p>
          <a:p>
            <a:pPr lvl="1"/>
            <a:r>
              <a:rPr lang="en-US" dirty="0" smtClean="0"/>
              <a:t>Maximize the minimum utility of all roommates</a:t>
            </a:r>
          </a:p>
          <a:p>
            <a:pPr lvl="1"/>
            <a:r>
              <a:rPr lang="en-US" dirty="0" smtClean="0"/>
              <a:t>Minimize the maximum difference between utilities of all roommates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Spliddit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and implemented </a:t>
            </a:r>
            <a:r>
              <a:rPr lang="en-US" dirty="0"/>
              <a:t>S</a:t>
            </a:r>
            <a:r>
              <a:rPr lang="en-US" dirty="0" smtClean="0"/>
              <a:t>u’s research which uses </a:t>
            </a:r>
            <a:r>
              <a:rPr lang="en-US" dirty="0" err="1" smtClean="0"/>
              <a:t>Sperner’s</a:t>
            </a:r>
            <a:r>
              <a:rPr lang="en-US" dirty="0" smtClean="0"/>
              <a:t> lemma to obtain the solution based on interacting and querying users for their preferred cost for a given room</a:t>
            </a:r>
          </a:p>
          <a:p>
            <a:r>
              <a:rPr lang="en-US" dirty="0" smtClean="0"/>
              <a:t>Another group is likely to work on Dr. Su’s use of </a:t>
            </a:r>
            <a:r>
              <a:rPr lang="en-US" dirty="0" err="1" smtClean="0"/>
              <a:t>Sperner’s</a:t>
            </a:r>
            <a:r>
              <a:rPr lang="en-US" dirty="0" smtClean="0"/>
              <a:t> lemma in rent division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Times Rent tool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6868" indent="-342900"/>
            <a:r>
              <a:rPr lang="en-US" dirty="0" smtClean="0"/>
              <a:t>Does not actually use an auction</a:t>
            </a:r>
          </a:p>
          <a:p>
            <a:pPr marL="342900" lvl="1" indent="-342900"/>
            <a:r>
              <a:rPr lang="en-US" dirty="0" smtClean="0"/>
              <a:t>Allocate the cost based on square footage and room characteristics</a:t>
            </a:r>
          </a:p>
          <a:p>
            <a:pPr marL="580644" lvl="2" indent="-342900"/>
            <a:r>
              <a:rPr lang="en-US" dirty="0" smtClean="0"/>
              <a:t>Room shape, private bathrooms, windows, noise issues…</a:t>
            </a:r>
          </a:p>
          <a:p>
            <a:pPr marL="580644" lvl="2" indent="-342900"/>
            <a:r>
              <a:rPr lang="en-US" dirty="0" smtClean="0"/>
              <a:t>crowd sourced appraisals of subjective qualities</a:t>
            </a:r>
          </a:p>
          <a:p>
            <a:pPr marL="86868" indent="-342900"/>
            <a:r>
              <a:rPr lang="en-US" dirty="0" smtClean="0"/>
              <a:t>Is this game theory?</a:t>
            </a:r>
          </a:p>
          <a:p>
            <a:pPr marL="342900" lvl="1" indent="-342900"/>
            <a:r>
              <a:rPr lang="en-US" dirty="0" smtClean="0"/>
              <a:t>Designing a mechanism that removes the guesswork of other roommates, as well as yourself</a:t>
            </a:r>
          </a:p>
          <a:p>
            <a:pPr marL="86868" indent="-342900"/>
            <a:r>
              <a:rPr lang="en-US" dirty="0" smtClean="0"/>
              <a:t>Is this fair?</a:t>
            </a:r>
          </a:p>
          <a:p>
            <a:pPr marL="342900" lvl="1" indent="-342900"/>
            <a:r>
              <a:rPr lang="en-US" dirty="0" smtClean="0"/>
              <a:t>Since utility is completely removed and appraisals of subjective qualities are crowd sourced, could appear to be a more objective rent division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Splitwise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Spliddit</a:t>
            </a:r>
            <a:endParaRPr lang="en-US" dirty="0" smtClean="0"/>
          </a:p>
          <a:p>
            <a:pPr lvl="1"/>
            <a:r>
              <a:rPr lang="en-US" dirty="0" smtClean="0"/>
              <a:t>Proves to be envy free and fairness as defined by previous definitions</a:t>
            </a:r>
          </a:p>
          <a:p>
            <a:pPr lvl="1"/>
            <a:r>
              <a:rPr lang="en-US" dirty="0" smtClean="0"/>
              <a:t>Data set useable for research</a:t>
            </a:r>
          </a:p>
          <a:p>
            <a:r>
              <a:rPr lang="en-US" dirty="0" smtClean="0"/>
              <a:t>New York Times</a:t>
            </a:r>
          </a:p>
          <a:p>
            <a:pPr lvl="1"/>
            <a:r>
              <a:rPr lang="en-US" dirty="0" smtClean="0"/>
              <a:t>Interaction allows for response and refinement</a:t>
            </a:r>
            <a:endParaRPr lang="en-US" dirty="0"/>
          </a:p>
          <a:p>
            <a:r>
              <a:rPr lang="en-US" dirty="0" err="1" smtClean="0"/>
              <a:t>Splitwise</a:t>
            </a:r>
            <a:endParaRPr lang="en-US" dirty="0" smtClean="0"/>
          </a:p>
          <a:p>
            <a:pPr lvl="1"/>
            <a:r>
              <a:rPr lang="en-US" dirty="0" smtClean="0"/>
              <a:t>Defines allocation based on entire rental</a:t>
            </a:r>
          </a:p>
          <a:p>
            <a:pPr lvl="1"/>
            <a:r>
              <a:rPr lang="en-US" dirty="0" smtClean="0"/>
              <a:t>Determined by equations, no auction to game</a:t>
            </a:r>
          </a:p>
          <a:p>
            <a:pPr lvl="1"/>
            <a:r>
              <a:rPr lang="en-US" dirty="0" smtClean="0"/>
              <a:t>Subjective qualities determined by crowd sourced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Strengths of various approaches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Alice, Bob, and Charlie plan to rent a house</a:t>
            </a:r>
          </a:p>
          <a:p>
            <a:pPr lvl="1"/>
            <a:r>
              <a:rPr lang="en-US" dirty="0" smtClean="0"/>
              <a:t>Rooms consist of a master bedroom, an attic bedroom, and a finished basement bedroom</a:t>
            </a:r>
          </a:p>
          <a:p>
            <a:pPr lvl="1"/>
            <a:r>
              <a:rPr lang="en-US" dirty="0" smtClean="0"/>
              <a:t>Total rent is $1000.00</a:t>
            </a:r>
            <a:endParaRPr lang="en-US" dirty="0" smtClean="0"/>
          </a:p>
          <a:p>
            <a:pPr lvl="1"/>
            <a:r>
              <a:rPr lang="en-US" dirty="0" smtClean="0"/>
              <a:t>Below is what each person is willing to pay for each room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Who gets which room and for how much rent?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6576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Rent =1000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$446.00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$348.00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$206.00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$151.00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$688.00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$161.00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auction has each roommate bid on her value for a given room</a:t>
            </a:r>
          </a:p>
          <a:p>
            <a:r>
              <a:rPr lang="en-US" dirty="0" smtClean="0"/>
              <a:t>What about the rest of the rental property?</a:t>
            </a:r>
          </a:p>
          <a:p>
            <a:r>
              <a:rPr lang="en-US" dirty="0" smtClean="0"/>
              <a:t>Consider the case where there is a large room with a private bath and a small room</a:t>
            </a:r>
          </a:p>
          <a:p>
            <a:pPr lvl="1"/>
            <a:r>
              <a:rPr lang="en-US" dirty="0" smtClean="0"/>
              <a:t>If these are in a huge house, one roommate may bid a small amount for a tiny room and plan to occupy the shared areas, claiming the main bathroom as her own</a:t>
            </a:r>
          </a:p>
          <a:p>
            <a:pPr lvl="1"/>
            <a:r>
              <a:rPr lang="en-US" dirty="0" smtClean="0"/>
              <a:t>This is included within her bid, but her intent was not conveyed to the other roommate, who is also paying for the shared areas</a:t>
            </a:r>
          </a:p>
          <a:p>
            <a:r>
              <a:rPr lang="en-US" dirty="0" smtClean="0"/>
              <a:t>The roommate with the large room is paying for the shared space that the roommate with the small room is using</a:t>
            </a:r>
            <a:endParaRPr lang="en-US" dirty="0"/>
          </a:p>
          <a:p>
            <a:r>
              <a:rPr lang="en-US" dirty="0" smtClean="0"/>
              <a:t>How to obtain more “Interpersonal equality”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bidding on?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Combine the </a:t>
            </a:r>
            <a:r>
              <a:rPr lang="en-US" dirty="0" err="1" smtClean="0"/>
              <a:t>Splitwise</a:t>
            </a:r>
            <a:r>
              <a:rPr lang="en-US" dirty="0" smtClean="0"/>
              <a:t> approach to divide the cost of the shared spaces with the </a:t>
            </a:r>
            <a:r>
              <a:rPr lang="en-US" dirty="0" err="1" smtClean="0"/>
              <a:t>Spliddit</a:t>
            </a:r>
            <a:r>
              <a:rPr lang="en-US" dirty="0" smtClean="0"/>
              <a:t> approach of using an auction to bid on each room</a:t>
            </a:r>
          </a:p>
          <a:p>
            <a:pPr lvl="1"/>
            <a:r>
              <a:rPr lang="en-US" dirty="0" smtClean="0"/>
              <a:t>Allocate a portion of the rent to be split based on shared areas compared to personal areas</a:t>
            </a:r>
          </a:p>
          <a:p>
            <a:pPr lvl="1"/>
            <a:r>
              <a:rPr lang="en-US" dirty="0" smtClean="0"/>
              <a:t>Run an auction to determine the remainder of the rent cost based on the room differences</a:t>
            </a:r>
          </a:p>
          <a:p>
            <a:r>
              <a:rPr lang="en-US" dirty="0" smtClean="0"/>
              <a:t>In the case of a small rental with no shared common areas, this devolves into the </a:t>
            </a:r>
            <a:r>
              <a:rPr lang="en-US" dirty="0" err="1" smtClean="0"/>
              <a:t>Spliddit</a:t>
            </a:r>
            <a:r>
              <a:rPr lang="en-US" dirty="0" smtClean="0"/>
              <a:t> approach where each are bidding on the room only</a:t>
            </a:r>
          </a:p>
          <a:p>
            <a:r>
              <a:rPr lang="en-US" dirty="0" smtClean="0"/>
              <a:t>In the case of a large rental with many shared areas, this splits the cost of the shared areas between the roommates</a:t>
            </a:r>
          </a:p>
          <a:p>
            <a:r>
              <a:rPr lang="en-US" dirty="0" smtClean="0"/>
              <a:t>The blended approach considers the rent associated with the entire rental</a:t>
            </a:r>
          </a:p>
          <a:p>
            <a:r>
              <a:rPr lang="en-US" dirty="0" smtClean="0"/>
              <a:t>Possible improvement to obtain more “Interpersonal equality”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blended approach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obtain </a:t>
            </a:r>
            <a:r>
              <a:rPr lang="en-US" dirty="0" err="1" smtClean="0"/>
              <a:t>Spliddit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Investigate possible implementation of </a:t>
            </a:r>
            <a:r>
              <a:rPr lang="en-US" dirty="0" err="1" smtClean="0"/>
              <a:t>Spliddit</a:t>
            </a:r>
            <a:r>
              <a:rPr lang="en-US" dirty="0" smtClean="0"/>
              <a:t> or similar algorithm blended with the square footage consideration</a:t>
            </a:r>
          </a:p>
          <a:p>
            <a:r>
              <a:rPr lang="en-US" dirty="0" smtClean="0"/>
              <a:t>Compare and contrast results</a:t>
            </a:r>
          </a:p>
          <a:p>
            <a:r>
              <a:rPr lang="en-US" dirty="0" smtClean="0"/>
              <a:t>Investigate and expand literary comparisons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	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8956027-872C-48F5-AF29-D23A5432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>
                <a:hlinkClick r:id="rId2"/>
              </a:rPr>
              <a:t>Gurobipy</a:t>
            </a:r>
            <a:r>
              <a:rPr lang="en-US" dirty="0"/>
              <a:t>, an optimization package for solving linear program problems.</a:t>
            </a:r>
          </a:p>
          <a:p>
            <a:r>
              <a:rPr lang="en-US" dirty="0">
                <a:hlinkClick r:id="rId3"/>
              </a:rPr>
              <a:t>https://gametheory.costa.sh/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89241AC-5027-4ADA-8ECA-A2CD49E2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F2F33F-1523-443C-BA0C-FB5EEC8DA3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3124200"/>
            <a:ext cx="5610225" cy="2714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31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roommate,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  <a:r>
              <a:rPr lang="en-US" dirty="0" smtClean="0"/>
              <a:t>is attempting to maximize their </a:t>
            </a:r>
            <a:r>
              <a:rPr lang="en-US" dirty="0" smtClean="0"/>
              <a:t>utility for getting room j</a:t>
            </a:r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=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ji</a:t>
            </a:r>
            <a:r>
              <a:rPr lang="en-US" dirty="0" smtClean="0"/>
              <a:t>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ji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Additionally, for a given allocation with n roommates, m rooms, and a total rent of R: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            </a:t>
            </a:r>
            <a:r>
              <a:rPr lang="en-US" sz="1800" baseline="-25000" dirty="0" smtClean="0"/>
              <a:t>m</a:t>
            </a:r>
            <a:r>
              <a:rPr lang="en-US" sz="1050" baseline="-25000" dirty="0" smtClean="0"/>
              <a:t>                  </a:t>
            </a:r>
            <a:r>
              <a:rPr lang="en-US" sz="1800" baseline="-25000" dirty="0" smtClean="0"/>
              <a:t>n</a:t>
            </a:r>
            <a:endParaRPr lang="en-US" sz="1100" baseline="-25000" dirty="0" smtClean="0"/>
          </a:p>
          <a:p>
            <a:pPr lvl="1"/>
            <a:r>
              <a:rPr lang="en-US" dirty="0" smtClean="0"/>
              <a:t>∑</a:t>
            </a:r>
            <a:r>
              <a:rPr lang="en-US" baseline="-25000" dirty="0" smtClean="0"/>
              <a:t>j=1</a:t>
            </a:r>
            <a:r>
              <a:rPr lang="en-US" dirty="0" smtClean="0"/>
              <a:t> </a:t>
            </a:r>
            <a:r>
              <a:rPr lang="en-US" dirty="0" smtClean="0"/>
              <a:t>∑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/>
              <a:t>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 remains:</a:t>
            </a:r>
          </a:p>
          <a:p>
            <a:pPr lvl="1"/>
            <a:r>
              <a:rPr lang="en-US" dirty="0" smtClean="0"/>
              <a:t>How to allocate which room and what is the payments?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Random?</a:t>
            </a:r>
          </a:p>
          <a:p>
            <a:pPr lvl="1"/>
            <a:r>
              <a:rPr lang="en-US" dirty="0" smtClean="0"/>
              <a:t>Auction of each room?</a:t>
            </a:r>
          </a:p>
          <a:p>
            <a:pPr lvl="1"/>
            <a:r>
              <a:rPr lang="en-US" dirty="0" smtClean="0"/>
              <a:t>Fight to the death?</a:t>
            </a:r>
          </a:p>
          <a:p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Random?</a:t>
            </a:r>
          </a:p>
          <a:p>
            <a:pPr lvl="1"/>
            <a:r>
              <a:rPr lang="en-US" dirty="0" smtClean="0"/>
              <a:t>Myerson?</a:t>
            </a:r>
          </a:p>
          <a:p>
            <a:r>
              <a:rPr lang="en-US" dirty="0" smtClean="0"/>
              <a:t>Overall Goal</a:t>
            </a:r>
          </a:p>
          <a:p>
            <a:pPr lvl="1"/>
            <a:r>
              <a:rPr lang="en-US" dirty="0" smtClean="0"/>
              <a:t>Create allocations and payments that are “fair” and make everyone “happy”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approaches?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Minimally: Envy-free result</a:t>
            </a:r>
          </a:p>
          <a:p>
            <a:pPr lvl="1"/>
            <a:r>
              <a:rPr lang="en-US" dirty="0" smtClean="0"/>
              <a:t>Definition: An allocation is “envy free” if no roommate would pay another roommate’s cost for that roommate’s room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Possible allocation from Concrete Example</a:t>
            </a:r>
          </a:p>
          <a:p>
            <a:pPr lvl="1"/>
            <a:r>
              <a:rPr lang="en-US" dirty="0" smtClean="0"/>
              <a:t>Alice gets the Basement for $0.00</a:t>
            </a:r>
          </a:p>
          <a:p>
            <a:pPr lvl="1"/>
            <a:r>
              <a:rPr lang="en-US" dirty="0" smtClean="0"/>
              <a:t>Bob gets Master for $518.00</a:t>
            </a:r>
          </a:p>
          <a:p>
            <a:pPr lvl="1"/>
            <a:r>
              <a:rPr lang="en-US" dirty="0" smtClean="0"/>
              <a:t>Charlie gets Attic for $482.00</a:t>
            </a:r>
          </a:p>
          <a:p>
            <a:r>
              <a:rPr lang="en-US" dirty="0" smtClean="0"/>
              <a:t>Is this result envy free?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“fair” defined?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590800"/>
          <a:ext cx="6096000" cy="137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Rent=1000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Basement</a:t>
                      </a:r>
                      <a:endParaRPr lang="en-US" sz="16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$446.00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$348.00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$206.00</a:t>
                      </a:r>
                      <a:endParaRPr lang="en-US" sz="16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$151.00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$688.00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$161.00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Charlie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$750.00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$245.00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$5.00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800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With the costs of each </a:t>
            </a:r>
            <a:r>
              <a:rPr lang="en-US" dirty="0" smtClean="0"/>
              <a:t>room being: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Basement</a:t>
            </a:r>
            <a:r>
              <a:rPr lang="en-US" baseline="-25000" dirty="0" smtClean="0"/>
              <a:t> </a:t>
            </a:r>
            <a:r>
              <a:rPr lang="en-US" dirty="0" smtClean="0"/>
              <a:t>= $0.00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Master</a:t>
            </a:r>
            <a:r>
              <a:rPr lang="en-US" baseline="-25000" dirty="0" smtClean="0"/>
              <a:t> </a:t>
            </a:r>
            <a:r>
              <a:rPr lang="en-US" dirty="0" smtClean="0"/>
              <a:t>= $518.00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Attic</a:t>
            </a:r>
            <a:r>
              <a:rPr lang="en-US" dirty="0" smtClean="0"/>
              <a:t> = $482.00</a:t>
            </a:r>
          </a:p>
          <a:p>
            <a:pPr lvl="1">
              <a:buNone/>
            </a:pPr>
            <a:endParaRPr lang="en-US" sz="1100" dirty="0" smtClean="0"/>
          </a:p>
          <a:p>
            <a:r>
              <a:rPr lang="en-US" dirty="0" smtClean="0"/>
              <a:t>Alice’s utility for all rooms:</a:t>
            </a:r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Basement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206.00 - 0.00 = 206</a:t>
            </a:r>
            <a:endParaRPr lang="en-US" dirty="0" smtClean="0"/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Master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sz="2400" dirty="0" smtClean="0"/>
              <a:t>446.00 - </a:t>
            </a:r>
            <a:r>
              <a:rPr lang="en-US" dirty="0" smtClean="0"/>
              <a:t>518.00 = -72</a:t>
            </a:r>
            <a:endParaRPr lang="en-US" dirty="0" smtClean="0"/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Attic</a:t>
            </a:r>
            <a:r>
              <a:rPr lang="en-US" dirty="0" smtClean="0"/>
              <a:t> = </a:t>
            </a:r>
            <a:r>
              <a:rPr lang="en-US" sz="2400" dirty="0" smtClean="0"/>
              <a:t>348.00 - </a:t>
            </a:r>
            <a:r>
              <a:rPr lang="en-US" dirty="0" smtClean="0"/>
              <a:t>482.00 = -134</a:t>
            </a:r>
          </a:p>
          <a:p>
            <a:endParaRPr lang="en-US" sz="1100" dirty="0" smtClean="0"/>
          </a:p>
          <a:p>
            <a:r>
              <a:rPr lang="en-US" dirty="0" smtClean="0"/>
              <a:t>Bob’s utility for all rooms:</a:t>
            </a:r>
            <a:endParaRPr lang="en-US" dirty="0" smtClean="0"/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Basement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 161.00 </a:t>
            </a:r>
            <a:r>
              <a:rPr lang="en-US" dirty="0" smtClean="0"/>
              <a:t>- 0.00 = </a:t>
            </a:r>
            <a:r>
              <a:rPr lang="en-US" dirty="0" smtClean="0"/>
              <a:t>161</a:t>
            </a:r>
            <a:endParaRPr lang="en-US" dirty="0" smtClean="0"/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Master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151.00</a:t>
            </a:r>
            <a:r>
              <a:rPr lang="en-US" sz="2400" dirty="0" smtClean="0"/>
              <a:t> </a:t>
            </a:r>
            <a:r>
              <a:rPr lang="en-US" sz="2400" dirty="0" smtClean="0"/>
              <a:t>- </a:t>
            </a:r>
            <a:r>
              <a:rPr lang="en-US" dirty="0" smtClean="0"/>
              <a:t>518.00 </a:t>
            </a:r>
            <a:r>
              <a:rPr lang="en-US" dirty="0" smtClean="0"/>
              <a:t>= -367</a:t>
            </a:r>
            <a:endParaRPr lang="en-US" dirty="0" smtClean="0"/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Attic</a:t>
            </a:r>
            <a:r>
              <a:rPr lang="en-US" dirty="0" smtClean="0"/>
              <a:t> = </a:t>
            </a:r>
            <a:r>
              <a:rPr lang="en-US" dirty="0" smtClean="0"/>
              <a:t>688.</a:t>
            </a:r>
            <a:r>
              <a:rPr lang="en-US" sz="2400" dirty="0" smtClean="0"/>
              <a:t>00 </a:t>
            </a:r>
            <a:r>
              <a:rPr lang="en-US" sz="2400" dirty="0" smtClean="0"/>
              <a:t>- </a:t>
            </a:r>
            <a:r>
              <a:rPr lang="en-US" dirty="0" smtClean="0"/>
              <a:t>482.00 </a:t>
            </a:r>
            <a:r>
              <a:rPr lang="en-US" dirty="0" smtClean="0"/>
              <a:t>= 206</a:t>
            </a:r>
            <a:endParaRPr lang="en-US" dirty="0" smtClean="0"/>
          </a:p>
          <a:p>
            <a:endParaRPr lang="en-US" sz="1100" dirty="0" smtClean="0"/>
          </a:p>
          <a:p>
            <a:r>
              <a:rPr lang="en-US" dirty="0" smtClean="0"/>
              <a:t>Charlie’s utility </a:t>
            </a:r>
            <a:r>
              <a:rPr lang="en-US" dirty="0" smtClean="0"/>
              <a:t>for all rooms:</a:t>
            </a:r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Basement</a:t>
            </a:r>
            <a:r>
              <a:rPr lang="en-US" baseline="-25000" dirty="0" smtClean="0"/>
              <a:t> </a:t>
            </a:r>
            <a:r>
              <a:rPr lang="en-US" dirty="0" smtClean="0"/>
              <a:t>=  5</a:t>
            </a:r>
            <a:r>
              <a:rPr lang="en-US" dirty="0" smtClean="0"/>
              <a:t>.00 </a:t>
            </a:r>
            <a:r>
              <a:rPr lang="en-US" dirty="0" smtClean="0"/>
              <a:t>- 0.00 = 5</a:t>
            </a:r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Master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750.00</a:t>
            </a:r>
            <a:r>
              <a:rPr lang="en-US" sz="2400" dirty="0" smtClean="0"/>
              <a:t> </a:t>
            </a:r>
            <a:r>
              <a:rPr lang="en-US" sz="2400" dirty="0" smtClean="0"/>
              <a:t>- </a:t>
            </a:r>
            <a:r>
              <a:rPr lang="en-US" dirty="0" smtClean="0"/>
              <a:t>518.00 = </a:t>
            </a:r>
            <a:r>
              <a:rPr lang="en-US" dirty="0" smtClean="0"/>
              <a:t>232</a:t>
            </a:r>
            <a:endParaRPr lang="en-US" dirty="0" smtClean="0"/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Attic</a:t>
            </a:r>
            <a:r>
              <a:rPr lang="en-US" dirty="0" smtClean="0"/>
              <a:t> = 245.</a:t>
            </a:r>
            <a:r>
              <a:rPr lang="en-US" sz="2400" dirty="0" smtClean="0"/>
              <a:t>00 - </a:t>
            </a:r>
            <a:r>
              <a:rPr lang="en-US" dirty="0" smtClean="0"/>
              <a:t>482.00 = -237</a:t>
            </a:r>
          </a:p>
          <a:p>
            <a:r>
              <a:rPr lang="en-US" dirty="0" smtClean="0"/>
              <a:t>Each roommate obtains the highest utility for their room - Is this fair?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Yes! Result is Envy free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524000"/>
            <a:ext cx="35052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Basement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2971800"/>
            <a:ext cx="3505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4419600"/>
            <a:ext cx="3505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Attic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0" y="2514600"/>
            <a:ext cx="914400" cy="26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Charlie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629400" y="2057400"/>
            <a:ext cx="914400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562600" y="1828800"/>
            <a:ext cx="914400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696200" y="3124200"/>
            <a:ext cx="914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Charlie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629400" y="3851031"/>
            <a:ext cx="914400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562600" y="3581401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48006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Charlie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629400" y="4495801"/>
            <a:ext cx="914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562600" y="5181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257800" y="2819400"/>
            <a:ext cx="3352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81600" y="3505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05400" y="4876800"/>
            <a:ext cx="350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24400" y="2590800"/>
            <a:ext cx="533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0" y="335280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518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000" y="464820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482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No. Simpler example of unfair yet envy free solutions</a:t>
            </a:r>
          </a:p>
          <a:p>
            <a:pPr lvl="1"/>
            <a:r>
              <a:rPr lang="en-US" dirty="0" smtClean="0"/>
              <a:t>Alice only wants basement for $1000, Bob only wants Attic for $1000, Charlie only wants Master for $1000.</a:t>
            </a:r>
          </a:p>
          <a:p>
            <a:pPr lvl="1"/>
            <a:r>
              <a:rPr lang="en-US" dirty="0" smtClean="0"/>
              <a:t>An envy free allocation is:</a:t>
            </a:r>
          </a:p>
          <a:p>
            <a:pPr lvl="2"/>
            <a:r>
              <a:rPr lang="en-US" dirty="0" smtClean="0"/>
              <a:t>Alice pays $1000, Bob and Charlie pay 0</a:t>
            </a:r>
          </a:p>
          <a:p>
            <a:pPr lvl="4"/>
            <a:r>
              <a:rPr lang="en-US" dirty="0" err="1" smtClean="0"/>
              <a:t>U</a:t>
            </a:r>
            <a:r>
              <a:rPr lang="en-US" baseline="-25000" dirty="0" err="1" smtClean="0"/>
              <a:t>Alice</a:t>
            </a:r>
            <a:r>
              <a:rPr lang="en-US" baseline="-25000" dirty="0" smtClean="0"/>
              <a:t> </a:t>
            </a:r>
            <a:r>
              <a:rPr lang="en-US" dirty="0" smtClean="0"/>
              <a:t>= 0, regardless of room,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1000,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Charlie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1000</a:t>
            </a:r>
            <a:endParaRPr lang="en-US" dirty="0" smtClean="0"/>
          </a:p>
          <a:p>
            <a:pPr lvl="2"/>
            <a:r>
              <a:rPr lang="en-US" dirty="0" smtClean="0"/>
              <a:t>While it is envy free, a more fair allocation could be each pay $1000/3 = $333.33</a:t>
            </a:r>
            <a:endParaRPr lang="en-US" dirty="0" smtClean="0"/>
          </a:p>
          <a:p>
            <a:pPr lvl="4"/>
            <a:r>
              <a:rPr lang="en-US" dirty="0" err="1" smtClean="0"/>
              <a:t>U</a:t>
            </a:r>
            <a:r>
              <a:rPr lang="en-US" baseline="-25000" dirty="0" err="1" smtClean="0"/>
              <a:t>Alice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Charlie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(1000 – 333.33) = 666.67</a:t>
            </a:r>
            <a:endParaRPr lang="en-US" dirty="0" smtClean="0"/>
          </a:p>
          <a:p>
            <a:r>
              <a:rPr lang="en-US" dirty="0" smtClean="0"/>
              <a:t>Options on how is fairness </a:t>
            </a:r>
            <a:r>
              <a:rPr lang="en-US" dirty="0" smtClean="0"/>
              <a:t>determined</a:t>
            </a:r>
          </a:p>
          <a:p>
            <a:pPr lvl="1"/>
            <a:r>
              <a:rPr lang="en-US" dirty="0" smtClean="0"/>
              <a:t>Equitable Solution</a:t>
            </a:r>
          </a:p>
          <a:p>
            <a:pPr lvl="2"/>
            <a:r>
              <a:rPr lang="en-US" dirty="0" smtClean="0"/>
              <a:t>Minimize the disparity (maximum difference </a:t>
            </a:r>
            <a:r>
              <a:rPr lang="en-US" dirty="0" smtClean="0"/>
              <a:t>between </a:t>
            </a:r>
            <a:r>
              <a:rPr lang="en-US" dirty="0" smtClean="0"/>
              <a:t>utilities) of </a:t>
            </a:r>
            <a:r>
              <a:rPr lang="en-US" dirty="0" smtClean="0"/>
              <a:t>all </a:t>
            </a:r>
            <a:r>
              <a:rPr lang="en-US" dirty="0" smtClean="0"/>
              <a:t>roommates, while still </a:t>
            </a:r>
            <a:r>
              <a:rPr lang="en-US" dirty="0" smtClean="0"/>
              <a:t>envy free</a:t>
            </a:r>
          </a:p>
          <a:p>
            <a:pPr lvl="1"/>
            <a:r>
              <a:rPr lang="en-US" dirty="0" err="1" smtClean="0"/>
              <a:t>Maximin</a:t>
            </a:r>
            <a:r>
              <a:rPr lang="en-US" dirty="0" smtClean="0"/>
              <a:t> Solution</a:t>
            </a:r>
          </a:p>
          <a:p>
            <a:pPr lvl="2"/>
            <a:r>
              <a:rPr lang="en-US" dirty="0" smtClean="0"/>
              <a:t>Maximize the minimum utility of all roommates, while still envy free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envy free solutions always fair?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Equitable Solution</a:t>
            </a:r>
            <a:br>
              <a:rPr lang="en-US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Minimize the disparity of </a:t>
            </a:r>
            <a:r>
              <a:rPr lang="en-US" sz="24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roommates’ </a:t>
            </a:r>
            <a:r>
              <a:rPr lang="en-US" sz="24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happiness</a:t>
            </a:r>
            <a:endParaRPr lang="en-US" sz="41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Disparity(</a:t>
            </a:r>
            <a:r>
              <a:rPr lang="en-US" sz="2400" dirty="0" err="1" smtClean="0"/>
              <a:t>x,p</a:t>
            </a:r>
            <a:r>
              <a:rPr lang="en-US" sz="2400" dirty="0" smtClean="0"/>
              <a:t>) = </a:t>
            </a:r>
            <a:r>
              <a:rPr lang="en-US" sz="2400" dirty="0" err="1" smtClean="0"/>
              <a:t>max</a:t>
            </a:r>
            <a:r>
              <a:rPr lang="en-US" sz="2400" baseline="-25000" dirty="0" err="1" smtClean="0"/>
              <a:t>i,j</a:t>
            </a:r>
            <a:r>
              <a:rPr lang="en-US" sz="2400" baseline="-25000" dirty="0" smtClean="0"/>
              <a:t> ∈ N</a:t>
            </a:r>
            <a:r>
              <a:rPr lang="en-US" sz="2400" dirty="0" smtClean="0"/>
              <a:t> {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x,p</a:t>
            </a:r>
            <a:r>
              <a:rPr lang="en-US" sz="2400" dirty="0" smtClean="0"/>
              <a:t>) -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,j</a:t>
            </a:r>
            <a:r>
              <a:rPr lang="en-US" sz="2400" dirty="0" smtClean="0"/>
              <a:t>(</a:t>
            </a:r>
            <a:r>
              <a:rPr lang="en-US" sz="2400" dirty="0" err="1" smtClean="0"/>
              <a:t>x,p</a:t>
            </a:r>
            <a:r>
              <a:rPr lang="en-US" sz="2400" dirty="0" smtClean="0"/>
              <a:t>)}</a:t>
            </a:r>
          </a:p>
          <a:p>
            <a:pPr lvl="1"/>
            <a:r>
              <a:rPr lang="en-US" sz="1800" dirty="0" smtClean="0"/>
              <a:t>where (</a:t>
            </a:r>
            <a:r>
              <a:rPr lang="en-US" sz="1800" dirty="0" err="1" smtClean="0"/>
              <a:t>x,p</a:t>
            </a:r>
            <a:r>
              <a:rPr lang="en-US" sz="1800" dirty="0" smtClean="0"/>
              <a:t>) is the outcome, N roommates, and utility u</a:t>
            </a:r>
            <a:endParaRPr lang="en-US" sz="800" dirty="0" smtClean="0"/>
          </a:p>
          <a:p>
            <a:r>
              <a:rPr lang="en-US" sz="2400" dirty="0" smtClean="0"/>
              <a:t>Therefore</a:t>
            </a:r>
            <a:r>
              <a:rPr lang="en-US" dirty="0" smtClean="0"/>
              <a:t> an equitable solution:</a:t>
            </a:r>
          </a:p>
          <a:p>
            <a:pPr lvl="1"/>
            <a:r>
              <a:rPr lang="en-US" dirty="0" smtClean="0"/>
              <a:t>min {Disparity(</a:t>
            </a:r>
            <a:r>
              <a:rPr lang="en-US" dirty="0" err="1" smtClean="0"/>
              <a:t>x,p</a:t>
            </a:r>
            <a:r>
              <a:rPr lang="en-US" dirty="0" smtClean="0"/>
              <a:t>) | (</a:t>
            </a:r>
            <a:r>
              <a:rPr lang="en-US" dirty="0" err="1" smtClean="0"/>
              <a:t>x,p</a:t>
            </a:r>
            <a:r>
              <a:rPr lang="en-US" dirty="0" smtClean="0"/>
              <a:t>) ∈ EF(V)}</a:t>
            </a:r>
          </a:p>
          <a:p>
            <a:pPr lvl="2"/>
            <a:r>
              <a:rPr lang="en-US" sz="1600" dirty="0" smtClean="0"/>
              <a:t>where V is the set of all outcomes and EF(V) are those that are envy free</a:t>
            </a:r>
          </a:p>
          <a:p>
            <a:r>
              <a:rPr lang="en-US" sz="2200" dirty="0" smtClean="0"/>
              <a:t>From the initial example</a:t>
            </a:r>
          </a:p>
          <a:p>
            <a:pPr lvl="1"/>
            <a:r>
              <a:rPr lang="en-US" sz="1800" dirty="0" err="1" smtClean="0"/>
              <a:t>u</a:t>
            </a:r>
            <a:r>
              <a:rPr lang="en-US" sz="1800" baseline="-25000" dirty="0" err="1" smtClean="0"/>
              <a:t>Alice</a:t>
            </a:r>
            <a:r>
              <a:rPr lang="en-US" sz="1800" dirty="0" smtClean="0"/>
              <a:t> = 206,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Bob</a:t>
            </a:r>
            <a:r>
              <a:rPr lang="en-US" sz="1800" dirty="0" smtClean="0"/>
              <a:t> </a:t>
            </a:r>
            <a:r>
              <a:rPr lang="en-US" sz="1800" dirty="0" smtClean="0"/>
              <a:t>= 206,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Charlie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smtClean="0"/>
              <a:t>232</a:t>
            </a:r>
          </a:p>
          <a:p>
            <a:r>
              <a:rPr lang="en-US" sz="2200" dirty="0" smtClean="0"/>
              <a:t>Therefore: Disparity = 232 – 206 = 26</a:t>
            </a:r>
          </a:p>
          <a:p>
            <a:r>
              <a:rPr lang="en-US" sz="2200" dirty="0" smtClean="0"/>
              <a:t>Is this unique?</a:t>
            </a:r>
          </a:p>
          <a:p>
            <a:r>
              <a:rPr lang="en-US" sz="2200" dirty="0" smtClean="0"/>
              <a:t>No. There are many solutions that have a disparity of 26</a:t>
            </a:r>
            <a:endParaRPr lang="en-US" sz="2200" dirty="0" smtClean="0"/>
          </a:p>
          <a:p>
            <a:pPr lvl="1"/>
            <a:r>
              <a:rPr lang="en-US" sz="1800" dirty="0" err="1" smtClean="0"/>
              <a:t>u</a:t>
            </a:r>
            <a:r>
              <a:rPr lang="en-US" sz="1800" baseline="-25000" dirty="0" err="1" smtClean="0"/>
              <a:t>Alice</a:t>
            </a:r>
            <a:r>
              <a:rPr lang="en-US" sz="1800" dirty="0" smtClean="0"/>
              <a:t> = </a:t>
            </a:r>
            <a:r>
              <a:rPr lang="en-US" sz="1800" dirty="0" smtClean="0"/>
              <a:t>198,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Bob</a:t>
            </a:r>
            <a:r>
              <a:rPr lang="en-US" sz="1800" dirty="0" smtClean="0"/>
              <a:t> = </a:t>
            </a:r>
            <a:r>
              <a:rPr lang="en-US" sz="1800" dirty="0" smtClean="0"/>
              <a:t>222,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Charlie</a:t>
            </a:r>
            <a:r>
              <a:rPr lang="en-US" sz="1800" dirty="0" smtClean="0"/>
              <a:t> = </a:t>
            </a:r>
            <a:r>
              <a:rPr lang="en-US" sz="1800" dirty="0" smtClean="0"/>
              <a:t>224 Disparity = 26</a:t>
            </a:r>
            <a:endParaRPr lang="en-US" sz="1800" dirty="0" smtClean="0"/>
          </a:p>
          <a:p>
            <a:r>
              <a:rPr lang="en-US" sz="2200" dirty="0" smtClean="0"/>
              <a:t>How to determine which of the many solutions is best?</a:t>
            </a:r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rtl="0"/>
            <a:r>
              <a:rPr lang="en-US" sz="4100" b="1" kern="120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Maximin</a:t>
            </a:r>
            <a:r>
              <a:rPr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Solution</a:t>
            </a:r>
            <a:br>
              <a:rPr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Maximize the minimum utility </a:t>
            </a:r>
            <a:r>
              <a:rPr lang="en-US" sz="24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 worst off roommate</a:t>
            </a:r>
            <a:endParaRPr lang="en-US" sz="41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Utility</a:t>
            </a:r>
            <a:r>
              <a:rPr lang="en-US" sz="2400" baseline="-25000" dirty="0" err="1" smtClean="0"/>
              <a:t>worst</a:t>
            </a:r>
            <a:r>
              <a:rPr lang="en-US" sz="2400" dirty="0" smtClean="0"/>
              <a:t>(</a:t>
            </a:r>
            <a:r>
              <a:rPr lang="en-US" sz="2400" dirty="0" err="1" smtClean="0"/>
              <a:t>x,p</a:t>
            </a:r>
            <a:r>
              <a:rPr lang="en-US" sz="2400" dirty="0" smtClean="0"/>
              <a:t>) = min</a:t>
            </a:r>
            <a:r>
              <a:rPr lang="en-US" sz="2400" baseline="-25000" dirty="0" smtClean="0"/>
              <a:t>i ∈ N</a:t>
            </a:r>
            <a:r>
              <a:rPr lang="en-US" sz="2400" dirty="0" smtClean="0"/>
              <a:t> {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x,p</a:t>
            </a:r>
            <a:r>
              <a:rPr lang="en-US" sz="2400" dirty="0" smtClean="0"/>
              <a:t>)}</a:t>
            </a:r>
          </a:p>
          <a:p>
            <a:pPr lvl="1"/>
            <a:r>
              <a:rPr lang="en-US" sz="1600" dirty="0" smtClean="0"/>
              <a:t>where (</a:t>
            </a:r>
            <a:r>
              <a:rPr lang="en-US" sz="1600" dirty="0" err="1" smtClean="0"/>
              <a:t>x,p</a:t>
            </a:r>
            <a:r>
              <a:rPr lang="en-US" sz="1600" dirty="0" smtClean="0"/>
              <a:t>) is the outcome, N roommates, and utility u</a:t>
            </a:r>
            <a:endParaRPr lang="en-US" sz="700" dirty="0" smtClean="0"/>
          </a:p>
          <a:p>
            <a:r>
              <a:rPr lang="en-US" sz="2400" dirty="0" smtClean="0"/>
              <a:t>Therefore the </a:t>
            </a:r>
            <a:r>
              <a:rPr lang="en-US" sz="2400" dirty="0" err="1" smtClean="0"/>
              <a:t>maximin</a:t>
            </a:r>
            <a:r>
              <a:rPr lang="en-US" sz="2400" dirty="0" smtClean="0"/>
              <a:t> solution:</a:t>
            </a:r>
          </a:p>
          <a:p>
            <a:pPr lvl="1"/>
            <a:r>
              <a:rPr lang="en-US" dirty="0" smtClean="0"/>
              <a:t>max {</a:t>
            </a:r>
            <a:r>
              <a:rPr lang="en-US" dirty="0" err="1" smtClean="0"/>
              <a:t>Utility</a:t>
            </a:r>
            <a:r>
              <a:rPr lang="en-US" baseline="-25000" dirty="0" err="1" smtClean="0"/>
              <a:t>worst</a:t>
            </a:r>
            <a:r>
              <a:rPr lang="en-US" dirty="0" smtClean="0"/>
              <a:t>(</a:t>
            </a:r>
            <a:r>
              <a:rPr lang="en-US" dirty="0" err="1" smtClean="0"/>
              <a:t>x,p</a:t>
            </a:r>
            <a:r>
              <a:rPr lang="en-US" dirty="0" smtClean="0"/>
              <a:t>)</a:t>
            </a:r>
            <a:r>
              <a:rPr lang="en-US" dirty="0" smtClean="0"/>
              <a:t> | (</a:t>
            </a:r>
            <a:r>
              <a:rPr lang="en-US" dirty="0" err="1" smtClean="0"/>
              <a:t>x,p</a:t>
            </a:r>
            <a:r>
              <a:rPr lang="en-US" dirty="0" smtClean="0"/>
              <a:t>) ∈ EF(V)}</a:t>
            </a:r>
          </a:p>
          <a:p>
            <a:pPr lvl="2"/>
            <a:r>
              <a:rPr lang="en-US" sz="1600" dirty="0" smtClean="0"/>
              <a:t>where V is the set of all outcomes and EF(V) are those that are envy free</a:t>
            </a:r>
          </a:p>
          <a:p>
            <a:r>
              <a:rPr lang="en-US" sz="2200" dirty="0" smtClean="0"/>
              <a:t>These are the utilities from the initial example:</a:t>
            </a:r>
          </a:p>
          <a:p>
            <a:pPr lvl="1"/>
            <a:r>
              <a:rPr lang="en-US" sz="1800" dirty="0" err="1" smtClean="0"/>
              <a:t>u</a:t>
            </a:r>
            <a:r>
              <a:rPr lang="en-US" sz="1800" baseline="-25000" dirty="0" err="1" smtClean="0"/>
              <a:t>Alice</a:t>
            </a:r>
            <a:r>
              <a:rPr lang="en-US" sz="1800" dirty="0" smtClean="0"/>
              <a:t> = 206,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Bob</a:t>
            </a:r>
            <a:r>
              <a:rPr lang="en-US" sz="1800" dirty="0" smtClean="0"/>
              <a:t> </a:t>
            </a:r>
            <a:r>
              <a:rPr lang="en-US" sz="1800" dirty="0" smtClean="0"/>
              <a:t>= 206,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Charlie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smtClean="0"/>
              <a:t>232</a:t>
            </a:r>
          </a:p>
          <a:p>
            <a:r>
              <a:rPr lang="en-US" sz="2200" dirty="0" smtClean="0"/>
              <a:t>Why not increase </a:t>
            </a:r>
            <a:r>
              <a:rPr lang="en-US" sz="2200" dirty="0" err="1" smtClean="0"/>
              <a:t>u</a:t>
            </a:r>
            <a:r>
              <a:rPr lang="en-US" sz="2200" baseline="-25000" dirty="0" err="1" smtClean="0"/>
              <a:t>Alice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and </a:t>
            </a:r>
            <a:r>
              <a:rPr lang="en-US" sz="2200" dirty="0" err="1" smtClean="0"/>
              <a:t>U</a:t>
            </a:r>
            <a:r>
              <a:rPr lang="en-US" sz="2200" baseline="-25000" dirty="0" err="1" smtClean="0"/>
              <a:t>bob</a:t>
            </a:r>
            <a:r>
              <a:rPr lang="en-US" sz="2200" dirty="0" smtClean="0"/>
              <a:t> to greater than 206?</a:t>
            </a:r>
          </a:p>
          <a:p>
            <a:pPr lvl="1"/>
            <a:r>
              <a:rPr lang="en-US" sz="2000" dirty="0" smtClean="0"/>
              <a:t>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Alice</a:t>
            </a:r>
            <a:r>
              <a:rPr lang="en-US" sz="1800" dirty="0" smtClean="0"/>
              <a:t> = </a:t>
            </a:r>
            <a:r>
              <a:rPr lang="en-US" sz="1800" dirty="0" smtClean="0"/>
              <a:t>214,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Bob</a:t>
            </a:r>
            <a:r>
              <a:rPr lang="en-US" sz="1800" dirty="0" smtClean="0"/>
              <a:t> = </a:t>
            </a:r>
            <a:r>
              <a:rPr lang="en-US" sz="1800" dirty="0" smtClean="0"/>
              <a:t>214, 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Charlie</a:t>
            </a:r>
            <a:r>
              <a:rPr lang="en-US" sz="1800" dirty="0" smtClean="0"/>
              <a:t> = </a:t>
            </a:r>
            <a:r>
              <a:rPr lang="en-US" sz="1800" dirty="0" smtClean="0"/>
              <a:t>216</a:t>
            </a:r>
          </a:p>
          <a:p>
            <a:pPr lvl="2"/>
            <a:r>
              <a:rPr lang="en-US" sz="1600" dirty="0" smtClean="0"/>
              <a:t>Recall 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Alice</a:t>
            </a:r>
            <a:r>
              <a:rPr lang="en-US" sz="1600" dirty="0" smtClean="0"/>
              <a:t>(basement) = 206, only way to get &gt;206, would be to pay her</a:t>
            </a:r>
          </a:p>
          <a:p>
            <a:pPr lvl="2"/>
            <a:r>
              <a:rPr lang="en-US" sz="1600" dirty="0" smtClean="0"/>
              <a:t>Breaks the constraint for negative values, seems less fair</a:t>
            </a:r>
          </a:p>
          <a:p>
            <a:r>
              <a:rPr lang="en-US" sz="2200" dirty="0" err="1" smtClean="0"/>
              <a:t>Maximin</a:t>
            </a:r>
            <a:r>
              <a:rPr lang="en-US" sz="2200" dirty="0" smtClean="0"/>
              <a:t> solution is unique</a:t>
            </a:r>
          </a:p>
          <a:p>
            <a:r>
              <a:rPr lang="en-US" sz="2200" dirty="0" smtClean="0"/>
              <a:t>How does it compare to an equitable solution?</a:t>
            </a:r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9727</TotalTime>
  <Words>1902</Words>
  <Application>Microsoft Office PowerPoint</Application>
  <PresentationFormat>On-screen Show (4:3)</PresentationFormat>
  <Paragraphs>277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The Rent Division Question</vt:lpstr>
      <vt:lpstr>Concrete Example</vt:lpstr>
      <vt:lpstr>Theory</vt:lpstr>
      <vt:lpstr>Possible approaches?</vt:lpstr>
      <vt:lpstr>How is “fair” defined?</vt:lpstr>
      <vt:lpstr>Yes! Result is Envy free</vt:lpstr>
      <vt:lpstr>Are envy free solutions always fair?</vt:lpstr>
      <vt:lpstr>Equitable Solution Minimize the disparity of roommates’ happiness</vt:lpstr>
      <vt:lpstr>Maximin Solution Maximize the minimum utility for worst off roommate</vt:lpstr>
      <vt:lpstr>Maximin Solution is equitable!</vt:lpstr>
      <vt:lpstr>Minimum Disparity</vt:lpstr>
      <vt:lpstr>Remember Overall Goal</vt:lpstr>
      <vt:lpstr>Considerations when dividing rent</vt:lpstr>
      <vt:lpstr>Backup</vt:lpstr>
      <vt:lpstr>Goal: Obtain Su’s “Rental harmony”</vt:lpstr>
      <vt:lpstr>Spliddit</vt:lpstr>
      <vt:lpstr>New York Times Rent tool</vt:lpstr>
      <vt:lpstr>Splitwise</vt:lpstr>
      <vt:lpstr>Strengths of various approaches</vt:lpstr>
      <vt:lpstr>What are you bidding on?</vt:lpstr>
      <vt:lpstr>Possible blended approach</vt:lpstr>
      <vt:lpstr>Next steps </vt:lpstr>
      <vt:lpstr>Initial Implementation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Division What is fair?</dc:title>
  <dc:creator>Ernst</dc:creator>
  <cp:lastModifiedBy>Ernst</cp:lastModifiedBy>
  <cp:revision>37</cp:revision>
  <dcterms:created xsi:type="dcterms:W3CDTF">2019-05-11T05:06:27Z</dcterms:created>
  <dcterms:modified xsi:type="dcterms:W3CDTF">2019-06-03T06:49:21Z</dcterms:modified>
</cp:coreProperties>
</file>