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65" r:id="rId5"/>
    <p:sldId id="266" r:id="rId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5D5D"/>
    <a:srgbClr val="7B8EA4"/>
    <a:srgbClr val="9F8F7F"/>
    <a:srgbClr val="5D8DC8"/>
    <a:srgbClr val="D58E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163" autoAdjust="0"/>
  </p:normalViewPr>
  <p:slideViewPr>
    <p:cSldViewPr snapToGrid="0" snapToObjects="1">
      <p:cViewPr varScale="1">
        <p:scale>
          <a:sx n="137" d="100"/>
          <a:sy n="137" d="100"/>
        </p:scale>
        <p:origin x="-112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8509-D214-4D49-A20A-C921506653AD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6F41-B77F-9F42-AC77-B1C007728E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7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8509-D214-4D49-A20A-C921506653AD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6F41-B77F-9F42-AC77-B1C007728E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46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8509-D214-4D49-A20A-C921506653AD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6F41-B77F-9F42-AC77-B1C007728E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39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8509-D214-4D49-A20A-C921506653AD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6F41-B77F-9F42-AC77-B1C007728E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31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8509-D214-4D49-A20A-C921506653AD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6F41-B77F-9F42-AC77-B1C007728E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11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8509-D214-4D49-A20A-C921506653AD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6F41-B77F-9F42-AC77-B1C007728E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41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8509-D214-4D49-A20A-C921506653AD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6F41-B77F-9F42-AC77-B1C007728E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49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8509-D214-4D49-A20A-C921506653AD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6F41-B77F-9F42-AC77-B1C007728E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42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8509-D214-4D49-A20A-C921506653AD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6F41-B77F-9F42-AC77-B1C007728E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89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8509-D214-4D49-A20A-C921506653AD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6F41-B77F-9F42-AC77-B1C007728E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29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8509-D214-4D49-A20A-C921506653AD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6F41-B77F-9F42-AC77-B1C007728E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19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68509-D214-4D49-A20A-C921506653AD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B6F41-B77F-9F42-AC77-B1C007728E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95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5410" y="261098"/>
            <a:ext cx="860872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r-FR" sz="2400" dirty="0" smtClean="0">
                <a:latin typeface="Arial"/>
                <a:cs typeface="Arial"/>
              </a:rPr>
              <a:t>Vous allez observer des séquences de </a:t>
            </a:r>
            <a:r>
              <a:rPr lang="fr-FR" sz="2400" i="1" dirty="0" smtClean="0">
                <a:latin typeface="Arial"/>
                <a:cs typeface="Arial"/>
              </a:rPr>
              <a:t>cartes</a:t>
            </a:r>
            <a:r>
              <a:rPr lang="fr-FR" sz="2400" dirty="0" smtClean="0">
                <a:latin typeface="Arial"/>
                <a:cs typeface="Arial"/>
              </a:rPr>
              <a:t>.</a:t>
            </a:r>
            <a:endParaRPr lang="fr-FR" sz="24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</a:pPr>
            <a:r>
              <a:rPr lang="fr-FR" sz="2400" dirty="0" smtClean="0">
                <a:latin typeface="Arial"/>
                <a:cs typeface="Arial"/>
              </a:rPr>
              <a:t>Chaque séquence de cartes est tirée d’un paquet parmi deux </a:t>
            </a:r>
            <a:r>
              <a:rPr lang="fr-FR" sz="2400" dirty="0" smtClean="0">
                <a:latin typeface="Arial"/>
                <a:cs typeface="Arial"/>
              </a:rPr>
              <a:t>possibles </a:t>
            </a:r>
            <a:r>
              <a:rPr lang="fr-FR" sz="2400" dirty="0" smtClean="0">
                <a:latin typeface="Arial"/>
                <a:cs typeface="Arial"/>
              </a:rPr>
              <a:t>: </a:t>
            </a:r>
            <a:r>
              <a:rPr lang="fr-FR" sz="2400" dirty="0" smtClean="0">
                <a:solidFill>
                  <a:srgbClr val="D58E54"/>
                </a:solidFill>
                <a:latin typeface="Arial"/>
                <a:cs typeface="Arial"/>
              </a:rPr>
              <a:t>orange </a:t>
            </a:r>
            <a:r>
              <a:rPr lang="fr-FR" sz="2400" dirty="0" smtClean="0">
                <a:latin typeface="Arial"/>
                <a:cs typeface="Arial"/>
              </a:rPr>
              <a:t>ou </a:t>
            </a:r>
            <a:r>
              <a:rPr lang="fr-FR" sz="2400" dirty="0" smtClean="0">
                <a:solidFill>
                  <a:srgbClr val="5D8DC8"/>
                </a:solidFill>
                <a:latin typeface="Arial"/>
                <a:cs typeface="Arial"/>
              </a:rPr>
              <a:t>bleu</a:t>
            </a:r>
            <a:r>
              <a:rPr lang="fr-FR" sz="2400" dirty="0" smtClean="0">
                <a:latin typeface="Arial"/>
                <a:cs typeface="Arial"/>
              </a:rPr>
              <a:t>. </a:t>
            </a:r>
            <a:r>
              <a:rPr lang="fr-FR" sz="2400" dirty="0" smtClean="0">
                <a:latin typeface="Arial"/>
                <a:cs typeface="Arial"/>
              </a:rPr>
              <a:t>Votre t</a:t>
            </a:r>
            <a:r>
              <a:rPr lang="fr-FR" sz="2400" dirty="0" smtClean="0">
                <a:latin typeface="Arial"/>
                <a:cs typeface="Arial"/>
              </a:rPr>
              <a:t>âche consiste à déterminer le paquet dont la séquence a été tirée.</a:t>
            </a:r>
            <a:endParaRPr lang="fr-FR" sz="24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</a:pPr>
            <a:r>
              <a:rPr lang="fr-FR" sz="2400" dirty="0" smtClean="0">
                <a:latin typeface="Arial"/>
                <a:cs typeface="Arial"/>
              </a:rPr>
              <a:t>La couleur de chaque carte correspond à l’alignement de sa barre sur le fond </a:t>
            </a:r>
            <a:r>
              <a:rPr lang="fr-FR" sz="2400" dirty="0" smtClean="0">
                <a:latin typeface="Arial"/>
                <a:cs typeface="Arial"/>
              </a:rPr>
              <a:t>coloré : chaque </a:t>
            </a:r>
            <a:r>
              <a:rPr lang="fr-FR" sz="2400" dirty="0" smtClean="0">
                <a:latin typeface="Arial"/>
                <a:cs typeface="Arial"/>
              </a:rPr>
              <a:t>carte peut donc être plus ou moins </a:t>
            </a:r>
            <a:r>
              <a:rPr lang="fr-FR" sz="2400" dirty="0" smtClean="0">
                <a:solidFill>
                  <a:srgbClr val="D58E54"/>
                </a:solidFill>
                <a:latin typeface="Arial"/>
                <a:cs typeface="Arial"/>
              </a:rPr>
              <a:t>orange</a:t>
            </a:r>
            <a:r>
              <a:rPr lang="fr-FR" sz="2400" dirty="0" smtClean="0">
                <a:latin typeface="Arial"/>
                <a:cs typeface="Arial"/>
              </a:rPr>
              <a:t>, ou plus ou moins </a:t>
            </a:r>
            <a:r>
              <a:rPr lang="fr-FR" sz="2400" dirty="0" smtClean="0">
                <a:solidFill>
                  <a:srgbClr val="5D8DC8"/>
                </a:solidFill>
                <a:latin typeface="Arial"/>
                <a:cs typeface="Arial"/>
              </a:rPr>
              <a:t>bleue</a:t>
            </a:r>
            <a:r>
              <a:rPr lang="fr-FR" sz="2400" dirty="0">
                <a:latin typeface="Arial"/>
                <a:cs typeface="Arial"/>
              </a:rPr>
              <a:t>.</a:t>
            </a:r>
            <a:endParaRPr lang="fr-FR" sz="2400" dirty="0">
              <a:latin typeface="Arial"/>
              <a:cs typeface="Arial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75" y="4533476"/>
            <a:ext cx="1768602" cy="176860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119" y="4533476"/>
            <a:ext cx="1768602" cy="176860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541" y="4533476"/>
            <a:ext cx="1768602" cy="176860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5521" y="4533476"/>
            <a:ext cx="1768602" cy="176860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ZoneTexte 10"/>
          <p:cNvSpPr txBox="1"/>
          <p:nvPr/>
        </p:nvSpPr>
        <p:spPr>
          <a:xfrm>
            <a:off x="620092" y="3715530"/>
            <a:ext cx="1296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smtClean="0">
                <a:latin typeface="Arial"/>
                <a:cs typeface="Arial"/>
              </a:rPr>
              <a:t>carte </a:t>
            </a:r>
            <a:r>
              <a:rPr lang="fr-FR" sz="2000" b="1" dirty="0" smtClean="0">
                <a:latin typeface="Arial"/>
                <a:cs typeface="Arial"/>
              </a:rPr>
              <a:t>très</a:t>
            </a:r>
            <a:r>
              <a:rPr lang="fr-FR" sz="2000" dirty="0" smtClean="0">
                <a:latin typeface="Arial"/>
                <a:cs typeface="Arial"/>
              </a:rPr>
              <a:t/>
            </a:r>
            <a:br>
              <a:rPr lang="fr-FR" sz="2000" dirty="0" smtClean="0">
                <a:latin typeface="Arial"/>
                <a:cs typeface="Arial"/>
              </a:rPr>
            </a:br>
            <a:r>
              <a:rPr lang="fr-FR" sz="2000" dirty="0" smtClean="0">
                <a:solidFill>
                  <a:srgbClr val="D58E54"/>
                </a:solidFill>
                <a:latin typeface="Arial"/>
                <a:cs typeface="Arial"/>
              </a:rPr>
              <a:t>orange</a:t>
            </a:r>
            <a:endParaRPr lang="fr-FR" sz="2000" dirty="0">
              <a:latin typeface="Arial"/>
              <a:cs typeface="Arial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10432" y="3715530"/>
            <a:ext cx="1610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smtClean="0">
                <a:latin typeface="Arial"/>
                <a:cs typeface="Arial"/>
              </a:rPr>
              <a:t>carte </a:t>
            </a:r>
            <a:r>
              <a:rPr lang="fr-FR" sz="2000" dirty="0" smtClean="0">
                <a:latin typeface="Arial"/>
                <a:cs typeface="Arial"/>
              </a:rPr>
              <a:t>un peu</a:t>
            </a:r>
            <a:r>
              <a:rPr lang="fr-FR" sz="2000" dirty="0" smtClean="0">
                <a:latin typeface="Arial"/>
                <a:cs typeface="Arial"/>
              </a:rPr>
              <a:t/>
            </a:r>
            <a:br>
              <a:rPr lang="fr-FR" sz="2000" dirty="0" smtClean="0">
                <a:latin typeface="Arial"/>
                <a:cs typeface="Arial"/>
              </a:rPr>
            </a:br>
            <a:r>
              <a:rPr lang="fr-FR" sz="2000" dirty="0" smtClean="0">
                <a:solidFill>
                  <a:srgbClr val="9F8F7F"/>
                </a:solidFill>
                <a:latin typeface="Arial"/>
                <a:cs typeface="Arial"/>
              </a:rPr>
              <a:t>orange</a:t>
            </a:r>
            <a:endParaRPr lang="fr-FR" sz="2000" dirty="0">
              <a:latin typeface="Arial"/>
              <a:cs typeface="Arial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895890" y="3715530"/>
            <a:ext cx="1610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smtClean="0">
                <a:latin typeface="Arial"/>
                <a:cs typeface="Arial"/>
              </a:rPr>
              <a:t>carte </a:t>
            </a:r>
            <a:r>
              <a:rPr lang="fr-FR" sz="2000" dirty="0" smtClean="0">
                <a:latin typeface="Arial"/>
                <a:cs typeface="Arial"/>
              </a:rPr>
              <a:t>un peu</a:t>
            </a:r>
            <a:r>
              <a:rPr lang="fr-FR" sz="2000" dirty="0" smtClean="0">
                <a:latin typeface="Arial"/>
                <a:cs typeface="Arial"/>
              </a:rPr>
              <a:t/>
            </a:r>
            <a:br>
              <a:rPr lang="fr-FR" sz="2000" dirty="0" smtClean="0">
                <a:latin typeface="Arial"/>
                <a:cs typeface="Arial"/>
              </a:rPr>
            </a:br>
            <a:r>
              <a:rPr lang="fr-FR" sz="2000" dirty="0" smtClean="0">
                <a:solidFill>
                  <a:srgbClr val="7B8EA4"/>
                </a:solidFill>
                <a:latin typeface="Arial"/>
                <a:cs typeface="Arial"/>
              </a:rPr>
              <a:t>bleue</a:t>
            </a:r>
            <a:endParaRPr lang="fr-FR" sz="2000" dirty="0">
              <a:latin typeface="Arial"/>
              <a:cs typeface="Arial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227465" y="3715530"/>
            <a:ext cx="1296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smtClean="0">
                <a:latin typeface="Arial"/>
                <a:cs typeface="Arial"/>
              </a:rPr>
              <a:t>carte </a:t>
            </a:r>
            <a:r>
              <a:rPr lang="fr-FR" sz="2000" b="1" dirty="0" smtClean="0">
                <a:latin typeface="Arial"/>
                <a:cs typeface="Arial"/>
              </a:rPr>
              <a:t>très</a:t>
            </a:r>
            <a:r>
              <a:rPr lang="fr-FR" sz="2000" dirty="0" smtClean="0">
                <a:latin typeface="Arial"/>
                <a:cs typeface="Arial"/>
              </a:rPr>
              <a:t/>
            </a:r>
            <a:br>
              <a:rPr lang="fr-FR" sz="2000" dirty="0" smtClean="0">
                <a:latin typeface="Arial"/>
                <a:cs typeface="Arial"/>
              </a:rPr>
            </a:br>
            <a:r>
              <a:rPr lang="fr-FR" sz="2000" dirty="0" smtClean="0">
                <a:solidFill>
                  <a:srgbClr val="5D8DC8"/>
                </a:solidFill>
                <a:latin typeface="Arial"/>
                <a:cs typeface="Arial"/>
              </a:rPr>
              <a:t>bleue</a:t>
            </a:r>
            <a:endParaRPr lang="fr-FR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24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5410" y="261098"/>
            <a:ext cx="8608722" cy="618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r-FR" sz="2400" dirty="0" smtClean="0">
                <a:latin typeface="Arial"/>
                <a:cs typeface="Arial"/>
              </a:rPr>
              <a:t>Pour rendre la </a:t>
            </a:r>
            <a:r>
              <a:rPr lang="fr-FR" sz="2400" dirty="0" smtClean="0">
                <a:latin typeface="Arial"/>
                <a:cs typeface="Arial"/>
              </a:rPr>
              <a:t>tâche plus </a:t>
            </a:r>
            <a:r>
              <a:rPr lang="fr-FR" sz="2400" dirty="0" smtClean="0">
                <a:latin typeface="Arial"/>
                <a:cs typeface="Arial"/>
              </a:rPr>
              <a:t>intéressante, les deux paquets ne sont pas </a:t>
            </a:r>
            <a:r>
              <a:rPr lang="fr-FR" sz="2400" dirty="0" smtClean="0">
                <a:latin typeface="Arial"/>
                <a:cs typeface="Arial"/>
              </a:rPr>
              <a:t>bien </a:t>
            </a:r>
            <a:r>
              <a:rPr lang="fr-FR" sz="2400" dirty="0" smtClean="0">
                <a:latin typeface="Arial"/>
                <a:cs typeface="Arial"/>
              </a:rPr>
              <a:t>triés.</a:t>
            </a:r>
          </a:p>
          <a:p>
            <a:pPr>
              <a:spcBef>
                <a:spcPts val="1200"/>
              </a:spcBef>
            </a:pPr>
            <a:r>
              <a:rPr lang="fr-FR" sz="2400" dirty="0">
                <a:latin typeface="Arial"/>
                <a:cs typeface="Arial"/>
              </a:rPr>
              <a:t>L</a:t>
            </a:r>
            <a:r>
              <a:rPr lang="fr-FR" sz="2400" dirty="0" smtClean="0">
                <a:latin typeface="Arial"/>
                <a:cs typeface="Arial"/>
              </a:rPr>
              <a:t>e </a:t>
            </a:r>
            <a:r>
              <a:rPr lang="fr-FR" sz="2400" dirty="0" smtClean="0">
                <a:latin typeface="Arial"/>
                <a:cs typeface="Arial"/>
              </a:rPr>
              <a:t>paquet </a:t>
            </a:r>
            <a:r>
              <a:rPr lang="fr-FR" sz="2400" dirty="0" smtClean="0">
                <a:solidFill>
                  <a:srgbClr val="D58E54"/>
                </a:solidFill>
                <a:latin typeface="Arial"/>
                <a:cs typeface="Arial"/>
              </a:rPr>
              <a:t>orange</a:t>
            </a:r>
            <a:r>
              <a:rPr lang="fr-FR" sz="2400" dirty="0" smtClean="0">
                <a:latin typeface="Arial"/>
                <a:cs typeface="Arial"/>
              </a:rPr>
              <a:t> est donc composé majoritairement de cartes </a:t>
            </a:r>
            <a:r>
              <a:rPr lang="fr-FR" sz="2400" dirty="0" smtClean="0">
                <a:solidFill>
                  <a:srgbClr val="D58E54"/>
                </a:solidFill>
                <a:latin typeface="Arial"/>
                <a:cs typeface="Arial"/>
              </a:rPr>
              <a:t>oranges</a:t>
            </a:r>
            <a:r>
              <a:rPr lang="fr-FR" sz="2400" dirty="0" smtClean="0">
                <a:latin typeface="Arial"/>
                <a:cs typeface="Arial"/>
              </a:rPr>
              <a:t>, mais </a:t>
            </a:r>
            <a:r>
              <a:rPr lang="fr-FR" sz="2400" dirty="0" smtClean="0">
                <a:latin typeface="Arial"/>
                <a:cs typeface="Arial"/>
              </a:rPr>
              <a:t>également de cartes </a:t>
            </a:r>
            <a:r>
              <a:rPr lang="fr-FR" sz="2400" dirty="0">
                <a:solidFill>
                  <a:srgbClr val="5D8DC8"/>
                </a:solidFill>
                <a:latin typeface="Arial"/>
                <a:cs typeface="Arial"/>
              </a:rPr>
              <a:t>bleues</a:t>
            </a:r>
            <a:r>
              <a:rPr lang="fr-FR" sz="2400" dirty="0" smtClean="0">
                <a:latin typeface="Arial"/>
                <a:cs typeface="Arial"/>
              </a:rPr>
              <a:t>.</a:t>
            </a:r>
            <a:endParaRPr lang="fr-FR" sz="24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</a:pPr>
            <a:r>
              <a:rPr lang="fr-FR" sz="2400" dirty="0" smtClean="0">
                <a:latin typeface="Arial"/>
                <a:cs typeface="Arial"/>
              </a:rPr>
              <a:t>Il en va de m</a:t>
            </a:r>
            <a:r>
              <a:rPr lang="fr-FR" sz="2400" dirty="0" smtClean="0">
                <a:latin typeface="Arial"/>
                <a:cs typeface="Arial"/>
              </a:rPr>
              <a:t>ême </a:t>
            </a:r>
            <a:r>
              <a:rPr lang="fr-FR" sz="2400" dirty="0" smtClean="0">
                <a:latin typeface="Arial"/>
                <a:cs typeface="Arial"/>
              </a:rPr>
              <a:t>pour </a:t>
            </a:r>
            <a:r>
              <a:rPr lang="fr-FR" sz="2400" dirty="0" smtClean="0">
                <a:latin typeface="Arial"/>
                <a:cs typeface="Arial"/>
              </a:rPr>
              <a:t>le paquet </a:t>
            </a:r>
            <a:r>
              <a:rPr lang="fr-FR" sz="2400" dirty="0" smtClean="0">
                <a:solidFill>
                  <a:srgbClr val="5D8DC8"/>
                </a:solidFill>
                <a:latin typeface="Arial"/>
                <a:cs typeface="Arial"/>
              </a:rPr>
              <a:t>bleu</a:t>
            </a:r>
            <a:r>
              <a:rPr lang="fr-FR" sz="2400" dirty="0" smtClean="0">
                <a:latin typeface="Arial"/>
                <a:cs typeface="Arial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fr-FR" sz="2400" dirty="0" smtClean="0">
                <a:latin typeface="Arial"/>
                <a:cs typeface="Arial"/>
              </a:rPr>
              <a:t>Il faut donc utiliser l’ensemble des cartes de la </a:t>
            </a:r>
            <a:r>
              <a:rPr lang="fr-FR" sz="2400" dirty="0" smtClean="0">
                <a:latin typeface="Arial"/>
                <a:cs typeface="Arial"/>
              </a:rPr>
              <a:t>séquence (de 4 à 12, selon les séquences) pour découvrir le </a:t>
            </a:r>
            <a:r>
              <a:rPr lang="fr-FR" sz="2400" dirty="0" smtClean="0">
                <a:latin typeface="Arial"/>
                <a:cs typeface="Arial"/>
              </a:rPr>
              <a:t>paquet dont elles </a:t>
            </a:r>
            <a:r>
              <a:rPr lang="fr-FR" sz="2400" dirty="0" smtClean="0">
                <a:latin typeface="Arial"/>
                <a:cs typeface="Arial"/>
              </a:rPr>
              <a:t>ont été tirées</a:t>
            </a:r>
            <a:r>
              <a:rPr lang="fr-FR" sz="2400" dirty="0" smtClean="0">
                <a:latin typeface="Arial"/>
                <a:cs typeface="Arial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fr-FR" sz="2400" dirty="0" smtClean="0">
                <a:latin typeface="Arial"/>
                <a:cs typeface="Arial"/>
              </a:rPr>
              <a:t>Indiquez votre choix (index gauche pour le paquet </a:t>
            </a:r>
            <a:r>
              <a:rPr lang="fr-FR" sz="2400" dirty="0">
                <a:solidFill>
                  <a:srgbClr val="D58E54"/>
                </a:solidFill>
                <a:latin typeface="Arial"/>
                <a:cs typeface="Arial"/>
              </a:rPr>
              <a:t>orange</a:t>
            </a:r>
            <a:r>
              <a:rPr lang="fr-FR" sz="2400" dirty="0" smtClean="0">
                <a:latin typeface="Arial"/>
                <a:cs typeface="Arial"/>
              </a:rPr>
              <a:t>, index droit pour le paquet </a:t>
            </a:r>
            <a:r>
              <a:rPr lang="fr-FR" sz="2400" dirty="0">
                <a:solidFill>
                  <a:srgbClr val="5D8DC8"/>
                </a:solidFill>
                <a:latin typeface="Arial"/>
                <a:cs typeface="Arial"/>
              </a:rPr>
              <a:t>bleu</a:t>
            </a:r>
            <a:r>
              <a:rPr lang="fr-FR" sz="2400" dirty="0" smtClean="0">
                <a:latin typeface="Arial"/>
                <a:cs typeface="Arial"/>
              </a:rPr>
              <a:t>) à la fin de la séquence.</a:t>
            </a:r>
          </a:p>
          <a:p>
            <a:pPr>
              <a:spcBef>
                <a:spcPts val="1200"/>
              </a:spcBef>
            </a:pPr>
            <a:r>
              <a:rPr lang="fr-FR" sz="2400" dirty="0" smtClean="0">
                <a:latin typeface="Arial"/>
                <a:cs typeface="Arial"/>
              </a:rPr>
              <a:t>Vous avez 2 secondes maximum pour faire votre choix.</a:t>
            </a:r>
          </a:p>
          <a:p>
            <a:pPr>
              <a:spcBef>
                <a:spcPts val="1200"/>
              </a:spcBef>
            </a:pPr>
            <a:r>
              <a:rPr lang="fr-FR" sz="2400" dirty="0" smtClean="0">
                <a:latin typeface="Arial"/>
                <a:cs typeface="Arial"/>
              </a:rPr>
              <a:t>Pendant l’entrainement, 2 notes indiqueront si votre choix est correct (notes ascendantes), incorrect (notes descendantes) ou </a:t>
            </a:r>
            <a:r>
              <a:rPr lang="fr-FR" sz="2400" dirty="0" smtClean="0">
                <a:latin typeface="Arial"/>
                <a:cs typeface="Arial"/>
              </a:rPr>
              <a:t>trop lent (notes graves</a:t>
            </a:r>
            <a:r>
              <a:rPr lang="fr-FR" sz="2400" dirty="0" smtClean="0">
                <a:latin typeface="Arial"/>
                <a:cs typeface="Arial"/>
              </a:rPr>
              <a:t>).</a:t>
            </a:r>
            <a:endParaRPr lang="fr-FR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197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5410" y="261098"/>
            <a:ext cx="860872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r-FR" sz="2400" dirty="0" smtClean="0">
                <a:latin typeface="Arial"/>
                <a:cs typeface="Arial"/>
              </a:rPr>
              <a:t>Votre choix sera suivi par un délai plus ou moins long, puis par l’apparition d’une </a:t>
            </a:r>
            <a:r>
              <a:rPr lang="fr-FR" sz="2400" i="1" dirty="0" smtClean="0">
                <a:latin typeface="Arial"/>
                <a:cs typeface="Arial"/>
              </a:rPr>
              <a:t>loterie</a:t>
            </a:r>
            <a:r>
              <a:rPr lang="fr-FR" sz="2400" dirty="0" smtClean="0">
                <a:latin typeface="Arial"/>
                <a:cs typeface="Arial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fr-FR" sz="2400" dirty="0" smtClean="0">
                <a:latin typeface="Arial"/>
                <a:cs typeface="Arial"/>
              </a:rPr>
              <a:t>La loterie a une ‘probabilité de succès’ (par ex., 7 chances</a:t>
            </a:r>
            <a:br>
              <a:rPr lang="fr-FR" sz="2400" dirty="0" smtClean="0">
                <a:latin typeface="Arial"/>
                <a:cs typeface="Arial"/>
              </a:rPr>
            </a:br>
            <a:r>
              <a:rPr lang="fr-FR" sz="2400" dirty="0" smtClean="0">
                <a:latin typeface="Arial"/>
                <a:cs typeface="Arial"/>
              </a:rPr>
              <a:t>sur 10) indiquée par sa partie sombre.</a:t>
            </a:r>
          </a:p>
          <a:p>
            <a:pPr>
              <a:spcBef>
                <a:spcPts val="1200"/>
              </a:spcBef>
            </a:pPr>
            <a:r>
              <a:rPr lang="fr-FR" sz="2400" dirty="0" smtClean="0">
                <a:latin typeface="Arial"/>
                <a:cs typeface="Arial"/>
              </a:rPr>
              <a:t>Indiquez si vous souhaitez confirmer votre choix en pressant le m</a:t>
            </a:r>
            <a:r>
              <a:rPr lang="fr-FR" sz="2400" dirty="0" smtClean="0">
                <a:latin typeface="Arial"/>
                <a:cs typeface="Arial"/>
              </a:rPr>
              <a:t>ême doigt, ou abandonner votre choix pour le résultat de la loterie en pressant l’autre doigt.</a:t>
            </a:r>
            <a:endParaRPr lang="fr-FR" sz="2400" dirty="0" smtClean="0">
              <a:latin typeface="Arial"/>
              <a:cs typeface="Arial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043" y="4533476"/>
            <a:ext cx="1769373" cy="176937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297" y="4532705"/>
            <a:ext cx="1768826" cy="176882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895" y="4534023"/>
            <a:ext cx="1768826" cy="176882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904" y="4532705"/>
            <a:ext cx="1769373" cy="176937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ZoneTexte 11"/>
          <p:cNvSpPr txBox="1"/>
          <p:nvPr/>
        </p:nvSpPr>
        <p:spPr>
          <a:xfrm>
            <a:off x="712704" y="3724801"/>
            <a:ext cx="1111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smtClean="0">
                <a:latin typeface="Arial"/>
                <a:cs typeface="Arial"/>
              </a:rPr>
              <a:t>loterie à</a:t>
            </a:r>
            <a:r>
              <a:rPr lang="fr-FR" sz="2000" dirty="0">
                <a:latin typeface="Arial"/>
                <a:cs typeface="Arial"/>
              </a:rPr>
              <a:t/>
            </a:r>
            <a:br>
              <a:rPr lang="fr-FR" sz="2000" dirty="0">
                <a:latin typeface="Arial"/>
                <a:cs typeface="Arial"/>
              </a:rPr>
            </a:br>
            <a:r>
              <a:rPr lang="fr-FR" sz="2000" dirty="0" smtClean="0">
                <a:latin typeface="Arial"/>
                <a:cs typeface="Arial"/>
              </a:rPr>
              <a:t>6 sur 10</a:t>
            </a:r>
            <a:endParaRPr lang="fr-FR" sz="2000" dirty="0">
              <a:latin typeface="Arial"/>
              <a:cs typeface="Arial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960026" y="3724801"/>
            <a:ext cx="1111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smtClean="0">
                <a:latin typeface="Arial"/>
                <a:cs typeface="Arial"/>
              </a:rPr>
              <a:t>loterie à</a:t>
            </a:r>
            <a:br>
              <a:rPr lang="fr-FR" sz="2000" dirty="0" smtClean="0">
                <a:latin typeface="Arial"/>
                <a:cs typeface="Arial"/>
              </a:rPr>
            </a:br>
            <a:r>
              <a:rPr lang="fr-FR" sz="2000" dirty="0" smtClean="0">
                <a:latin typeface="Arial"/>
                <a:cs typeface="Arial"/>
              </a:rPr>
              <a:t>7 sur 10</a:t>
            </a:r>
            <a:endParaRPr lang="fr-FR" sz="2000" dirty="0">
              <a:latin typeface="Arial"/>
              <a:cs typeface="Arial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145484" y="3724801"/>
            <a:ext cx="1111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smtClean="0">
                <a:latin typeface="Arial"/>
                <a:cs typeface="Arial"/>
              </a:rPr>
              <a:t>loterie à</a:t>
            </a:r>
            <a:br>
              <a:rPr lang="fr-FR" sz="2000" dirty="0" smtClean="0">
                <a:latin typeface="Arial"/>
                <a:cs typeface="Arial"/>
              </a:rPr>
            </a:br>
            <a:r>
              <a:rPr lang="fr-FR" sz="2000" dirty="0" smtClean="0">
                <a:latin typeface="Arial"/>
                <a:cs typeface="Arial"/>
              </a:rPr>
              <a:t>8 sur 10</a:t>
            </a:r>
            <a:endParaRPr lang="fr-FR" sz="2000" dirty="0">
              <a:latin typeface="Arial"/>
              <a:cs typeface="Arial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320078" y="3724801"/>
            <a:ext cx="1111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smtClean="0">
                <a:latin typeface="Arial"/>
                <a:cs typeface="Arial"/>
              </a:rPr>
              <a:t>loterie à</a:t>
            </a:r>
            <a:br>
              <a:rPr lang="fr-FR" sz="2000" dirty="0" smtClean="0">
                <a:latin typeface="Arial"/>
                <a:cs typeface="Arial"/>
              </a:rPr>
            </a:br>
            <a:r>
              <a:rPr lang="fr-FR" sz="2000" dirty="0" smtClean="0">
                <a:latin typeface="Arial"/>
                <a:cs typeface="Arial"/>
              </a:rPr>
              <a:t>9 sur 10</a:t>
            </a:r>
            <a:endParaRPr lang="fr-FR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85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5410" y="261098"/>
            <a:ext cx="8608722" cy="603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r-FR" sz="2400" dirty="0" smtClean="0">
                <a:latin typeface="Arial"/>
                <a:cs typeface="Arial"/>
              </a:rPr>
              <a:t>Si vous confirmez votre choix, vous gagnerez un point si</a:t>
            </a:r>
            <a:br>
              <a:rPr lang="fr-FR" sz="2400" dirty="0" smtClean="0">
                <a:latin typeface="Arial"/>
                <a:cs typeface="Arial"/>
              </a:rPr>
            </a:br>
            <a:r>
              <a:rPr lang="fr-FR" sz="2400" dirty="0" smtClean="0">
                <a:latin typeface="Arial"/>
                <a:cs typeface="Arial"/>
              </a:rPr>
              <a:t>celui-ci est correct, et rien dans le cas contraire.</a:t>
            </a:r>
          </a:p>
          <a:p>
            <a:pPr>
              <a:spcBef>
                <a:spcPts val="1200"/>
              </a:spcBef>
            </a:pPr>
            <a:r>
              <a:rPr lang="fr-FR" sz="2400" dirty="0" smtClean="0">
                <a:latin typeface="Arial"/>
                <a:cs typeface="Arial"/>
              </a:rPr>
              <a:t>Si vous abandonnez votre choix pour le résultat de la loterie,</a:t>
            </a:r>
            <a:br>
              <a:rPr lang="fr-FR" sz="2400" dirty="0" smtClean="0">
                <a:latin typeface="Arial"/>
                <a:cs typeface="Arial"/>
              </a:rPr>
            </a:br>
            <a:r>
              <a:rPr lang="fr-FR" sz="2400" dirty="0" smtClean="0">
                <a:latin typeface="Arial"/>
                <a:cs typeface="Arial"/>
              </a:rPr>
              <a:t>vous gagnerez un point seulement si celui-ci est positif.</a:t>
            </a:r>
          </a:p>
          <a:p>
            <a:pPr>
              <a:spcBef>
                <a:spcPts val="1200"/>
              </a:spcBef>
            </a:pPr>
            <a:r>
              <a:rPr lang="fr-FR" sz="2400" dirty="0" smtClean="0">
                <a:latin typeface="Arial"/>
                <a:cs typeface="Arial"/>
              </a:rPr>
              <a:t>Le but du jeu consiste à comparer votre degré de certitude dans votre choix à la probabilité de succès de la loterie :</a:t>
            </a:r>
          </a:p>
          <a:p>
            <a:pPr>
              <a:spcBef>
                <a:spcPts val="600"/>
              </a:spcBef>
            </a:pPr>
            <a:r>
              <a:rPr lang="fr-FR" sz="2400" dirty="0">
                <a:latin typeface="Arial"/>
                <a:cs typeface="Arial"/>
              </a:rPr>
              <a:t> </a:t>
            </a:r>
            <a:r>
              <a:rPr lang="fr-FR" sz="2400" dirty="0" smtClean="0">
                <a:latin typeface="Arial"/>
                <a:cs typeface="Arial"/>
              </a:rPr>
              <a:t> -  si votre degré de certitude est </a:t>
            </a:r>
            <a:r>
              <a:rPr lang="fr-FR" sz="2400" i="1" dirty="0" smtClean="0">
                <a:latin typeface="Arial"/>
                <a:cs typeface="Arial"/>
              </a:rPr>
              <a:t>supérieur</a:t>
            </a:r>
            <a:r>
              <a:rPr lang="fr-FR" sz="2400" dirty="0" smtClean="0">
                <a:latin typeface="Arial"/>
                <a:cs typeface="Arial"/>
              </a:rPr>
              <a:t> à la probabilité</a:t>
            </a:r>
            <a:br>
              <a:rPr lang="fr-FR" sz="2400" dirty="0" smtClean="0">
                <a:latin typeface="Arial"/>
                <a:cs typeface="Arial"/>
              </a:rPr>
            </a:br>
            <a:r>
              <a:rPr lang="fr-FR" sz="2400" dirty="0" smtClean="0">
                <a:latin typeface="Arial"/>
                <a:cs typeface="Arial"/>
              </a:rPr>
              <a:t>     de</a:t>
            </a:r>
            <a:r>
              <a:rPr lang="fr-FR" sz="2400" dirty="0" smtClean="0">
                <a:latin typeface="Arial"/>
                <a:cs typeface="Arial"/>
              </a:rPr>
              <a:t> </a:t>
            </a:r>
            <a:r>
              <a:rPr lang="fr-FR" sz="2400" dirty="0" smtClean="0">
                <a:latin typeface="Arial"/>
                <a:cs typeface="Arial"/>
              </a:rPr>
              <a:t>succès de la loterie, alors confirmez votre choix,</a:t>
            </a:r>
          </a:p>
          <a:p>
            <a:pPr>
              <a:spcBef>
                <a:spcPts val="600"/>
              </a:spcBef>
            </a:pPr>
            <a:r>
              <a:rPr lang="fr-FR" sz="2400" dirty="0">
                <a:latin typeface="Arial"/>
                <a:cs typeface="Arial"/>
              </a:rPr>
              <a:t> </a:t>
            </a:r>
            <a:r>
              <a:rPr lang="fr-FR" sz="2400" dirty="0" smtClean="0">
                <a:latin typeface="Arial"/>
                <a:cs typeface="Arial"/>
              </a:rPr>
              <a:t> -  si votre degré de certitude est </a:t>
            </a:r>
            <a:r>
              <a:rPr lang="fr-FR" sz="2400" i="1" dirty="0" smtClean="0">
                <a:latin typeface="Arial"/>
                <a:cs typeface="Arial"/>
              </a:rPr>
              <a:t>inférieur</a:t>
            </a:r>
            <a:r>
              <a:rPr lang="fr-FR" sz="2400" dirty="0" smtClean="0">
                <a:latin typeface="Arial"/>
                <a:cs typeface="Arial"/>
              </a:rPr>
              <a:t> à la probabilité</a:t>
            </a:r>
            <a:br>
              <a:rPr lang="fr-FR" sz="2400" dirty="0" smtClean="0">
                <a:latin typeface="Arial"/>
                <a:cs typeface="Arial"/>
              </a:rPr>
            </a:br>
            <a:r>
              <a:rPr lang="fr-FR" sz="2400" dirty="0" smtClean="0">
                <a:latin typeface="Arial"/>
                <a:cs typeface="Arial"/>
              </a:rPr>
              <a:t>     de succès de la loterie, alors abandonnez votre choix.</a:t>
            </a:r>
          </a:p>
          <a:p>
            <a:pPr>
              <a:spcBef>
                <a:spcPts val="1200"/>
              </a:spcBef>
            </a:pPr>
            <a:r>
              <a:rPr lang="fr-FR" sz="2400" dirty="0" smtClean="0">
                <a:latin typeface="Arial"/>
                <a:cs typeface="Arial"/>
              </a:rPr>
              <a:t>Vous avez 2 secondes maximum pour décider de confirmer ou d’abandonner votre choix.</a:t>
            </a:r>
          </a:p>
          <a:p>
            <a:pPr>
              <a:spcBef>
                <a:spcPts val="1200"/>
              </a:spcBef>
            </a:pPr>
            <a:r>
              <a:rPr lang="fr-FR" sz="2400" dirty="0" smtClean="0">
                <a:latin typeface="Arial"/>
                <a:cs typeface="Arial"/>
              </a:rPr>
              <a:t>Vos points seront ajoutés et comparés à l’issue de chacun</a:t>
            </a:r>
            <a:br>
              <a:rPr lang="fr-FR" sz="2400" dirty="0" smtClean="0">
                <a:latin typeface="Arial"/>
                <a:cs typeface="Arial"/>
              </a:rPr>
            </a:br>
            <a:r>
              <a:rPr lang="fr-FR" sz="2400" dirty="0" smtClean="0">
                <a:latin typeface="Arial"/>
                <a:cs typeface="Arial"/>
              </a:rPr>
              <a:t>des 5 blocs à un score de référence à dépasser.</a:t>
            </a:r>
            <a:endParaRPr lang="fr-FR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304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5410" y="261098"/>
            <a:ext cx="8608722" cy="627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endParaRPr lang="fr-FR" sz="24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</a:pPr>
            <a:endParaRPr lang="fr-FR" sz="2400" dirty="0">
              <a:latin typeface="Arial"/>
              <a:cs typeface="Arial"/>
            </a:endParaRPr>
          </a:p>
          <a:p>
            <a:pPr>
              <a:spcBef>
                <a:spcPts val="1200"/>
              </a:spcBef>
            </a:pPr>
            <a:endParaRPr lang="fr-FR" sz="24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</a:pPr>
            <a:endParaRPr lang="fr-FR" sz="2400" dirty="0">
              <a:latin typeface="Arial"/>
              <a:cs typeface="Arial"/>
            </a:endParaRPr>
          </a:p>
          <a:p>
            <a:pPr>
              <a:spcBef>
                <a:spcPts val="1200"/>
              </a:spcBef>
            </a:pPr>
            <a:endParaRPr lang="fr-FR" sz="24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</a:pPr>
            <a:endParaRPr lang="fr-FR" sz="2400" dirty="0">
              <a:latin typeface="Arial"/>
              <a:cs typeface="Arial"/>
            </a:endParaRPr>
          </a:p>
          <a:p>
            <a:pPr>
              <a:spcBef>
                <a:spcPts val="1200"/>
              </a:spcBef>
            </a:pPr>
            <a:endParaRPr lang="fr-FR" sz="24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</a:pPr>
            <a:endParaRPr lang="fr-FR" sz="2400" dirty="0" smtClean="0">
              <a:latin typeface="Arial"/>
              <a:cs typeface="Arial"/>
            </a:endParaRPr>
          </a:p>
          <a:p>
            <a:pPr>
              <a:spcBef>
                <a:spcPts val="1200"/>
              </a:spcBef>
            </a:pPr>
            <a:r>
              <a:rPr lang="fr-FR" sz="2400" dirty="0" smtClean="0">
                <a:latin typeface="Arial"/>
                <a:cs typeface="Arial"/>
              </a:rPr>
              <a:t>Confirmer </a:t>
            </a:r>
            <a:r>
              <a:rPr lang="fr-FR" sz="2400" dirty="0" smtClean="0">
                <a:latin typeface="Arial"/>
                <a:cs typeface="Arial"/>
              </a:rPr>
              <a:t>systématiquement vos choix rapporterait autant de points que de toujours opter pour la loterie, et correspond au</a:t>
            </a:r>
            <a:br>
              <a:rPr lang="fr-FR" sz="2400" dirty="0" smtClean="0">
                <a:latin typeface="Arial"/>
                <a:cs typeface="Arial"/>
              </a:rPr>
            </a:br>
            <a:r>
              <a:rPr lang="fr-FR" sz="2400" dirty="0" smtClean="0">
                <a:latin typeface="Arial"/>
                <a:cs typeface="Arial"/>
              </a:rPr>
              <a:t>score de référence affiché à l’issue de chaque bloc.</a:t>
            </a:r>
          </a:p>
          <a:p>
            <a:pPr>
              <a:spcBef>
                <a:spcPts val="1200"/>
              </a:spcBef>
            </a:pPr>
            <a:r>
              <a:rPr lang="fr-FR" sz="2400" dirty="0" smtClean="0">
                <a:latin typeface="Arial"/>
                <a:cs typeface="Arial"/>
              </a:rPr>
              <a:t>Pour maximiser vos gains et dépasser le score de référence, vous devrez décider quand utiliser chacune de ces options.</a:t>
            </a:r>
            <a:endParaRPr lang="fr-FR" sz="2400" dirty="0" smtClean="0">
              <a:latin typeface="Arial"/>
              <a:cs typeface="Arial"/>
            </a:endParaRPr>
          </a:p>
        </p:txBody>
      </p:sp>
      <p:grpSp>
        <p:nvGrpSpPr>
          <p:cNvPr id="18" name="Grouper 17"/>
          <p:cNvGrpSpPr/>
          <p:nvPr/>
        </p:nvGrpSpPr>
        <p:grpSpPr>
          <a:xfrm>
            <a:off x="377893" y="1046504"/>
            <a:ext cx="3891715" cy="1980004"/>
            <a:chOff x="1734401" y="4398425"/>
            <a:chExt cx="3891715" cy="1980004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4401" y="4398425"/>
              <a:ext cx="1768602" cy="176860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8741" y="4463322"/>
              <a:ext cx="1768602" cy="176860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3350" y="4536349"/>
              <a:ext cx="1768602" cy="176860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6743" y="4609056"/>
              <a:ext cx="1769373" cy="176937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5627" y="4609827"/>
              <a:ext cx="1768602" cy="176860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cxnSp>
          <p:nvCxnSpPr>
            <p:cNvPr id="24" name="Connecteur droit 23"/>
            <p:cNvCxnSpPr/>
            <p:nvPr/>
          </p:nvCxnSpPr>
          <p:spPr>
            <a:xfrm rot="19200000">
              <a:off x="2065859" y="5488254"/>
              <a:ext cx="1591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rot="17700000">
              <a:off x="2059057" y="5492323"/>
              <a:ext cx="1591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rot="17100000">
              <a:off x="2065115" y="5505662"/>
              <a:ext cx="1591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er 38"/>
          <p:cNvGrpSpPr/>
          <p:nvPr/>
        </p:nvGrpSpPr>
        <p:grpSpPr>
          <a:xfrm>
            <a:off x="4612274" y="789091"/>
            <a:ext cx="4186968" cy="2237417"/>
            <a:chOff x="4491764" y="687110"/>
            <a:chExt cx="4186968" cy="2237417"/>
          </a:xfrm>
        </p:grpSpPr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1764" y="687110"/>
              <a:ext cx="1768602" cy="176860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9567" y="753970"/>
              <a:ext cx="1768602" cy="176860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5070" y="816342"/>
              <a:ext cx="1768602" cy="176860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3" name="Imag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3158" y="883202"/>
              <a:ext cx="1768602" cy="176860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grpSp>
          <p:nvGrpSpPr>
            <p:cNvPr id="17" name="Grouper 16"/>
            <p:cNvGrpSpPr/>
            <p:nvPr/>
          </p:nvGrpSpPr>
          <p:grpSpPr>
            <a:xfrm>
              <a:off x="4787017" y="944523"/>
              <a:ext cx="2009828" cy="1980004"/>
              <a:chOff x="1734401" y="4398425"/>
              <a:chExt cx="2009828" cy="1980004"/>
            </a:xfrm>
          </p:grpSpPr>
          <p:pic>
            <p:nvPicPr>
              <p:cNvPr id="16" name="Image 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34401" y="4398425"/>
                <a:ext cx="1768602" cy="176860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5" name="Imag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08741" y="4463322"/>
                <a:ext cx="1768602" cy="176860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4" name="Image 1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93350" y="4536349"/>
                <a:ext cx="1768602" cy="176860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4" name="Imag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75627" y="4609827"/>
                <a:ext cx="1768602" cy="176860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cxnSp>
            <p:nvCxnSpPr>
              <p:cNvPr id="6" name="Connecteur droit 5"/>
              <p:cNvCxnSpPr/>
              <p:nvPr/>
            </p:nvCxnSpPr>
            <p:spPr>
              <a:xfrm rot="20700000">
                <a:off x="2065859" y="5488254"/>
                <a:ext cx="1591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/>
              <p:nvPr/>
            </p:nvCxnSpPr>
            <p:spPr>
              <a:xfrm rot="2100000">
                <a:off x="2059057" y="5492323"/>
                <a:ext cx="1591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rot="16500000">
                <a:off x="2065115" y="5505662"/>
                <a:ext cx="1591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Connecteur droit 26"/>
            <p:cNvCxnSpPr/>
            <p:nvPr/>
          </p:nvCxnSpPr>
          <p:spPr>
            <a:xfrm rot="14400000">
              <a:off x="5125499" y="2039934"/>
              <a:ext cx="1591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rot="11400000">
              <a:off x="5115736" y="2039325"/>
              <a:ext cx="1591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rot="12000000">
              <a:off x="5116921" y="2026379"/>
              <a:ext cx="1591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rot="19200000">
              <a:off x="5115770" y="2036458"/>
              <a:ext cx="1591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9906" y="1155154"/>
              <a:ext cx="1768826" cy="176882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sp>
        <p:nvSpPr>
          <p:cNvPr id="36" name="Rectangle 35"/>
          <p:cNvSpPr/>
          <p:nvPr/>
        </p:nvSpPr>
        <p:spPr>
          <a:xfrm>
            <a:off x="1653021" y="253716"/>
            <a:ext cx="1604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dirty="0">
                <a:latin typeface="Arial"/>
                <a:cs typeface="Arial"/>
              </a:rPr>
              <a:t>e</a:t>
            </a:r>
            <a:r>
              <a:rPr lang="fr-FR" sz="2400" dirty="0" smtClean="0">
                <a:latin typeface="Arial"/>
                <a:cs typeface="Arial"/>
              </a:rPr>
              <a:t>xemple 1</a:t>
            </a:r>
            <a:endParaRPr lang="fr-FR" sz="2400" dirty="0"/>
          </a:p>
        </p:txBody>
      </p:sp>
      <p:sp>
        <p:nvSpPr>
          <p:cNvPr id="40" name="Rectangle 39"/>
          <p:cNvSpPr/>
          <p:nvPr/>
        </p:nvSpPr>
        <p:spPr>
          <a:xfrm>
            <a:off x="6170732" y="253716"/>
            <a:ext cx="1604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dirty="0">
                <a:latin typeface="Arial"/>
                <a:cs typeface="Arial"/>
              </a:rPr>
              <a:t>e</a:t>
            </a:r>
            <a:r>
              <a:rPr lang="fr-FR" sz="2400" dirty="0" smtClean="0">
                <a:latin typeface="Arial"/>
                <a:cs typeface="Arial"/>
              </a:rPr>
              <a:t>xemple 2</a:t>
            </a:r>
            <a:endParaRPr lang="fr-FR" sz="2400" dirty="0"/>
          </a:p>
        </p:txBody>
      </p:sp>
      <p:sp>
        <p:nvSpPr>
          <p:cNvPr id="41" name="Rectangle 40"/>
          <p:cNvSpPr/>
          <p:nvPr/>
        </p:nvSpPr>
        <p:spPr>
          <a:xfrm>
            <a:off x="516443" y="3087740"/>
            <a:ext cx="19954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dirty="0" smtClean="0">
                <a:latin typeface="Arial"/>
                <a:cs typeface="Arial"/>
              </a:rPr>
              <a:t>choix </a:t>
            </a:r>
            <a:r>
              <a:rPr lang="fr-FR" sz="2000" dirty="0" smtClean="0">
                <a:solidFill>
                  <a:srgbClr val="D58E54"/>
                </a:solidFill>
                <a:latin typeface="Arial"/>
                <a:cs typeface="Arial"/>
              </a:rPr>
              <a:t>orange</a:t>
            </a:r>
          </a:p>
          <a:p>
            <a:pPr algn="ctr"/>
            <a:r>
              <a:rPr lang="fr-FR" sz="2000" dirty="0" smtClean="0">
                <a:latin typeface="Arial"/>
                <a:cs typeface="Arial"/>
              </a:rPr>
              <a:t>certitude élevée</a:t>
            </a:r>
            <a:endParaRPr lang="fr-FR" sz="2000" dirty="0"/>
          </a:p>
        </p:txBody>
      </p:sp>
      <p:sp>
        <p:nvSpPr>
          <p:cNvPr id="42" name="Rectangle 41"/>
          <p:cNvSpPr/>
          <p:nvPr/>
        </p:nvSpPr>
        <p:spPr>
          <a:xfrm>
            <a:off x="5093724" y="3087740"/>
            <a:ext cx="18527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dirty="0" smtClean="0">
                <a:latin typeface="Arial"/>
                <a:cs typeface="Arial"/>
              </a:rPr>
              <a:t>choix </a:t>
            </a:r>
            <a:r>
              <a:rPr lang="fr-FR" sz="2000" dirty="0">
                <a:solidFill>
                  <a:srgbClr val="5D8DC8"/>
                </a:solidFill>
                <a:latin typeface="Arial"/>
                <a:cs typeface="Arial"/>
              </a:rPr>
              <a:t>bleu</a:t>
            </a:r>
            <a:endParaRPr lang="fr-FR" sz="2000" dirty="0" smtClean="0">
              <a:solidFill>
                <a:srgbClr val="D58E54"/>
              </a:solidFill>
              <a:latin typeface="Arial"/>
              <a:cs typeface="Arial"/>
            </a:endParaRPr>
          </a:p>
          <a:p>
            <a:pPr algn="ctr"/>
            <a:r>
              <a:rPr lang="fr-FR" sz="2000" dirty="0" smtClean="0">
                <a:latin typeface="Arial"/>
                <a:cs typeface="Arial"/>
              </a:rPr>
              <a:t>certitude faible</a:t>
            </a:r>
            <a:endParaRPr lang="fr-FR" sz="2000" dirty="0"/>
          </a:p>
        </p:txBody>
      </p:sp>
      <p:sp>
        <p:nvSpPr>
          <p:cNvPr id="43" name="Rectangle 42"/>
          <p:cNvSpPr/>
          <p:nvPr/>
        </p:nvSpPr>
        <p:spPr>
          <a:xfrm>
            <a:off x="7343597" y="3087740"/>
            <a:ext cx="11114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dirty="0" smtClean="0">
                <a:latin typeface="Arial"/>
                <a:cs typeface="Arial"/>
              </a:rPr>
              <a:t>loterie à</a:t>
            </a:r>
            <a:br>
              <a:rPr lang="fr-FR" sz="2000" dirty="0" smtClean="0">
                <a:latin typeface="Arial"/>
                <a:cs typeface="Arial"/>
              </a:rPr>
            </a:br>
            <a:r>
              <a:rPr lang="fr-FR" sz="2000" dirty="0" smtClean="0">
                <a:latin typeface="Arial"/>
                <a:cs typeface="Arial"/>
              </a:rPr>
              <a:t>9 sur 10</a:t>
            </a:r>
            <a:endParaRPr lang="fr-FR" sz="2000" dirty="0"/>
          </a:p>
        </p:txBody>
      </p:sp>
      <p:sp>
        <p:nvSpPr>
          <p:cNvPr id="44" name="Rectangle 43"/>
          <p:cNvSpPr/>
          <p:nvPr/>
        </p:nvSpPr>
        <p:spPr>
          <a:xfrm>
            <a:off x="2822972" y="3087740"/>
            <a:ext cx="11114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dirty="0" smtClean="0">
                <a:latin typeface="Arial"/>
                <a:cs typeface="Arial"/>
              </a:rPr>
              <a:t>loterie à</a:t>
            </a:r>
            <a:br>
              <a:rPr lang="fr-FR" sz="2000" dirty="0" smtClean="0">
                <a:latin typeface="Arial"/>
                <a:cs typeface="Arial"/>
              </a:rPr>
            </a:br>
            <a:r>
              <a:rPr lang="fr-FR" sz="2000" dirty="0" smtClean="0">
                <a:latin typeface="Arial"/>
                <a:cs typeface="Arial"/>
              </a:rPr>
              <a:t>6 sur 10</a:t>
            </a:r>
            <a:endParaRPr lang="fr-FR" sz="2000" dirty="0"/>
          </a:p>
        </p:txBody>
      </p:sp>
      <p:sp>
        <p:nvSpPr>
          <p:cNvPr id="45" name="Rectangle 44"/>
          <p:cNvSpPr/>
          <p:nvPr/>
        </p:nvSpPr>
        <p:spPr>
          <a:xfrm>
            <a:off x="909552" y="3795626"/>
            <a:ext cx="3095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dirty="0" smtClean="0">
                <a:latin typeface="Arial"/>
                <a:cs typeface="Arial"/>
              </a:rPr>
              <a:t>confirmez votre choix</a:t>
            </a:r>
            <a:endParaRPr lang="fr-FR" sz="2400" dirty="0"/>
          </a:p>
        </p:txBody>
      </p:sp>
      <p:sp>
        <p:nvSpPr>
          <p:cNvPr id="46" name="Rectangle 45"/>
          <p:cNvSpPr/>
          <p:nvPr/>
        </p:nvSpPr>
        <p:spPr>
          <a:xfrm>
            <a:off x="5237660" y="3795626"/>
            <a:ext cx="3454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dirty="0" smtClean="0">
                <a:latin typeface="Arial"/>
                <a:cs typeface="Arial"/>
              </a:rPr>
              <a:t>abandonnez votre choix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850422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311</Words>
  <Application>Microsoft Macintosh PowerPoint</Application>
  <PresentationFormat>Présentation à l'écran 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Ecole Normale Supérieure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Wyart</dc:creator>
  <cp:lastModifiedBy>Valentin Wyart</cp:lastModifiedBy>
  <cp:revision>42</cp:revision>
  <dcterms:created xsi:type="dcterms:W3CDTF">2015-02-11T05:49:31Z</dcterms:created>
  <dcterms:modified xsi:type="dcterms:W3CDTF">2015-04-22T14:28:34Z</dcterms:modified>
</cp:coreProperties>
</file>