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6"/>
  </p:notesMasterIdLst>
  <p:sldIdLst>
    <p:sldId id="267" r:id="rId2"/>
    <p:sldId id="257" r:id="rId3"/>
    <p:sldId id="258" r:id="rId4"/>
    <p:sldId id="261" r:id="rId5"/>
    <p:sldId id="259" r:id="rId6"/>
    <p:sldId id="262" r:id="rId7"/>
    <p:sldId id="263" r:id="rId8"/>
    <p:sldId id="264" r:id="rId9"/>
    <p:sldId id="273" r:id="rId10"/>
    <p:sldId id="269" r:id="rId11"/>
    <p:sldId id="270" r:id="rId12"/>
    <p:sldId id="272" r:id="rId13"/>
    <p:sldId id="266" r:id="rId14"/>
    <p:sldId id="27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2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4/26/2023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4/26/2023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A560-5B17-6CF3-ABED-1236BF573A02}"/>
              </a:ext>
            </a:extLst>
          </p:cNvPr>
          <p:cNvSpPr>
            <a:spLocks noGrp="1"/>
          </p:cNvSpPr>
          <p:nvPr>
            <p:ph type="title"/>
          </p:nvPr>
        </p:nvSpPr>
        <p:spPr>
          <a:xfrm>
            <a:off x="0" y="0"/>
            <a:ext cx="7576457" cy="4164745"/>
          </a:xfrm>
        </p:spPr>
        <p:txBody>
          <a:bodyPr>
            <a:normAutofit/>
          </a:bodyPr>
          <a:lstStyle/>
          <a:p>
            <a:pPr algn="l"/>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D231B439-37FB-2E39-453C-C58F5AF90B4D}"/>
              </a:ext>
            </a:extLst>
          </p:cNvPr>
          <p:cNvPicPr/>
          <p:nvPr/>
        </p:nvPicPr>
        <p:blipFill>
          <a:blip r:embed="rId2"/>
          <a:srcRect/>
          <a:stretch>
            <a:fillRect/>
          </a:stretch>
        </p:blipFill>
        <p:spPr>
          <a:xfrm>
            <a:off x="1789069" y="741614"/>
            <a:ext cx="4609123" cy="2583962"/>
          </a:xfrm>
          <a:prstGeom prst="rect">
            <a:avLst/>
          </a:prstGeom>
          <a:ln/>
        </p:spPr>
      </p:pic>
      <p:sp>
        <p:nvSpPr>
          <p:cNvPr id="3" name="TextBox 2">
            <a:extLst>
              <a:ext uri="{FF2B5EF4-FFF2-40B4-BE49-F238E27FC236}">
                <a16:creationId xmlns:a16="http://schemas.microsoft.com/office/drawing/2014/main" id="{0FF58F32-F888-043A-A7FB-292EA5F6919D}"/>
              </a:ext>
            </a:extLst>
          </p:cNvPr>
          <p:cNvSpPr txBox="1"/>
          <p:nvPr/>
        </p:nvSpPr>
        <p:spPr>
          <a:xfrm>
            <a:off x="1027723" y="3524738"/>
            <a:ext cx="5757279" cy="890115"/>
          </a:xfrm>
          <a:prstGeom prst="rect">
            <a:avLst/>
          </a:prstGeom>
          <a:noFill/>
        </p:spPr>
        <p:txBody>
          <a:bodyPr wrap="square" rtlCol="0">
            <a:spAutoFit/>
          </a:bodyPr>
          <a:lstStyle/>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C3A6D404-9B92-3279-D9AA-60BAA3812B68}"/>
              </a:ext>
            </a:extLst>
          </p:cNvPr>
          <p:cNvPicPr/>
          <p:nvPr/>
        </p:nvPicPr>
        <p:blipFill>
          <a:blip r:embed="rId2"/>
          <a:srcRect l="5448" t="5214" r="8012"/>
          <a:stretch>
            <a:fillRect/>
          </a:stretch>
        </p:blipFill>
        <p:spPr>
          <a:xfrm>
            <a:off x="1797280" y="2855154"/>
            <a:ext cx="3003997" cy="2009272"/>
          </a:xfrm>
          <a:prstGeom prst="rect">
            <a:avLst/>
          </a:prstGeom>
          <a:ln/>
        </p:spPr>
      </p:pic>
      <p:pic>
        <p:nvPicPr>
          <p:cNvPr id="3" name="image8.png">
            <a:extLst>
              <a:ext uri="{FF2B5EF4-FFF2-40B4-BE49-F238E27FC236}">
                <a16:creationId xmlns:a16="http://schemas.microsoft.com/office/drawing/2014/main" id="{E0DBCD82-1D83-EC90-A47C-1CA2EA9480BE}"/>
              </a:ext>
            </a:extLst>
          </p:cNvPr>
          <p:cNvPicPr/>
          <p:nvPr/>
        </p:nvPicPr>
        <p:blipFill>
          <a:blip r:embed="rId3"/>
          <a:srcRect l="51349"/>
          <a:stretch>
            <a:fillRect/>
          </a:stretch>
        </p:blipFill>
        <p:spPr>
          <a:xfrm>
            <a:off x="3446049" y="936783"/>
            <a:ext cx="2710456" cy="1646866"/>
          </a:xfrm>
          <a:prstGeom prst="rect">
            <a:avLst/>
          </a:prstGeom>
          <a:ln/>
        </p:spPr>
      </p:pic>
      <p:sp>
        <p:nvSpPr>
          <p:cNvPr id="6" name="TextBox 5">
            <a:extLst>
              <a:ext uri="{FF2B5EF4-FFF2-40B4-BE49-F238E27FC236}">
                <a16:creationId xmlns:a16="http://schemas.microsoft.com/office/drawing/2014/main" id="{08BC644B-EB66-3967-9701-D6F47665E2CD}"/>
              </a:ext>
            </a:extLst>
          </p:cNvPr>
          <p:cNvSpPr txBox="1"/>
          <p:nvPr/>
        </p:nvSpPr>
        <p:spPr>
          <a:xfrm>
            <a:off x="-383752" y="2525063"/>
            <a:ext cx="4575842" cy="275012"/>
          </a:xfrm>
          <a:prstGeom prst="rect">
            <a:avLst/>
          </a:prstGeom>
          <a:noFill/>
        </p:spPr>
        <p:txBody>
          <a:bodyPr wrap="square">
            <a:spAutoFit/>
          </a:bodyPr>
          <a:lstStyle/>
          <a:p>
            <a:pPr marL="137160" marR="0" algn="ctr">
              <a:lnSpc>
                <a:spcPct val="150000"/>
              </a:lnSpc>
              <a:spcBef>
                <a:spcPts val="0"/>
              </a:spcBef>
              <a:spcAft>
                <a:spcPts val="0"/>
              </a:spcAft>
            </a:pP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Fig </a:t>
            </a:r>
            <a:r>
              <a:rPr lang="en-US" sz="900" dirty="0">
                <a:solidFill>
                  <a:srgbClr val="222222"/>
                </a:solidFill>
                <a:highlight>
                  <a:srgbClr val="FFFFFF"/>
                </a:highlight>
                <a:latin typeface="Times New Roman" panose="02020603050405020304" pitchFamily="18" charset="0"/>
                <a:ea typeface="Times New Roman" panose="02020603050405020304" pitchFamily="18" charset="0"/>
              </a:rPr>
              <a:t>2</a:t>
            </a: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 Property types and their count.</a:t>
            </a:r>
            <a:endParaRPr lang="en-US" sz="9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2AEAF4D1-5B7D-73D3-D6D5-2808AFE52456}"/>
              </a:ext>
            </a:extLst>
          </p:cNvPr>
          <p:cNvSpPr txBox="1"/>
          <p:nvPr/>
        </p:nvSpPr>
        <p:spPr>
          <a:xfrm>
            <a:off x="3868584" y="2571750"/>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Review scores and it’s count.</a:t>
            </a:r>
            <a:endParaRPr lang="en-US" sz="900" dirty="0"/>
          </a:p>
        </p:txBody>
      </p:sp>
      <p:sp>
        <p:nvSpPr>
          <p:cNvPr id="10" name="TextBox 9">
            <a:extLst>
              <a:ext uri="{FF2B5EF4-FFF2-40B4-BE49-F238E27FC236}">
                <a16:creationId xmlns:a16="http://schemas.microsoft.com/office/drawing/2014/main" id="{3B64CE2C-4E0F-3E90-B48D-039E8F30E95F}"/>
              </a:ext>
            </a:extLst>
          </p:cNvPr>
          <p:cNvSpPr txBox="1"/>
          <p:nvPr/>
        </p:nvSpPr>
        <p:spPr>
          <a:xfrm>
            <a:off x="2109200" y="4801582"/>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4. The price of the property is based on city.</a:t>
            </a:r>
            <a:endParaRPr lang="en-US" sz="900" dirty="0"/>
          </a:p>
        </p:txBody>
      </p:sp>
      <p:pic>
        <p:nvPicPr>
          <p:cNvPr id="5" name="image5.png">
            <a:extLst>
              <a:ext uri="{FF2B5EF4-FFF2-40B4-BE49-F238E27FC236}">
                <a16:creationId xmlns:a16="http://schemas.microsoft.com/office/drawing/2014/main" id="{202A0527-18B0-01DD-5A87-AF554378A0C5}"/>
              </a:ext>
            </a:extLst>
          </p:cNvPr>
          <p:cNvPicPr/>
          <p:nvPr/>
        </p:nvPicPr>
        <p:blipFill>
          <a:blip r:embed="rId4"/>
          <a:srcRect l="3044" t="7051" r="7772" b="4914"/>
          <a:stretch>
            <a:fillRect/>
          </a:stretch>
        </p:blipFill>
        <p:spPr>
          <a:xfrm>
            <a:off x="595923" y="853627"/>
            <a:ext cx="2538046" cy="1667428"/>
          </a:xfrm>
          <a:prstGeom prst="rect">
            <a:avLst/>
          </a:prstGeom>
          <a:ln/>
        </p:spPr>
      </p:pic>
      <p:sp>
        <p:nvSpPr>
          <p:cNvPr id="9" name="TextBox 8">
            <a:extLst>
              <a:ext uri="{FF2B5EF4-FFF2-40B4-BE49-F238E27FC236}">
                <a16:creationId xmlns:a16="http://schemas.microsoft.com/office/drawing/2014/main" id="{469A0F78-3430-5913-A334-8FDAAF665170}"/>
              </a:ext>
            </a:extLst>
          </p:cNvPr>
          <p:cNvSpPr txBox="1"/>
          <p:nvPr/>
        </p:nvSpPr>
        <p:spPr>
          <a:xfrm>
            <a:off x="6931" y="279074"/>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3063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DC1B8-7F97-C1F5-41D5-6AD414BE2D69}"/>
              </a:ext>
            </a:extLst>
          </p:cNvPr>
          <p:cNvSpPr txBox="1"/>
          <p:nvPr/>
        </p:nvSpPr>
        <p:spPr>
          <a:xfrm>
            <a:off x="2908406" y="3314047"/>
            <a:ext cx="4575842" cy="261610"/>
          </a:xfrm>
          <a:prstGeom prst="rect">
            <a:avLst/>
          </a:prstGeom>
          <a:noFill/>
        </p:spPr>
        <p:txBody>
          <a:bodyPr wrap="square">
            <a:spAutoFit/>
          </a:bodyPr>
          <a:lstStyle/>
          <a:p>
            <a:r>
              <a:rPr lang="en-US" sz="1100" dirty="0">
                <a:effectLst/>
                <a:latin typeface="Times New Roman" panose="02020603050405020304" pitchFamily="18" charset="0"/>
                <a:ea typeface="Times New Roman" panose="02020603050405020304" pitchFamily="18" charset="0"/>
              </a:rPr>
              <a:t>Fig 5. scores</a:t>
            </a:r>
            <a:endParaRPr lang="en-US" sz="1100" dirty="0"/>
          </a:p>
        </p:txBody>
      </p:sp>
      <p:pic>
        <p:nvPicPr>
          <p:cNvPr id="7" name="Picture 6">
            <a:extLst>
              <a:ext uri="{FF2B5EF4-FFF2-40B4-BE49-F238E27FC236}">
                <a16:creationId xmlns:a16="http://schemas.microsoft.com/office/drawing/2014/main" id="{57DCF323-8A38-08A0-5469-5B576BEBA5C1}"/>
              </a:ext>
            </a:extLst>
          </p:cNvPr>
          <p:cNvPicPr>
            <a:picLocks noChangeAspect="1"/>
          </p:cNvPicPr>
          <p:nvPr/>
        </p:nvPicPr>
        <p:blipFill>
          <a:blip r:embed="rId2"/>
          <a:stretch>
            <a:fillRect/>
          </a:stretch>
        </p:blipFill>
        <p:spPr>
          <a:xfrm>
            <a:off x="1659752" y="1803672"/>
            <a:ext cx="4719681" cy="1536155"/>
          </a:xfrm>
          <a:prstGeom prst="rect">
            <a:avLst/>
          </a:prstGeom>
        </p:spPr>
      </p:pic>
    </p:spTree>
    <p:extLst>
      <p:ext uri="{BB962C8B-B14F-4D97-AF65-F5344CB8AC3E}">
        <p14:creationId xmlns:p14="http://schemas.microsoft.com/office/powerpoint/2010/main" val="85014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202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418438"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34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064972" cy="3747900"/>
          </a:xfrm>
          <a:prstGeom prst="rect">
            <a:avLst/>
          </a:prstGeom>
        </p:spPr>
        <p:txBody>
          <a:bodyPr spcFirstLastPara="1" wrap="square" lIns="91425" tIns="91425" rIns="91425" bIns="91425" anchor="t" anchorCtr="0">
            <a:noAutofit/>
          </a:bodyPr>
          <a:lstStyle/>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Pouya</a:t>
            </a:r>
            <a:r>
              <a:rPr lang="en-US" sz="800" dirty="0">
                <a:solidFill>
                  <a:schemeClr val="tx1"/>
                </a:solidFill>
                <a:latin typeface="Times New Roman" panose="02020603050405020304" pitchFamily="18" charset="0"/>
                <a:cs typeface="Times New Roman" panose="02020603050405020304" pitchFamily="18" charset="0"/>
              </a:rPr>
              <a:t> Rezazadeh </a:t>
            </a:r>
            <a:r>
              <a:rPr lang="en-US" sz="800" dirty="0" err="1">
                <a:solidFill>
                  <a:schemeClr val="tx1"/>
                </a:solidFill>
                <a:latin typeface="Times New Roman" panose="02020603050405020304" pitchFamily="18" charset="0"/>
                <a:cs typeface="Times New Roman" panose="02020603050405020304" pitchFamily="18" charset="0"/>
              </a:rPr>
              <a:t>Kalehbasti</a:t>
            </a:r>
            <a:r>
              <a:rPr lang="en-US" sz="800" dirty="0">
                <a:solidFill>
                  <a:schemeClr val="tx1"/>
                </a:solidFill>
                <a:latin typeface="Times New Roman" panose="02020603050405020304" pitchFamily="18" charset="0"/>
                <a:cs typeface="Times New Roman" panose="02020603050405020304" pitchFamily="18" charset="0"/>
              </a:rPr>
              <a:t>, Liubov </a:t>
            </a:r>
            <a:r>
              <a:rPr lang="en-US" sz="800" dirty="0" err="1">
                <a:solidFill>
                  <a:schemeClr val="tx1"/>
                </a:solidFill>
                <a:latin typeface="Times New Roman" panose="02020603050405020304" pitchFamily="18" charset="0"/>
                <a:cs typeface="Times New Roman" panose="02020603050405020304" pitchFamily="18" charset="0"/>
              </a:rPr>
              <a:t>Nikolenko</a:t>
            </a:r>
            <a:r>
              <a:rPr lang="en-US" sz="800" dirty="0">
                <a:solidFill>
                  <a:schemeClr val="tx1"/>
                </a:solidFill>
                <a:latin typeface="Times New Roman" panose="02020603050405020304" pitchFamily="18" charset="0"/>
                <a:cs typeface="Times New Roman" panose="02020603050405020304" pitchFamily="18" charset="0"/>
              </a:rPr>
              <a:t>, and </a:t>
            </a:r>
            <a:r>
              <a:rPr lang="en-US" sz="800" dirty="0" err="1">
                <a:solidFill>
                  <a:schemeClr val="tx1"/>
                </a:solidFill>
                <a:latin typeface="Times New Roman" panose="02020603050405020304" pitchFamily="18" charset="0"/>
                <a:cs typeface="Times New Roman" panose="02020603050405020304" pitchFamily="18" charset="0"/>
              </a:rPr>
              <a:t>Hoormazd</a:t>
            </a:r>
            <a:r>
              <a:rPr lang="en-US" sz="8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8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https://doi.org/10.1007/978-3-030-84060-0_11</a:t>
            </a:r>
            <a:endParaRPr lang="en-US" sz="8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A.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K.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N. </a:t>
            </a:r>
            <a:r>
              <a:rPr lang="en-US" sz="800" dirty="0" err="1">
                <a:solidFill>
                  <a:schemeClr val="tx1"/>
                </a:solidFill>
                <a:latin typeface="Times New Roman" panose="02020603050405020304" pitchFamily="18" charset="0"/>
                <a:cs typeface="Times New Roman" panose="02020603050405020304" pitchFamily="18" charset="0"/>
              </a:rPr>
              <a:t>Malisetty</a:t>
            </a:r>
            <a:r>
              <a:rPr lang="en-US" sz="8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Contu</a:t>
            </a:r>
            <a:r>
              <a:rPr lang="en-US" sz="800" dirty="0">
                <a:solidFill>
                  <a:schemeClr val="tx1"/>
                </a:solidFill>
                <a:latin typeface="Times New Roman" panose="02020603050405020304" pitchFamily="18" charset="0"/>
                <a:cs typeface="Times New Roman" panose="02020603050405020304" pitchFamily="18" charset="0"/>
              </a:rPr>
              <a:t>, G., </a:t>
            </a:r>
            <a:r>
              <a:rPr lang="en-US" sz="800" dirty="0" err="1">
                <a:solidFill>
                  <a:schemeClr val="tx1"/>
                </a:solidFill>
                <a:latin typeface="Times New Roman" panose="02020603050405020304" pitchFamily="18" charset="0"/>
                <a:cs typeface="Times New Roman" panose="02020603050405020304" pitchFamily="18" charset="0"/>
              </a:rPr>
              <a:t>Frigau</a:t>
            </a:r>
            <a:r>
              <a:rPr lang="en-US" sz="800" dirty="0">
                <a:solidFill>
                  <a:schemeClr val="tx1"/>
                </a:solidFill>
                <a:latin typeface="Times New Roman" panose="02020603050405020304" pitchFamily="18" charset="0"/>
                <a:cs typeface="Times New Roman" panose="02020603050405020304" pitchFamily="18" charset="0"/>
              </a:rPr>
              <a:t>, L. &amp; </a:t>
            </a:r>
            <a:r>
              <a:rPr lang="en-US" sz="800" dirty="0" err="1">
                <a:solidFill>
                  <a:schemeClr val="tx1"/>
                </a:solidFill>
                <a:latin typeface="Times New Roman" panose="02020603050405020304" pitchFamily="18" charset="0"/>
                <a:cs typeface="Times New Roman" panose="02020603050405020304" pitchFamily="18" charset="0"/>
              </a:rPr>
              <a:t>Conversano</a:t>
            </a:r>
            <a:r>
              <a:rPr lang="en-US" sz="8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Cornegruta</a:t>
            </a:r>
            <a:r>
              <a:rPr lang="en-US" sz="8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800" dirty="0" err="1">
                <a:solidFill>
                  <a:schemeClr val="tx1"/>
                </a:solidFill>
                <a:latin typeface="Times New Roman" panose="02020603050405020304" pitchFamily="18" charset="0"/>
                <a:cs typeface="Times New Roman" panose="02020603050405020304" pitchFamily="18" charset="0"/>
              </a:rPr>
              <a:t>ArXiv</a:t>
            </a:r>
            <a:r>
              <a:rPr lang="en-US" sz="8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Roma, Paolo, Umberto </a:t>
            </a:r>
            <a:r>
              <a:rPr lang="en-US" sz="800" dirty="0" err="1">
                <a:solidFill>
                  <a:schemeClr val="tx1"/>
                </a:solidFill>
                <a:latin typeface="Times New Roman" panose="02020603050405020304" pitchFamily="18" charset="0"/>
                <a:cs typeface="Times New Roman" panose="02020603050405020304" pitchFamily="18" charset="0"/>
              </a:rPr>
              <a:t>Panniello</a:t>
            </a:r>
            <a:r>
              <a:rPr lang="en-US" sz="8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startAt="11"/>
            </a:pPr>
            <a:endParaRPr sz="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1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684" y="437341"/>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1" y="1152475"/>
            <a:ext cx="5143964" cy="228997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1" i="1" dirty="0">
              <a:solidFill>
                <a:srgbClr val="000000"/>
              </a:solidFill>
              <a:effectLst/>
              <a:latin typeface="Times New Roman" panose="02020603050405020304" pitchFamily="18" charset="0"/>
              <a:cs typeface="Times New Roman" panose="02020603050405020304" pitchFamily="18" charset="0"/>
            </a:endParaRP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Dingari</a:t>
            </a:r>
            <a:r>
              <a:rPr lang="en-US" b="1" i="1" dirty="0">
                <a:solidFill>
                  <a:srgbClr val="000000"/>
                </a:solidFill>
                <a:effectLst/>
                <a:latin typeface="Times New Roman" panose="02020603050405020304" pitchFamily="18" charset="0"/>
                <a:cs typeface="Times New Roman" panose="02020603050405020304" pitchFamily="18" charset="0"/>
              </a:rPr>
              <a:t>, Vikram – 700742014</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Shruthi Vallap Reddy – 700744517</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Cherukupally</a:t>
            </a:r>
            <a:r>
              <a:rPr lang="en-US" b="1" i="1" dirty="0">
                <a:solidFill>
                  <a:srgbClr val="000000"/>
                </a:solidFill>
                <a:effectLst/>
                <a:latin typeface="Times New Roman" panose="02020603050405020304" pitchFamily="18" charset="0"/>
                <a:cs typeface="Times New Roman" panose="02020603050405020304" pitchFamily="18" charset="0"/>
              </a:rPr>
              <a:t>, Ashwin Kumar Reddy – 700745488</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Kadali</a:t>
            </a:r>
            <a:r>
              <a:rPr lang="en-US" b="1" i="1" dirty="0">
                <a:solidFill>
                  <a:srgbClr val="000000"/>
                </a:solidFill>
                <a:effectLst/>
                <a:latin typeface="Times New Roman" panose="02020603050405020304" pitchFamily="18" charset="0"/>
                <a:cs typeface="Times New Roman" panose="02020603050405020304" pitchFamily="18" charset="0"/>
              </a:rPr>
              <a:t>, Satya </a:t>
            </a:r>
            <a:r>
              <a:rPr lang="en-US" b="1" i="1" dirty="0" err="1">
                <a:solidFill>
                  <a:srgbClr val="000000"/>
                </a:solidFill>
                <a:effectLst/>
                <a:latin typeface="Times New Roman" panose="02020603050405020304" pitchFamily="18" charset="0"/>
                <a:cs typeface="Times New Roman" panose="02020603050405020304" pitchFamily="18" charset="0"/>
              </a:rPr>
              <a:t>Ishyanth</a:t>
            </a:r>
            <a:r>
              <a:rPr lang="en-US" b="1" i="1" dirty="0">
                <a:solidFill>
                  <a:srgbClr val="000000"/>
                </a:solidFill>
                <a:effectLst/>
                <a:latin typeface="Times New Roman" panose="02020603050405020304" pitchFamily="18" charset="0"/>
                <a:cs typeface="Times New Roman" panose="02020603050405020304" pitchFamily="18" charset="0"/>
              </a:rPr>
              <a:t> - 700735513</a:t>
            </a:r>
            <a:endParaRPr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016558457"/>
              </p:ext>
            </p:extLst>
          </p:nvPr>
        </p:nvGraphicFramePr>
        <p:xfrm>
          <a:off x="422623" y="1106501"/>
          <a:ext cx="6323960" cy="3726758"/>
        </p:xfrm>
        <a:graphic>
          <a:graphicData uri="http://schemas.openxmlformats.org/drawingml/2006/table">
            <a:tbl>
              <a:tblPr>
                <a:noFill/>
                <a:tableStyleId>{145C45A5-8418-4FFF-81F1-D31DB538FC9B}</a:tableStyleId>
              </a:tblPr>
              <a:tblGrid>
                <a:gridCol w="2323709">
                  <a:extLst>
                    <a:ext uri="{9D8B030D-6E8A-4147-A177-3AD203B41FA5}">
                      <a16:colId xmlns:a16="http://schemas.microsoft.com/office/drawing/2014/main" val="20000"/>
                    </a:ext>
                  </a:extLst>
                </a:gridCol>
                <a:gridCol w="1905729">
                  <a:extLst>
                    <a:ext uri="{9D8B030D-6E8A-4147-A177-3AD203B41FA5}">
                      <a16:colId xmlns:a16="http://schemas.microsoft.com/office/drawing/2014/main" val="20001"/>
                    </a:ext>
                  </a:extLst>
                </a:gridCol>
                <a:gridCol w="2094522">
                  <a:extLst>
                    <a:ext uri="{9D8B030D-6E8A-4147-A177-3AD203B41FA5}">
                      <a16:colId xmlns:a16="http://schemas.microsoft.com/office/drawing/2014/main"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07660">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Data collection and preprocessing</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158020" y="863549"/>
            <a:ext cx="6696138" cy="4223281"/>
          </a:xfrm>
          <a:prstGeom prst="rect">
            <a:avLst/>
          </a:prstGeom>
        </p:spPr>
        <p:txBody>
          <a:bodyPr spcFirstLastPara="1" wrap="square" lIns="91425" tIns="91425" rIns="91425" bIns="91425" anchor="t" anchorCtr="0">
            <a:noAutofit/>
          </a:bodyPr>
          <a:lstStyle/>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motivation behind building an Airbnb price prediction model using Bi-LSTM is to help hosts and property managers maximize their revenue and maintain occupancy rates.</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Determining the optimal price for a rental property can be a complex task that involves considering various factors such as location, property type, amenities, and demand</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building a model that predicts the price of an Airbnb listing, hosts can set the right prices and increase their earnings.</a:t>
            </a:r>
            <a:endParaRPr lang="en" dirty="0">
              <a:latin typeface="Times New Roman" panose="02020603050405020304" pitchFamily="18" charset="0"/>
              <a:cs typeface="Times New Roman" panose="02020603050405020304" pitchFamily="18" charset="0"/>
            </a:endParaRPr>
          </a:p>
          <a:p>
            <a:pPr lvl="0" algn="just" rtl="0">
              <a:lnSpc>
                <a:spcPct val="20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the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2024" y="452709"/>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6711507" cy="3416400"/>
          </a:xfrm>
          <a:prstGeom prst="rect">
            <a:avLst/>
          </a:prstGeom>
        </p:spPr>
        <p:txBody>
          <a:bodyPr spcFirstLastPara="1" wrap="square" lIns="91425" tIns="91425" rIns="91425" bIns="91425" anchor="t" anchorCtr="0">
            <a:normAutofit/>
          </a:bodyPr>
          <a:lstStyle/>
          <a:p>
            <a:pPr marL="285750" indent="-285750" algn="just">
              <a:lnSpc>
                <a:spcPct val="150000"/>
              </a:lnSpc>
              <a:buClr>
                <a:schemeClr val="dk1"/>
              </a:buClr>
              <a:buSzPts val="1100"/>
              <a:buFont typeface="Arial" panose="020B0604020202020204" pitchFamily="34" charset="0"/>
              <a:buChar char="•"/>
            </a:pPr>
            <a:r>
              <a:rPr lang="en" sz="1400" dirty="0">
                <a:latin typeface="Times New Roman" panose="02020603050405020304" pitchFamily="18" charset="0"/>
                <a:ea typeface="Times New Roman"/>
                <a:cs typeface="Times New Roman" panose="02020603050405020304" pitchFamily="18" charset="0"/>
                <a:sym typeface="Times New Roman"/>
              </a:rPr>
              <a:t>	</a:t>
            </a:r>
            <a:r>
              <a:rPr lang="en-US" sz="1400" b="0" i="0" dirty="0">
                <a:solidFill>
                  <a:srgbClr val="374151"/>
                </a:solidFill>
                <a:effectLst/>
                <a:latin typeface="Times New Roman" panose="02020603050405020304" pitchFamily="18" charset="0"/>
                <a:cs typeface="Times New Roman" panose="02020603050405020304" pitchFamily="18" charset="0"/>
              </a:rPr>
              <a:t>The objective of using a Bi-LSTM model for Airbnb price prediction is to develop a model that can accurately predict the price of an Airbnb listing based on various input features, such as the location, property type, number of bedrooms, amenities, and other factors. </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 Bi-LSTM model is a type of neural network that can effectively capture the temporal dependencies in the input data and make accurate predictions based on that information.</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By accurately predicting the price of an Airbnb listing, the Bi-LSTM model can help to increase transparency in the Airbnb marketplace and promote fair pricing practices.</a:t>
            </a:r>
            <a:endParaRPr lang="en-US" sz="1400" dirty="0">
              <a:solidFill>
                <a:srgbClr val="37415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dk1"/>
              </a:buClr>
              <a:buSzPts val="1100"/>
              <a:buFont typeface="Arial" panose="020B0604020202020204" pitchFamily="34" charset="0"/>
              <a:buChar char="•"/>
            </a:pP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152474"/>
            <a:ext cx="6703823" cy="3991025"/>
          </a:xfrm>
          <a:prstGeom prst="rect">
            <a:avLst/>
          </a:prstGeom>
        </p:spPr>
        <p:txBody>
          <a:bodyPr spcFirstLastPara="1" wrap="square" lIns="91425" tIns="91425" rIns="91425" bIns="91425" anchor="t" anchorCtr="0">
            <a:normAutofit fontScale="92500" lnSpcReduction="200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273280" y="1152475"/>
            <a:ext cx="6765295" cy="34164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11028"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152474"/>
            <a:ext cx="6719191" cy="3991025"/>
          </a:xfrm>
          <a:prstGeom prst="rect">
            <a:avLst/>
          </a:prstGeom>
        </p:spPr>
        <p:txBody>
          <a:bodyPr spcFirstLastPara="1" wrap="square" lIns="91425" tIns="91425" rIns="91425" bIns="91425" anchor="t" anchorCtr="0">
            <a:normAutofit/>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8C2E-12AE-1344-CC77-E74A2C29E6B8}"/>
              </a:ext>
            </a:extLst>
          </p:cNvPr>
          <p:cNvSpPr txBox="1"/>
          <p:nvPr/>
        </p:nvSpPr>
        <p:spPr>
          <a:xfrm>
            <a:off x="457200" y="457201"/>
            <a:ext cx="6357815" cy="4491101"/>
          </a:xfrm>
          <a:prstGeom prst="rect">
            <a:avLst/>
          </a:prstGeom>
          <a:noFill/>
        </p:spPr>
        <p:txBody>
          <a:bodyPr wrap="square" rtlCol="0">
            <a:spAutoFit/>
          </a:bodyPr>
          <a:lstStyle/>
          <a:p>
            <a:pPr>
              <a:lnSpc>
                <a:spcPct val="150000"/>
              </a:lnSpc>
            </a:pPr>
            <a:r>
              <a:rPr lang="en-US" sz="1200" b="1" dirty="0">
                <a:latin typeface="Times New Roman" panose="02020603050405020304" pitchFamily="18" charset="0"/>
                <a:cs typeface="Times New Roman" panose="02020603050405020304" pitchFamily="18" charset="0"/>
              </a:rPr>
              <a:t>Ability to capture sequential dependencies: </a:t>
            </a:r>
            <a:r>
              <a:rPr lang="en-US" sz="1200" dirty="0">
                <a:latin typeface="Times New Roman" panose="02020603050405020304" pitchFamily="18" charset="0"/>
                <a:cs typeface="Times New Roman" panose="02020603050405020304" pitchFamily="18" charset="0"/>
              </a:rPr>
              <a:t>BiLSTM is designed to handle sequential data, which is critical for Airbnb price prediction because prices can vary over time based on factors such as seasonal trends, availability, and local events. By taking into account past prices and other time-varying features, BiLSTM can learn to capture complex patterns in the data that are difficult to model using traditional statistical methods.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b="1" dirty="0">
                <a:latin typeface="Times New Roman" panose="02020603050405020304" pitchFamily="18" charset="0"/>
                <a:cs typeface="Times New Roman" panose="02020603050405020304" pitchFamily="18" charset="0"/>
              </a:rPr>
              <a:t>Ability to handle variable-length input: </a:t>
            </a:r>
            <a:r>
              <a:rPr lang="en-US" sz="1200" dirty="0">
                <a:latin typeface="Times New Roman" panose="02020603050405020304" pitchFamily="18" charset="0"/>
                <a:cs typeface="Times New Roman" panose="02020603050405020304" pitchFamily="18" charset="0"/>
              </a:rPr>
              <a:t>Airbnb listings can have different lengths of description and various numbers of reviews, making it challenging to create a fixed-size input vector for traditional machine learning models. BiLSTM can handle variable-length inputs because it processes the input sequence one element at a time and generates a corresponding output at each time step.</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b="1" dirty="0">
                <a:latin typeface="Times New Roman" panose="02020603050405020304" pitchFamily="18" charset="0"/>
                <a:cs typeface="Times New Roman" panose="02020603050405020304" pitchFamily="18" charset="0"/>
              </a:rPr>
              <a:t>Ability to learn long-term dependencies: </a:t>
            </a:r>
            <a:r>
              <a:rPr lang="en-US" sz="1200" dirty="0">
                <a:latin typeface="Times New Roman" panose="02020603050405020304" pitchFamily="18" charset="0"/>
                <a:cs typeface="Times New Roman" panose="02020603050405020304" pitchFamily="18" charset="0"/>
              </a:rPr>
              <a:t>LSTM has been shown to be effective in capturing long-term dependencies, which is essential for predicting Airbnb prices. This is because factors that influence price can have a delayed effect, and BiLSTM can learn to associate past events with future prices.</a:t>
            </a:r>
          </a:p>
        </p:txBody>
      </p:sp>
    </p:spTree>
    <p:extLst>
      <p:ext uri="{BB962C8B-B14F-4D97-AF65-F5344CB8AC3E}">
        <p14:creationId xmlns:p14="http://schemas.microsoft.com/office/powerpoint/2010/main" val="37136292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184</TotalTime>
  <Words>1548</Words>
  <Application>Microsoft Office PowerPoint</Application>
  <PresentationFormat>On-screen Show (16:9)</PresentationFormat>
  <Paragraphs>90</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Trebuchet MS</vt:lpstr>
      <vt:lpstr>Wingdings</vt:lpstr>
      <vt:lpstr>Wingdings 3</vt:lpstr>
      <vt:lpstr>Facet</vt:lpstr>
      <vt:lpstr>Airbnb Price Analysis and Prediction using Deep Learning Algorithms</vt:lpstr>
      <vt:lpstr>Group Member Information</vt:lpstr>
      <vt:lpstr>Role/Responsibilities</vt:lpstr>
      <vt:lpstr>Motivation</vt:lpstr>
      <vt:lpstr>Objective</vt:lpstr>
      <vt:lpstr>Related Work</vt:lpstr>
      <vt:lpstr>Problem Statement</vt:lpstr>
      <vt:lpstr>Proposed Solution</vt:lpstr>
      <vt:lpstr>PowerPoint Presentation</vt:lpstr>
      <vt:lpstr>PowerPoint Presentation</vt:lpstr>
      <vt:lpstr>PowerPoint Presentation</vt:lpstr>
      <vt:lpstr>PowerPoint Presentation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Shruthi Vallap Reddy</cp:lastModifiedBy>
  <cp:revision>29</cp:revision>
  <dcterms:modified xsi:type="dcterms:W3CDTF">2023-04-26T18:29:10Z</dcterms:modified>
</cp:coreProperties>
</file>