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5" r:id="rId1"/>
  </p:sldMasterIdLst>
  <p:notesMasterIdLst>
    <p:notesMasterId r:id="rId14"/>
  </p:notesMasterIdLst>
  <p:sldIdLst>
    <p:sldId id="267" r:id="rId2"/>
    <p:sldId id="257" r:id="rId3"/>
    <p:sldId id="258" r:id="rId4"/>
    <p:sldId id="259" r:id="rId5"/>
    <p:sldId id="260" r:id="rId6"/>
    <p:sldId id="261" r:id="rId7"/>
    <p:sldId id="262" r:id="rId8"/>
    <p:sldId id="263" r:id="rId9"/>
    <p:sldId id="264" r:id="rId10"/>
    <p:sldId id="269" r:id="rId11"/>
    <p:sldId id="270" r:id="rId12"/>
    <p:sldId id="266"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145C45A5-8418-4FFF-81F1-D31DB538FC9B}">
  <a:tblStyle styleId="{145C45A5-8418-4FFF-81F1-D31DB538FC9B}"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fill>
          <a:solidFill>
            <a:srgbClr val="444654"/>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2" d="100"/>
          <a:sy n="122" d="100"/>
        </p:scale>
        <p:origin x="-322"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130612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8b400436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8b400436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8b400436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8b400436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8b400436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8b400436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38b400436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38b400436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38b400436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38b400436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8b400436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8b400436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8b400436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8b400436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8b400436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8b400436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38b4004368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38b400436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7926997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12452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59944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2745391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1789072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58779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701429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7381957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846464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47373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811685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282513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459845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4/25/2023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278788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4/25/2023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173739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4/25/2023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03235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8517921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C9CAD897-D46E-4AD2-BD9B-49DD3E640873}" type="datetimeFigureOut">
              <a:rPr lang="en-US" smtClean="0"/>
              <a:t>4/25/2023</a:t>
            </a:fld>
            <a:endParaRPr lang="en-US" dirty="0"/>
          </a:p>
        </p:txBody>
      </p:sp>
    </p:spTree>
    <p:extLst>
      <p:ext uri="{BB962C8B-B14F-4D97-AF65-F5344CB8AC3E}">
        <p14:creationId xmlns:p14="http://schemas.microsoft.com/office/powerpoint/2010/main" val="117465119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98624D31-43A5-475A-80CF-332C9F6DCF35}" type="datetimeFigureOut">
              <a:rPr lang="en-US" smtClean="0"/>
              <a:t>4/25/2023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20700267"/>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 id="2147483753"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007/978-3-030-84060-0_11" TargetMode="External"/><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73A560-5B17-6CF3-ABED-1236BF573A02}"/>
              </a:ext>
            </a:extLst>
          </p:cNvPr>
          <p:cNvSpPr>
            <a:spLocks noGrp="1"/>
          </p:cNvSpPr>
          <p:nvPr>
            <p:ph type="title"/>
          </p:nvPr>
        </p:nvSpPr>
        <p:spPr>
          <a:xfrm>
            <a:off x="311700" y="222838"/>
            <a:ext cx="8520600" cy="4164745"/>
          </a:xfrm>
        </p:spPr>
        <p:txBody>
          <a:bodyPr>
            <a:normAutofit/>
          </a:bodyPr>
          <a:lstStyle/>
          <a:p>
            <a:r>
              <a:rPr lang="en-US" sz="4400" b="0" i="0" dirty="0">
                <a:solidFill>
                  <a:srgbClr val="000000"/>
                </a:solidFill>
                <a:effectLst/>
                <a:latin typeface="Times New Roman" panose="02020603050405020304" pitchFamily="18" charset="0"/>
                <a:cs typeface="Times New Roman" panose="02020603050405020304" pitchFamily="18" charset="0"/>
              </a:rPr>
              <a:t>Airbnb Price Analysis and Prediction using Deep Learning Algorithms</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36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4.png">
            <a:extLst>
              <a:ext uri="{FF2B5EF4-FFF2-40B4-BE49-F238E27FC236}">
                <a16:creationId xmlns:a16="http://schemas.microsoft.com/office/drawing/2014/main" xmlns="" id="{D231B439-37FB-2E39-453C-C58F5AF90B4D}"/>
              </a:ext>
            </a:extLst>
          </p:cNvPr>
          <p:cNvPicPr/>
          <p:nvPr/>
        </p:nvPicPr>
        <p:blipFill>
          <a:blip r:embed="rId2"/>
          <a:srcRect/>
          <a:stretch>
            <a:fillRect/>
          </a:stretch>
        </p:blipFill>
        <p:spPr>
          <a:xfrm>
            <a:off x="1750646" y="715107"/>
            <a:ext cx="4609123" cy="2583962"/>
          </a:xfrm>
          <a:prstGeom prst="rect">
            <a:avLst/>
          </a:prstGeom>
          <a:ln/>
        </p:spPr>
      </p:pic>
      <p:sp>
        <p:nvSpPr>
          <p:cNvPr id="3" name="TextBox 2">
            <a:extLst>
              <a:ext uri="{FF2B5EF4-FFF2-40B4-BE49-F238E27FC236}">
                <a16:creationId xmlns:a16="http://schemas.microsoft.com/office/drawing/2014/main" xmlns="" id="{0FF58F32-F888-043A-A7FB-292EA5F6919D}"/>
              </a:ext>
            </a:extLst>
          </p:cNvPr>
          <p:cNvSpPr txBox="1"/>
          <p:nvPr/>
        </p:nvSpPr>
        <p:spPr>
          <a:xfrm>
            <a:off x="1027723" y="3524738"/>
            <a:ext cx="6791569" cy="890115"/>
          </a:xfrm>
          <a:prstGeom prst="rect">
            <a:avLst/>
          </a:prstGeom>
          <a:noFill/>
        </p:spPr>
        <p:txBody>
          <a:bodyPr wrap="square" rtlCol="0">
            <a:spAutoFit/>
          </a:bodyPr>
          <a:lstStyle/>
          <a:p>
            <a:pPr marL="0" marR="0" algn="just">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Fig 1: Bi-LSTM Architecture.</a:t>
            </a:r>
          </a:p>
          <a:p>
            <a:pPr marL="0" marR="0" algn="just">
              <a:lnSpc>
                <a:spcPct val="150000"/>
              </a:lnSpc>
              <a:spcBef>
                <a:spcPts val="0"/>
              </a:spcBef>
              <a:spcAft>
                <a:spcPts val="0"/>
              </a:spcAft>
            </a:pPr>
            <a:r>
              <a:rPr lang="en-US" sz="1200" dirty="0">
                <a:effectLst/>
                <a:latin typeface="Times New Roman" panose="02020603050405020304" pitchFamily="18" charset="0"/>
                <a:ea typeface="Arial" panose="020B0604020202020204" pitchFamily="34" charset="0"/>
                <a:cs typeface="Times New Roman" panose="02020603050405020304" pitchFamily="18" charset="0"/>
              </a:rPr>
              <a:t>Image Source: Modelling Radiological Language with Bidirectional Long Short-Term Memory Networks,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Cornegruta</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et al.[18]</a:t>
            </a:r>
          </a:p>
        </p:txBody>
      </p:sp>
    </p:spTree>
    <p:extLst>
      <p:ext uri="{BB962C8B-B14F-4D97-AF65-F5344CB8AC3E}">
        <p14:creationId xmlns:p14="http://schemas.microsoft.com/office/powerpoint/2010/main" val="54921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0.png">
            <a:extLst>
              <a:ext uri="{FF2B5EF4-FFF2-40B4-BE49-F238E27FC236}">
                <a16:creationId xmlns:a16="http://schemas.microsoft.com/office/drawing/2014/main" xmlns="" id="{C3A6D404-9B92-3279-D9AA-60BAA3812B68}"/>
              </a:ext>
            </a:extLst>
          </p:cNvPr>
          <p:cNvPicPr/>
          <p:nvPr/>
        </p:nvPicPr>
        <p:blipFill>
          <a:blip r:embed="rId2"/>
          <a:srcRect l="5448" t="5214" r="8012"/>
          <a:stretch>
            <a:fillRect/>
          </a:stretch>
        </p:blipFill>
        <p:spPr>
          <a:xfrm>
            <a:off x="465015" y="2818194"/>
            <a:ext cx="3003997" cy="2009272"/>
          </a:xfrm>
          <a:prstGeom prst="rect">
            <a:avLst/>
          </a:prstGeom>
          <a:ln/>
        </p:spPr>
      </p:pic>
      <p:pic>
        <p:nvPicPr>
          <p:cNvPr id="3" name="image8.png">
            <a:extLst>
              <a:ext uri="{FF2B5EF4-FFF2-40B4-BE49-F238E27FC236}">
                <a16:creationId xmlns:a16="http://schemas.microsoft.com/office/drawing/2014/main" xmlns="" id="{E0DBCD82-1D83-EC90-A47C-1CA2EA9480BE}"/>
              </a:ext>
            </a:extLst>
          </p:cNvPr>
          <p:cNvPicPr/>
          <p:nvPr/>
        </p:nvPicPr>
        <p:blipFill>
          <a:blip r:embed="rId3"/>
          <a:srcRect l="51349"/>
          <a:stretch>
            <a:fillRect/>
          </a:stretch>
        </p:blipFill>
        <p:spPr>
          <a:xfrm>
            <a:off x="5058037" y="870513"/>
            <a:ext cx="2710456" cy="1646866"/>
          </a:xfrm>
          <a:prstGeom prst="rect">
            <a:avLst/>
          </a:prstGeom>
          <a:ln/>
        </p:spPr>
      </p:pic>
      <p:sp>
        <p:nvSpPr>
          <p:cNvPr id="6" name="TextBox 5">
            <a:extLst>
              <a:ext uri="{FF2B5EF4-FFF2-40B4-BE49-F238E27FC236}">
                <a16:creationId xmlns:a16="http://schemas.microsoft.com/office/drawing/2014/main" xmlns="" id="{08BC644B-EB66-3967-9701-D6F47665E2CD}"/>
              </a:ext>
            </a:extLst>
          </p:cNvPr>
          <p:cNvSpPr txBox="1"/>
          <p:nvPr/>
        </p:nvSpPr>
        <p:spPr>
          <a:xfrm>
            <a:off x="-383752" y="2517379"/>
            <a:ext cx="4575842" cy="275012"/>
          </a:xfrm>
          <a:prstGeom prst="rect">
            <a:avLst/>
          </a:prstGeom>
          <a:noFill/>
        </p:spPr>
        <p:txBody>
          <a:bodyPr wrap="square">
            <a:spAutoFit/>
          </a:bodyPr>
          <a:lstStyle/>
          <a:p>
            <a:pPr marL="137160" marR="0" algn="ctr">
              <a:lnSpc>
                <a:spcPct val="150000"/>
              </a:lnSpc>
              <a:spcBef>
                <a:spcPts val="0"/>
              </a:spcBef>
              <a:spcAft>
                <a:spcPts val="0"/>
              </a:spcAft>
            </a:pPr>
            <a:r>
              <a:rPr lang="en-US" sz="900" dirty="0">
                <a:solidFill>
                  <a:srgbClr val="222222"/>
                </a:solidFill>
                <a:effectLst/>
                <a:highlight>
                  <a:srgbClr val="FFFFFF"/>
                </a:highlight>
                <a:latin typeface="Times New Roman" panose="02020603050405020304" pitchFamily="18" charset="0"/>
                <a:ea typeface="Times New Roman" panose="02020603050405020304" pitchFamily="18" charset="0"/>
              </a:rPr>
              <a:t>Fig </a:t>
            </a:r>
            <a:r>
              <a:rPr lang="en-US" sz="900" dirty="0">
                <a:solidFill>
                  <a:srgbClr val="222222"/>
                </a:solidFill>
                <a:highlight>
                  <a:srgbClr val="FFFFFF"/>
                </a:highlight>
                <a:latin typeface="Times New Roman" panose="02020603050405020304" pitchFamily="18" charset="0"/>
                <a:ea typeface="Times New Roman" panose="02020603050405020304" pitchFamily="18" charset="0"/>
              </a:rPr>
              <a:t>2</a:t>
            </a:r>
            <a:r>
              <a:rPr lang="en-US" sz="900" dirty="0">
                <a:solidFill>
                  <a:srgbClr val="222222"/>
                </a:solidFill>
                <a:effectLst/>
                <a:highlight>
                  <a:srgbClr val="FFFFFF"/>
                </a:highlight>
                <a:latin typeface="Times New Roman" panose="02020603050405020304" pitchFamily="18" charset="0"/>
                <a:ea typeface="Times New Roman" panose="02020603050405020304" pitchFamily="18" charset="0"/>
              </a:rPr>
              <a:t>. Property types and their count.</a:t>
            </a:r>
            <a:endParaRPr lang="en-US" sz="9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xmlns="" id="{2AEAF4D1-5B7D-73D3-D6D5-2808AFE52456}"/>
              </a:ext>
            </a:extLst>
          </p:cNvPr>
          <p:cNvSpPr txBox="1"/>
          <p:nvPr/>
        </p:nvSpPr>
        <p:spPr>
          <a:xfrm>
            <a:off x="5859398" y="2539469"/>
            <a:ext cx="4575842" cy="230832"/>
          </a:xfrm>
          <a:prstGeom prst="rect">
            <a:avLst/>
          </a:prstGeom>
          <a:noFill/>
        </p:spPr>
        <p:txBody>
          <a:bodyPr wrap="square">
            <a:spAutoFit/>
          </a:bodyPr>
          <a:lstStyle/>
          <a:p>
            <a:r>
              <a:rPr lang="en-US" sz="900" dirty="0">
                <a:effectLst/>
                <a:latin typeface="Times New Roman" panose="02020603050405020304" pitchFamily="18" charset="0"/>
                <a:ea typeface="Times New Roman" panose="02020603050405020304" pitchFamily="18" charset="0"/>
              </a:rPr>
              <a:t>Fig </a:t>
            </a:r>
            <a:r>
              <a:rPr lang="en-US" sz="900" dirty="0">
                <a:latin typeface="Times New Roman" panose="02020603050405020304" pitchFamily="18" charset="0"/>
                <a:ea typeface="Times New Roman" panose="02020603050405020304" pitchFamily="18" charset="0"/>
              </a:rPr>
              <a:t>3</a:t>
            </a:r>
            <a:r>
              <a:rPr lang="en-US" sz="900" dirty="0">
                <a:effectLst/>
                <a:latin typeface="Times New Roman" panose="02020603050405020304" pitchFamily="18" charset="0"/>
                <a:ea typeface="Times New Roman" panose="02020603050405020304" pitchFamily="18" charset="0"/>
              </a:rPr>
              <a:t>. Review scores and it’s count.</a:t>
            </a:r>
            <a:endParaRPr lang="en-US" sz="900" dirty="0"/>
          </a:p>
        </p:txBody>
      </p:sp>
      <p:sp>
        <p:nvSpPr>
          <p:cNvPr id="10" name="TextBox 9">
            <a:extLst>
              <a:ext uri="{FF2B5EF4-FFF2-40B4-BE49-F238E27FC236}">
                <a16:creationId xmlns:a16="http://schemas.microsoft.com/office/drawing/2014/main" xmlns="" id="{3B64CE2C-4E0F-3E90-B48D-039E8F30E95F}"/>
              </a:ext>
            </a:extLst>
          </p:cNvPr>
          <p:cNvSpPr txBox="1"/>
          <p:nvPr/>
        </p:nvSpPr>
        <p:spPr>
          <a:xfrm>
            <a:off x="971964" y="4827466"/>
            <a:ext cx="4575842" cy="230832"/>
          </a:xfrm>
          <a:prstGeom prst="rect">
            <a:avLst/>
          </a:prstGeom>
          <a:noFill/>
        </p:spPr>
        <p:txBody>
          <a:bodyPr wrap="square">
            <a:spAutoFit/>
          </a:bodyPr>
          <a:lstStyle/>
          <a:p>
            <a:r>
              <a:rPr lang="en-US" sz="900" dirty="0">
                <a:effectLst/>
                <a:latin typeface="Times New Roman" panose="02020603050405020304" pitchFamily="18" charset="0"/>
                <a:ea typeface="Times New Roman" panose="02020603050405020304" pitchFamily="18" charset="0"/>
              </a:rPr>
              <a:t>Fig 4. The price of the property is based on city.</a:t>
            </a:r>
            <a:endParaRPr lang="en-US" sz="900" dirty="0"/>
          </a:p>
        </p:txBody>
      </p:sp>
      <p:pic>
        <p:nvPicPr>
          <p:cNvPr id="5" name="image5.png">
            <a:extLst>
              <a:ext uri="{FF2B5EF4-FFF2-40B4-BE49-F238E27FC236}">
                <a16:creationId xmlns:a16="http://schemas.microsoft.com/office/drawing/2014/main" xmlns="" id="{202A0527-18B0-01DD-5A87-AF554378A0C5}"/>
              </a:ext>
            </a:extLst>
          </p:cNvPr>
          <p:cNvPicPr/>
          <p:nvPr/>
        </p:nvPicPr>
        <p:blipFill>
          <a:blip r:embed="rId4"/>
          <a:srcRect l="3044" t="7051" r="7772" b="4914"/>
          <a:stretch>
            <a:fillRect/>
          </a:stretch>
        </p:blipFill>
        <p:spPr>
          <a:xfrm>
            <a:off x="595923" y="853627"/>
            <a:ext cx="2538046" cy="1667428"/>
          </a:xfrm>
          <a:prstGeom prst="rect">
            <a:avLst/>
          </a:prstGeom>
          <a:ln/>
        </p:spPr>
      </p:pic>
      <p:sp>
        <p:nvSpPr>
          <p:cNvPr id="9" name="TextBox 8">
            <a:extLst>
              <a:ext uri="{FF2B5EF4-FFF2-40B4-BE49-F238E27FC236}">
                <a16:creationId xmlns:a16="http://schemas.microsoft.com/office/drawing/2014/main" xmlns="" id="{469A0F78-3430-5913-A334-8FDAAF665170}"/>
              </a:ext>
            </a:extLst>
          </p:cNvPr>
          <p:cNvSpPr txBox="1"/>
          <p:nvPr/>
        </p:nvSpPr>
        <p:spPr>
          <a:xfrm>
            <a:off x="375763" y="286758"/>
            <a:ext cx="4572000" cy="461665"/>
          </a:xfrm>
          <a:prstGeom prst="rect">
            <a:avLst/>
          </a:prstGeom>
          <a:noFill/>
        </p:spPr>
        <p:txBody>
          <a:bodyPr wrap="square">
            <a:spAutoFit/>
          </a:bodyPr>
          <a:lstStyle/>
          <a:p>
            <a:pPr defTabSz="342900">
              <a:buSzPts val="2800"/>
            </a:pPr>
            <a:r>
              <a:rPr lang="en" sz="2400" dirty="0">
                <a:latin typeface="Times New Roman" panose="02020603050405020304" pitchFamily="18" charset="0"/>
                <a:ea typeface="+mj-ea"/>
                <a:cs typeface="Times New Roman" panose="02020603050405020304" pitchFamily="18" charset="0"/>
              </a:rPr>
              <a:t>Results</a:t>
            </a:r>
            <a:endParaRPr lang="en-US" sz="2400" dirty="0">
              <a:latin typeface="Times New Roman" panose="02020603050405020304" pitchFamily="18" charset="0"/>
              <a:ea typeface="+mj-ea"/>
              <a:cs typeface="Times New Roman" panose="02020603050405020304" pitchFamily="18" charset="0"/>
            </a:endParaRPr>
          </a:p>
        </p:txBody>
      </p:sp>
      <p:pic>
        <p:nvPicPr>
          <p:cNvPr id="11" name="Google Shape;109;p22">
            <a:extLst>
              <a:ext uri="{FF2B5EF4-FFF2-40B4-BE49-F238E27FC236}">
                <a16:creationId xmlns:a16="http://schemas.microsoft.com/office/drawing/2014/main" xmlns="" id="{067DABFE-5857-917F-2321-5A7B7800A59B}"/>
              </a:ext>
            </a:extLst>
          </p:cNvPr>
          <p:cNvPicPr preferRelativeResize="0"/>
          <p:nvPr/>
        </p:nvPicPr>
        <p:blipFill>
          <a:blip r:embed="rId5">
            <a:alphaModFix/>
          </a:blip>
          <a:stretch>
            <a:fillRect/>
          </a:stretch>
        </p:blipFill>
        <p:spPr>
          <a:xfrm>
            <a:off x="5058037" y="2792391"/>
            <a:ext cx="3200400" cy="1933575"/>
          </a:xfrm>
          <a:prstGeom prst="rect">
            <a:avLst/>
          </a:prstGeom>
          <a:noFill/>
          <a:ln>
            <a:noFill/>
          </a:ln>
        </p:spPr>
      </p:pic>
      <p:sp>
        <p:nvSpPr>
          <p:cNvPr id="12" name="TextBox 11">
            <a:extLst>
              <a:ext uri="{FF2B5EF4-FFF2-40B4-BE49-F238E27FC236}">
                <a16:creationId xmlns:a16="http://schemas.microsoft.com/office/drawing/2014/main" xmlns="" id="{516D37E0-A496-2692-6CCD-3E5345764AD2}"/>
              </a:ext>
            </a:extLst>
          </p:cNvPr>
          <p:cNvSpPr txBox="1"/>
          <p:nvPr/>
        </p:nvSpPr>
        <p:spPr>
          <a:xfrm>
            <a:off x="4336389" y="4748056"/>
            <a:ext cx="4572000" cy="275012"/>
          </a:xfrm>
          <a:prstGeom prst="rect">
            <a:avLst/>
          </a:prstGeom>
          <a:noFill/>
        </p:spPr>
        <p:txBody>
          <a:bodyPr wrap="square">
            <a:spAutoFit/>
          </a:bodyPr>
          <a:lstStyle/>
          <a:p>
            <a:pPr marL="0" marR="0" algn="ctr">
              <a:lnSpc>
                <a:spcPct val="150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Fig 5. Model loss during training and testing</a:t>
            </a:r>
            <a:endParaRPr lang="en-US" sz="9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30638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tx1"/>
                </a:solidFill>
              </a:rPr>
              <a:t>Reference</a:t>
            </a:r>
            <a:endParaRPr dirty="0">
              <a:solidFill>
                <a:schemeClr val="tx1"/>
              </a:solidFill>
            </a:endParaRPr>
          </a:p>
        </p:txBody>
      </p:sp>
      <p:sp>
        <p:nvSpPr>
          <p:cNvPr id="117" name="Google Shape;117;p23"/>
          <p:cNvSpPr txBox="1">
            <a:spLocks noGrp="1"/>
          </p:cNvSpPr>
          <p:nvPr>
            <p:ph type="body" idx="1"/>
          </p:nvPr>
        </p:nvSpPr>
        <p:spPr>
          <a:xfrm>
            <a:off x="311700" y="1152475"/>
            <a:ext cx="8520600" cy="3747900"/>
          </a:xfrm>
          <a:prstGeom prst="rect">
            <a:avLst/>
          </a:prstGeom>
        </p:spPr>
        <p:txBody>
          <a:bodyPr spcFirstLastPara="1" wrap="square" lIns="91425" tIns="91425" rIns="91425" bIns="91425" anchor="t" anchorCtr="0">
            <a:noAutofit/>
          </a:bodyPr>
          <a:lstStyle/>
          <a:p>
            <a:pPr marL="565785" lvl="0" indent="-400050" algn="just" rtl="0">
              <a:lnSpc>
                <a:spcPct val="190000"/>
              </a:lnSpc>
              <a:spcBef>
                <a:spcPts val="0"/>
              </a:spcBef>
              <a:spcAft>
                <a:spcPts val="0"/>
              </a:spcAft>
              <a:buSzPct val="100000"/>
              <a:buFont typeface="+mj-lt"/>
              <a:buAutoNum type="romanLcPeriod"/>
            </a:pPr>
            <a:r>
              <a:rPr lang="en" sz="600" dirty="0">
                <a:solidFill>
                  <a:schemeClr val="tx1"/>
                </a:solidFill>
                <a:latin typeface="Times New Roman" panose="02020603050405020304" pitchFamily="18" charset="0"/>
                <a:cs typeface="Times New Roman" panose="02020603050405020304" pitchFamily="18" charset="0"/>
              </a:rPr>
              <a:t>Mao, Zhenxing, and Jiaylng Lyu, “Why travelers use Airbnb again?” International Journal of Contemporary Hospitality Management (2017).</a:t>
            </a:r>
            <a:endParaRPr sz="6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600" dirty="0">
                <a:solidFill>
                  <a:schemeClr val="tx1"/>
                </a:solidFill>
                <a:latin typeface="Times New Roman" panose="02020603050405020304" pitchFamily="18" charset="0"/>
                <a:cs typeface="Times New Roman" panose="02020603050405020304" pitchFamily="18" charset="0"/>
              </a:rPr>
              <a:t>Li, Yang, et al. “Price Recommendation on Vacation Rental Websites.”Proceedings of the 2017 SIAM International Conference on Data Mining. Society for Industrial and Applied Mathematics, 2017.</a:t>
            </a:r>
            <a:endParaRPr sz="6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600" dirty="0">
                <a:solidFill>
                  <a:schemeClr val="tx1"/>
                </a:solidFill>
                <a:latin typeface="Times New Roman" panose="02020603050405020304" pitchFamily="18" charset="0"/>
                <a:cs typeface="Times New Roman" panose="02020603050405020304" pitchFamily="18" charset="0"/>
              </a:rPr>
              <a:t>Moon, Hyoungeun, et a1. “Peer-to-peer interactions: Perspectives of Airbnb guests and hosts.” International Journal of Hospitality Management 77 (2019): 405-414.</a:t>
            </a:r>
            <a:endParaRPr sz="6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600" dirty="0">
                <a:solidFill>
                  <a:schemeClr val="tx1"/>
                </a:solidFill>
                <a:latin typeface="Times New Roman" panose="02020603050405020304" pitchFamily="18" charset="0"/>
                <a:cs typeface="Times New Roman" panose="02020603050405020304" pitchFamily="18" charset="0"/>
              </a:rPr>
              <a:t>Sheppard, Stephen, and Andrew Udell. “Do Airbnb properties affect house prices?” Williams College Department of Economics Working Papers 3.1 (2016): 43.</a:t>
            </a:r>
            <a:endParaRPr sz="6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600" dirty="0">
                <a:solidFill>
                  <a:schemeClr val="tx1"/>
                </a:solidFill>
                <a:latin typeface="Times New Roman" panose="02020603050405020304" pitchFamily="18" charset="0"/>
                <a:cs typeface="Times New Roman" panose="02020603050405020304" pitchFamily="18" charset="0"/>
              </a:rPr>
              <a:t>Dogru, Tarik, Makarand Mody, and Courtney Suess. “Adding evidence to the debate: Quantifying Airbnb’s disruptive impact on ten key hotel markets.” Tourism Management 72 (2019): 27-38.</a:t>
            </a:r>
            <a:endParaRPr sz="6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600" dirty="0">
                <a:solidFill>
                  <a:schemeClr val="tx1"/>
                </a:solidFill>
                <a:latin typeface="Times New Roman" panose="02020603050405020304" pitchFamily="18" charset="0"/>
                <a:cs typeface="Times New Roman" panose="02020603050405020304" pitchFamily="18" charset="0"/>
              </a:rPr>
              <a:t>Wang, Dan, and Juan L. Nicolau. “Price determinants of sharing economy-based accommodation rental: A study of listings from 33 cities on Airbnb.com.” International Journal of Hospitality Management 62 (2017): 120-131.</a:t>
            </a:r>
            <a:endParaRPr sz="6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600" dirty="0">
                <a:solidFill>
                  <a:schemeClr val="tx1"/>
                </a:solidFill>
                <a:latin typeface="Times New Roman" panose="02020603050405020304" pitchFamily="18" charset="0"/>
                <a:cs typeface="Times New Roman" panose="02020603050405020304" pitchFamily="18" charset="0"/>
              </a:rPr>
              <a:t>Oskam, Jeroen, and Albert Boswijk. “ Airbnb: the future of networked hospitality businesses.” Journal of Tourism Futures (2016).</a:t>
            </a:r>
            <a:endParaRPr sz="6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600" dirty="0">
                <a:solidFill>
                  <a:schemeClr val="tx1"/>
                </a:solidFill>
                <a:latin typeface="Times New Roman" panose="02020603050405020304" pitchFamily="18" charset="0"/>
                <a:cs typeface="Times New Roman" panose="02020603050405020304" pitchFamily="18" charset="0"/>
              </a:rPr>
              <a:t>Quattrone, Giovanni, et a1. “ Who benefits from the “Sharing” economy of Airbnb?” Proceedings of the 25th international conference on the world wide web. 2016.</a:t>
            </a:r>
            <a:endParaRPr sz="6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600" dirty="0">
                <a:solidFill>
                  <a:schemeClr val="tx1"/>
                </a:solidFill>
                <a:latin typeface="Times New Roman" panose="02020603050405020304" pitchFamily="18" charset="0"/>
                <a:cs typeface="Times New Roman" panose="02020603050405020304" pitchFamily="18" charset="0"/>
              </a:rPr>
              <a:t>Zervas, Georgios, Davide Proserpio, and John Byers. “A first look at online reputation on Airbnb, where every stay is above average.” Where Every Stay is Above Average (January 28, 2015) (2015).</a:t>
            </a:r>
            <a:endParaRPr sz="6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600" dirty="0">
                <a:solidFill>
                  <a:schemeClr val="tx1"/>
                </a:solidFill>
                <a:latin typeface="Times New Roman" panose="02020603050405020304" pitchFamily="18" charset="0"/>
                <a:cs typeface="Times New Roman" panose="02020603050405020304" pitchFamily="18" charset="0"/>
              </a:rPr>
              <a:t>Varma, Arup, et al.“Airbnb: Exciting innovation or passing fad?” Tourism Management Perspectives 20 (2016): 228-237</a:t>
            </a:r>
          </a:p>
          <a:p>
            <a:pPr marL="574358" lvl="0" indent="-400050" algn="just" rtl="0">
              <a:lnSpc>
                <a:spcPct val="190000"/>
              </a:lnSpc>
              <a:spcBef>
                <a:spcPts val="0"/>
              </a:spcBef>
              <a:spcAft>
                <a:spcPts val="0"/>
              </a:spcAft>
              <a:buSzPct val="100000"/>
              <a:buFont typeface="+mj-lt"/>
              <a:buAutoNum type="romanLcPeriod"/>
            </a:pPr>
            <a:r>
              <a:rPr lang="en-US" sz="600" dirty="0" err="1">
                <a:solidFill>
                  <a:schemeClr val="tx1"/>
                </a:solidFill>
                <a:latin typeface="Times New Roman" panose="02020603050405020304" pitchFamily="18" charset="0"/>
                <a:cs typeface="Times New Roman" panose="02020603050405020304" pitchFamily="18" charset="0"/>
              </a:rPr>
              <a:t>Pouya</a:t>
            </a:r>
            <a:r>
              <a:rPr lang="en-US" sz="600" dirty="0">
                <a:solidFill>
                  <a:schemeClr val="tx1"/>
                </a:solidFill>
                <a:latin typeface="Times New Roman" panose="02020603050405020304" pitchFamily="18" charset="0"/>
                <a:cs typeface="Times New Roman" panose="02020603050405020304" pitchFamily="18" charset="0"/>
              </a:rPr>
              <a:t> Rezazadeh </a:t>
            </a:r>
            <a:r>
              <a:rPr lang="en-US" sz="600" dirty="0" err="1">
                <a:solidFill>
                  <a:schemeClr val="tx1"/>
                </a:solidFill>
                <a:latin typeface="Times New Roman" panose="02020603050405020304" pitchFamily="18" charset="0"/>
                <a:cs typeface="Times New Roman" panose="02020603050405020304" pitchFamily="18" charset="0"/>
              </a:rPr>
              <a:t>Kalehbasti</a:t>
            </a:r>
            <a:r>
              <a:rPr lang="en-US" sz="600" dirty="0">
                <a:solidFill>
                  <a:schemeClr val="tx1"/>
                </a:solidFill>
                <a:latin typeface="Times New Roman" panose="02020603050405020304" pitchFamily="18" charset="0"/>
                <a:cs typeface="Times New Roman" panose="02020603050405020304" pitchFamily="18" charset="0"/>
              </a:rPr>
              <a:t>, Liubov </a:t>
            </a:r>
            <a:r>
              <a:rPr lang="en-US" sz="600" dirty="0" err="1">
                <a:solidFill>
                  <a:schemeClr val="tx1"/>
                </a:solidFill>
                <a:latin typeface="Times New Roman" panose="02020603050405020304" pitchFamily="18" charset="0"/>
                <a:cs typeface="Times New Roman" panose="02020603050405020304" pitchFamily="18" charset="0"/>
              </a:rPr>
              <a:t>Nikolenko</a:t>
            </a:r>
            <a:r>
              <a:rPr lang="en-US" sz="600" dirty="0">
                <a:solidFill>
                  <a:schemeClr val="tx1"/>
                </a:solidFill>
                <a:latin typeface="Times New Roman" panose="02020603050405020304" pitchFamily="18" charset="0"/>
                <a:cs typeface="Times New Roman" panose="02020603050405020304" pitchFamily="18" charset="0"/>
              </a:rPr>
              <a:t>, and </a:t>
            </a:r>
            <a:r>
              <a:rPr lang="en-US" sz="600" dirty="0" err="1">
                <a:solidFill>
                  <a:schemeClr val="tx1"/>
                </a:solidFill>
                <a:latin typeface="Times New Roman" panose="02020603050405020304" pitchFamily="18" charset="0"/>
                <a:cs typeface="Times New Roman" panose="02020603050405020304" pitchFamily="18" charset="0"/>
              </a:rPr>
              <a:t>Hoormazd</a:t>
            </a:r>
            <a:r>
              <a:rPr lang="en-US" sz="600" dirty="0">
                <a:solidFill>
                  <a:schemeClr val="tx1"/>
                </a:solidFill>
                <a:latin typeface="Times New Roman" panose="02020603050405020304" pitchFamily="18" charset="0"/>
                <a:cs typeface="Times New Roman" panose="02020603050405020304" pitchFamily="18" charset="0"/>
              </a:rPr>
              <a:t> Rezaei. 2021. Airbnb Price Prediction Using Machine Learning and Sentiment Analysis. In Machine Learning and Knowledge Extraction: 5th IFIP TC 5, TC 12, WG 8.4, WG 8.9, WG 12.9 International Cross-Domain Conference, CD-MAKE 2021, Virtual Event, August 17–20, 2021, Proceedings. Springer-Verlag, Berlin, Heidelberg, 173–184. </a:t>
            </a:r>
            <a:r>
              <a:rPr lang="en-US" sz="600" u="sng"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xmlns="" val="tx"/>
                    </a:ext>
                  </a:extLst>
                </a:hlinkClick>
              </a:rPr>
              <a:t>https://doi.org/10.1007/978-3-030-84060-0_11</a:t>
            </a:r>
            <a:endParaRPr lang="en-US" sz="600" dirty="0">
              <a:solidFill>
                <a:schemeClr val="tx1"/>
              </a:solidFill>
              <a:latin typeface="Times New Roman" panose="02020603050405020304" pitchFamily="18" charset="0"/>
              <a:cs typeface="Times New Roman" panose="02020603050405020304" pitchFamily="18" charset="0"/>
            </a:endParaRPr>
          </a:p>
          <a:p>
            <a:pPr marL="574358" lvl="0" indent="-400050" algn="just" rtl="0">
              <a:lnSpc>
                <a:spcPct val="190000"/>
              </a:lnSpc>
              <a:spcBef>
                <a:spcPts val="0"/>
              </a:spcBef>
              <a:spcAft>
                <a:spcPts val="0"/>
              </a:spcAft>
              <a:buSzPct val="100000"/>
              <a:buFont typeface="+mj-lt"/>
              <a:buAutoNum type="romanLcPeriod"/>
            </a:pPr>
            <a:r>
              <a:rPr lang="en-US" sz="600" dirty="0">
                <a:solidFill>
                  <a:schemeClr val="tx1"/>
                </a:solidFill>
                <a:latin typeface="Times New Roman" panose="02020603050405020304" pitchFamily="18" charset="0"/>
                <a:cs typeface="Times New Roman" panose="02020603050405020304" pitchFamily="18" charset="0"/>
              </a:rPr>
              <a:t>N. Peng, K. Li and Y. Qin, "Leveraging Multi-Modality Data to Airbnb Price Prediction," 2020 2nd International Conference on Economic Management and Model Engineering (ICEMME), Chongqing, China, 2020, pp. 1066-1071, </a:t>
            </a:r>
            <a:r>
              <a:rPr lang="en-US" sz="600" dirty="0" err="1">
                <a:solidFill>
                  <a:schemeClr val="tx1"/>
                </a:solidFill>
                <a:latin typeface="Times New Roman" panose="02020603050405020304" pitchFamily="18" charset="0"/>
                <a:cs typeface="Times New Roman" panose="02020603050405020304" pitchFamily="18" charset="0"/>
              </a:rPr>
              <a:t>doi</a:t>
            </a:r>
            <a:r>
              <a:rPr lang="en-US" sz="600" dirty="0">
                <a:solidFill>
                  <a:schemeClr val="tx1"/>
                </a:solidFill>
                <a:latin typeface="Times New Roman" panose="02020603050405020304" pitchFamily="18" charset="0"/>
                <a:cs typeface="Times New Roman" panose="02020603050405020304" pitchFamily="18" charset="0"/>
              </a:rPr>
              <a:t>: 10.1109/ICEMME51517.2020.00215.</a:t>
            </a:r>
          </a:p>
          <a:p>
            <a:pPr marL="574358" lvl="0" indent="-400050" algn="just" rtl="0">
              <a:lnSpc>
                <a:spcPct val="190000"/>
              </a:lnSpc>
              <a:spcBef>
                <a:spcPts val="0"/>
              </a:spcBef>
              <a:spcAft>
                <a:spcPts val="0"/>
              </a:spcAft>
              <a:buSzPct val="100000"/>
              <a:buFont typeface="+mj-lt"/>
              <a:buAutoNum type="romanLcPeriod"/>
            </a:pPr>
            <a:r>
              <a:rPr lang="en-US" sz="600" dirty="0">
                <a:solidFill>
                  <a:schemeClr val="tx1"/>
                </a:solidFill>
                <a:latin typeface="Times New Roman" panose="02020603050405020304" pitchFamily="18" charset="0"/>
                <a:cs typeface="Times New Roman" panose="02020603050405020304" pitchFamily="18" charset="0"/>
              </a:rPr>
              <a:t>A. </a:t>
            </a:r>
            <a:r>
              <a:rPr lang="en-US" sz="600" dirty="0" err="1">
                <a:solidFill>
                  <a:schemeClr val="tx1"/>
                </a:solidFill>
                <a:latin typeface="Times New Roman" panose="02020603050405020304" pitchFamily="18" charset="0"/>
                <a:cs typeface="Times New Roman" panose="02020603050405020304" pitchFamily="18" charset="0"/>
              </a:rPr>
              <a:t>Garlapati</a:t>
            </a:r>
            <a:r>
              <a:rPr lang="en-US" sz="600" dirty="0">
                <a:solidFill>
                  <a:schemeClr val="tx1"/>
                </a:solidFill>
                <a:latin typeface="Times New Roman" panose="02020603050405020304" pitchFamily="18" charset="0"/>
                <a:cs typeface="Times New Roman" panose="02020603050405020304" pitchFamily="18" charset="0"/>
              </a:rPr>
              <a:t>, K. </a:t>
            </a:r>
            <a:r>
              <a:rPr lang="en-US" sz="600" dirty="0" err="1">
                <a:solidFill>
                  <a:schemeClr val="tx1"/>
                </a:solidFill>
                <a:latin typeface="Times New Roman" panose="02020603050405020304" pitchFamily="18" charset="0"/>
                <a:cs typeface="Times New Roman" panose="02020603050405020304" pitchFamily="18" charset="0"/>
              </a:rPr>
              <a:t>Garlapati</a:t>
            </a:r>
            <a:r>
              <a:rPr lang="en-US" sz="600" dirty="0">
                <a:solidFill>
                  <a:schemeClr val="tx1"/>
                </a:solidFill>
                <a:latin typeface="Times New Roman" panose="02020603050405020304" pitchFamily="18" charset="0"/>
                <a:cs typeface="Times New Roman" panose="02020603050405020304" pitchFamily="18" charset="0"/>
              </a:rPr>
              <a:t>, N. </a:t>
            </a:r>
            <a:r>
              <a:rPr lang="en-US" sz="600" dirty="0" err="1">
                <a:solidFill>
                  <a:schemeClr val="tx1"/>
                </a:solidFill>
                <a:latin typeface="Times New Roman" panose="02020603050405020304" pitchFamily="18" charset="0"/>
                <a:cs typeface="Times New Roman" panose="02020603050405020304" pitchFamily="18" charset="0"/>
              </a:rPr>
              <a:t>Malisetty</a:t>
            </a:r>
            <a:r>
              <a:rPr lang="en-US" sz="600" dirty="0">
                <a:solidFill>
                  <a:schemeClr val="tx1"/>
                </a:solidFill>
                <a:latin typeface="Times New Roman" panose="02020603050405020304" pitchFamily="18" charset="0"/>
                <a:cs typeface="Times New Roman" panose="02020603050405020304" pitchFamily="18" charset="0"/>
              </a:rPr>
              <a:t>, D. R. Krishna and G. Narayana, "Price Listing Predictions and Forthcoming Analysis of Airbnb," 2021 12th International Conference on Computing Communication and Networking Technologies (ICCCNT), Kharagpur, India, 2021, pp. 1-7, </a:t>
            </a:r>
            <a:r>
              <a:rPr lang="en-US" sz="600" dirty="0" err="1">
                <a:solidFill>
                  <a:schemeClr val="tx1"/>
                </a:solidFill>
                <a:latin typeface="Times New Roman" panose="02020603050405020304" pitchFamily="18" charset="0"/>
                <a:cs typeface="Times New Roman" panose="02020603050405020304" pitchFamily="18" charset="0"/>
              </a:rPr>
              <a:t>doi</a:t>
            </a:r>
            <a:r>
              <a:rPr lang="en-US" sz="600" dirty="0">
                <a:solidFill>
                  <a:schemeClr val="tx1"/>
                </a:solidFill>
                <a:latin typeface="Times New Roman" panose="02020603050405020304" pitchFamily="18" charset="0"/>
                <a:cs typeface="Times New Roman" panose="02020603050405020304" pitchFamily="18" charset="0"/>
              </a:rPr>
              <a:t>: 10.1109/ICCCNT51525.2021.9579773.</a:t>
            </a:r>
          </a:p>
          <a:p>
            <a:pPr marL="574358" lvl="0" indent="-400050" algn="just" rtl="0">
              <a:lnSpc>
                <a:spcPct val="190000"/>
              </a:lnSpc>
              <a:spcBef>
                <a:spcPts val="0"/>
              </a:spcBef>
              <a:spcAft>
                <a:spcPts val="0"/>
              </a:spcAft>
              <a:buSzPct val="100000"/>
              <a:buFont typeface="+mj-lt"/>
              <a:buAutoNum type="romanLcPeriod"/>
            </a:pPr>
            <a:r>
              <a:rPr lang="en-US" sz="600" dirty="0" err="1">
                <a:solidFill>
                  <a:schemeClr val="tx1"/>
                </a:solidFill>
                <a:latin typeface="Times New Roman" panose="02020603050405020304" pitchFamily="18" charset="0"/>
                <a:cs typeface="Times New Roman" panose="02020603050405020304" pitchFamily="18" charset="0"/>
              </a:rPr>
              <a:t>Contu</a:t>
            </a:r>
            <a:r>
              <a:rPr lang="en-US" sz="600" dirty="0">
                <a:solidFill>
                  <a:schemeClr val="tx1"/>
                </a:solidFill>
                <a:latin typeface="Times New Roman" panose="02020603050405020304" pitchFamily="18" charset="0"/>
                <a:cs typeface="Times New Roman" panose="02020603050405020304" pitchFamily="18" charset="0"/>
              </a:rPr>
              <a:t>, G., </a:t>
            </a:r>
            <a:r>
              <a:rPr lang="en-US" sz="600" dirty="0" err="1">
                <a:solidFill>
                  <a:schemeClr val="tx1"/>
                </a:solidFill>
                <a:latin typeface="Times New Roman" panose="02020603050405020304" pitchFamily="18" charset="0"/>
                <a:cs typeface="Times New Roman" panose="02020603050405020304" pitchFamily="18" charset="0"/>
              </a:rPr>
              <a:t>Frigau</a:t>
            </a:r>
            <a:r>
              <a:rPr lang="en-US" sz="600" dirty="0">
                <a:solidFill>
                  <a:schemeClr val="tx1"/>
                </a:solidFill>
                <a:latin typeface="Times New Roman" panose="02020603050405020304" pitchFamily="18" charset="0"/>
                <a:cs typeface="Times New Roman" panose="02020603050405020304" pitchFamily="18" charset="0"/>
              </a:rPr>
              <a:t>, L. &amp; </a:t>
            </a:r>
            <a:r>
              <a:rPr lang="en-US" sz="600" dirty="0" err="1">
                <a:solidFill>
                  <a:schemeClr val="tx1"/>
                </a:solidFill>
                <a:latin typeface="Times New Roman" panose="02020603050405020304" pitchFamily="18" charset="0"/>
                <a:cs typeface="Times New Roman" panose="02020603050405020304" pitchFamily="18" charset="0"/>
              </a:rPr>
              <a:t>Conversano</a:t>
            </a:r>
            <a:r>
              <a:rPr lang="en-US" sz="600" dirty="0">
                <a:solidFill>
                  <a:schemeClr val="tx1"/>
                </a:solidFill>
                <a:latin typeface="Times New Roman" panose="02020603050405020304" pitchFamily="18" charset="0"/>
                <a:cs typeface="Times New Roman" panose="02020603050405020304" pitchFamily="18" charset="0"/>
              </a:rPr>
              <a:t>, C. Price indicators for Airbnb accommodations. Qual Quant (2022). https://doi.org/10.1007/s11135-022-01576-6</a:t>
            </a:r>
          </a:p>
          <a:p>
            <a:pPr marL="574358" lvl="0" indent="-400050" algn="just" rtl="0">
              <a:lnSpc>
                <a:spcPct val="190000"/>
              </a:lnSpc>
              <a:spcBef>
                <a:spcPts val="0"/>
              </a:spcBef>
              <a:spcAft>
                <a:spcPts val="0"/>
              </a:spcAft>
              <a:buSzPct val="100000"/>
              <a:buFont typeface="+mj-lt"/>
              <a:buAutoNum type="romanLcPeriod"/>
            </a:pPr>
            <a:r>
              <a:rPr lang="en-US" sz="600" dirty="0">
                <a:solidFill>
                  <a:schemeClr val="tx1"/>
                </a:solidFill>
                <a:latin typeface="Times New Roman" panose="02020603050405020304" pitchFamily="18" charset="0"/>
                <a:cs typeface="Times New Roman" panose="02020603050405020304" pitchFamily="18" charset="0"/>
              </a:rPr>
              <a:t>Gibbs, Chris, et a1. “Pricing in the sharing economy: a hedonic pricing model applied to Airbnb listings.” Journal of Travel Tourism Marketing 35.1 (2018): 46-56.</a:t>
            </a:r>
          </a:p>
          <a:p>
            <a:pPr marL="574358" lvl="0" indent="-400050" algn="just" rtl="0">
              <a:lnSpc>
                <a:spcPct val="190000"/>
              </a:lnSpc>
              <a:spcBef>
                <a:spcPts val="0"/>
              </a:spcBef>
              <a:spcAft>
                <a:spcPts val="0"/>
              </a:spcAft>
              <a:buSzPct val="100000"/>
              <a:buFont typeface="+mj-lt"/>
              <a:buAutoNum type="romanLcPeriod"/>
            </a:pPr>
            <a:r>
              <a:rPr lang="en-US" sz="600" dirty="0" err="1">
                <a:solidFill>
                  <a:schemeClr val="tx1"/>
                </a:solidFill>
                <a:latin typeface="Times New Roman" panose="02020603050405020304" pitchFamily="18" charset="0"/>
                <a:cs typeface="Times New Roman" panose="02020603050405020304" pitchFamily="18" charset="0"/>
              </a:rPr>
              <a:t>Cornegruta</a:t>
            </a:r>
            <a:r>
              <a:rPr lang="en-US" sz="600" dirty="0">
                <a:solidFill>
                  <a:schemeClr val="tx1"/>
                </a:solidFill>
                <a:latin typeface="Times New Roman" panose="02020603050405020304" pitchFamily="18" charset="0"/>
                <a:cs typeface="Times New Roman" panose="02020603050405020304" pitchFamily="18" charset="0"/>
              </a:rPr>
              <a:t>, S., Bakewell, R., Withey, S., &amp; Montana, G. (2016). Modelling Radiological Language with Bidirectional Long Short-Term Memory Networks. </a:t>
            </a:r>
            <a:r>
              <a:rPr lang="en-US" sz="600" dirty="0" err="1">
                <a:solidFill>
                  <a:schemeClr val="tx1"/>
                </a:solidFill>
                <a:latin typeface="Times New Roman" panose="02020603050405020304" pitchFamily="18" charset="0"/>
                <a:cs typeface="Times New Roman" panose="02020603050405020304" pitchFamily="18" charset="0"/>
              </a:rPr>
              <a:t>ArXiv</a:t>
            </a:r>
            <a:r>
              <a:rPr lang="en-US" sz="600" dirty="0">
                <a:solidFill>
                  <a:schemeClr val="tx1"/>
                </a:solidFill>
                <a:latin typeface="Times New Roman" panose="02020603050405020304" pitchFamily="18" charset="0"/>
                <a:cs typeface="Times New Roman" panose="02020603050405020304" pitchFamily="18" charset="0"/>
              </a:rPr>
              <a:t>. /abs/1609.08409 </a:t>
            </a:r>
          </a:p>
          <a:p>
            <a:pPr marL="574358" lvl="0" indent="-400050" algn="just" rtl="0">
              <a:lnSpc>
                <a:spcPct val="190000"/>
              </a:lnSpc>
              <a:spcBef>
                <a:spcPts val="0"/>
              </a:spcBef>
              <a:spcAft>
                <a:spcPts val="0"/>
              </a:spcAft>
              <a:buSzPct val="100000"/>
              <a:buFont typeface="+mj-lt"/>
              <a:buAutoNum type="romanLcPeriod"/>
            </a:pPr>
            <a:r>
              <a:rPr lang="en-US" sz="600" dirty="0">
                <a:solidFill>
                  <a:schemeClr val="tx1"/>
                </a:solidFill>
                <a:latin typeface="Times New Roman" panose="02020603050405020304" pitchFamily="18" charset="0"/>
                <a:cs typeface="Times New Roman" panose="02020603050405020304" pitchFamily="18" charset="0"/>
              </a:rPr>
              <a:t>Roma, Paolo, Umberto </a:t>
            </a:r>
            <a:r>
              <a:rPr lang="en-US" sz="600" dirty="0" err="1">
                <a:solidFill>
                  <a:schemeClr val="tx1"/>
                </a:solidFill>
                <a:latin typeface="Times New Roman" panose="02020603050405020304" pitchFamily="18" charset="0"/>
                <a:cs typeface="Times New Roman" panose="02020603050405020304" pitchFamily="18" charset="0"/>
              </a:rPr>
              <a:t>Panniello</a:t>
            </a:r>
            <a:r>
              <a:rPr lang="en-US" sz="600" dirty="0">
                <a:solidFill>
                  <a:schemeClr val="tx1"/>
                </a:solidFill>
                <a:latin typeface="Times New Roman" panose="02020603050405020304" pitchFamily="18" charset="0"/>
                <a:cs typeface="Times New Roman" panose="02020603050405020304" pitchFamily="18" charset="0"/>
              </a:rPr>
              <a:t>, and Giovanna Lo Nigro. “Sharing economy and incumbents’ pricing strategy: The impact of Airbnb on the hospitality industry.” International Journal of Production Economics 214 (2019): 17-29.</a:t>
            </a:r>
          </a:p>
          <a:p>
            <a:pPr marL="565785" lvl="0" indent="-400050" algn="just" rtl="0">
              <a:lnSpc>
                <a:spcPct val="190000"/>
              </a:lnSpc>
              <a:spcBef>
                <a:spcPts val="0"/>
              </a:spcBef>
              <a:spcAft>
                <a:spcPts val="0"/>
              </a:spcAft>
              <a:buSzPct val="100000"/>
              <a:buFont typeface="+mj-lt"/>
              <a:buAutoNum type="romanLcPeriod"/>
            </a:pPr>
            <a:endParaRPr sz="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a:bodyPr>
          <a:lstStyle/>
          <a:p>
            <a:r>
              <a:rPr lang="en" sz="2400" dirty="0">
                <a:solidFill>
                  <a:schemeClr val="tx1"/>
                </a:solidFill>
                <a:latin typeface="Times New Roman" panose="02020603050405020304" pitchFamily="18" charset="0"/>
                <a:cs typeface="Times New Roman" panose="02020603050405020304" pitchFamily="18" charset="0"/>
              </a:rPr>
              <a:t>Group Member Information</a:t>
            </a:r>
            <a:endParaRPr sz="2400" dirty="0">
              <a:solidFill>
                <a:schemeClr val="tx1"/>
              </a:solidFill>
              <a:latin typeface="Times New Roman" panose="02020603050405020304" pitchFamily="18" charset="0"/>
              <a:cs typeface="Times New Roman" panose="02020603050405020304" pitchFamily="18" charset="0"/>
            </a:endParaRPr>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en-US" b="1" i="1" dirty="0">
              <a:solidFill>
                <a:srgbClr val="000000"/>
              </a:solidFill>
              <a:effectLst/>
              <a:latin typeface="Times New Roman" panose="02020603050405020304" pitchFamily="18" charset="0"/>
              <a:cs typeface="Times New Roman" panose="02020603050405020304" pitchFamily="18" charset="0"/>
            </a:endParaRPr>
          </a:p>
          <a:p>
            <a:pPr marL="0" lvl="0" indent="0" rtl="0">
              <a:spcBef>
                <a:spcPts val="0"/>
              </a:spcBef>
              <a:spcAft>
                <a:spcPts val="1200"/>
              </a:spcAft>
              <a:buNone/>
            </a:pPr>
            <a:r>
              <a:rPr lang="en-US" b="1" i="1" dirty="0">
                <a:solidFill>
                  <a:srgbClr val="000000"/>
                </a:solidFill>
                <a:effectLst/>
                <a:latin typeface="Times New Roman" panose="02020603050405020304" pitchFamily="18" charset="0"/>
                <a:cs typeface="Times New Roman" panose="02020603050405020304" pitchFamily="18" charset="0"/>
              </a:rPr>
              <a:t>                          </a:t>
            </a:r>
            <a:r>
              <a:rPr lang="en-US" b="1" i="1" dirty="0" err="1">
                <a:solidFill>
                  <a:srgbClr val="000000"/>
                </a:solidFill>
                <a:effectLst/>
                <a:latin typeface="Times New Roman" panose="02020603050405020304" pitchFamily="18" charset="0"/>
                <a:cs typeface="Times New Roman" panose="02020603050405020304" pitchFamily="18" charset="0"/>
              </a:rPr>
              <a:t>Dingari</a:t>
            </a:r>
            <a:r>
              <a:rPr lang="en-US" b="1" i="1" dirty="0">
                <a:solidFill>
                  <a:srgbClr val="000000"/>
                </a:solidFill>
                <a:effectLst/>
                <a:latin typeface="Times New Roman" panose="02020603050405020304" pitchFamily="18" charset="0"/>
                <a:cs typeface="Times New Roman" panose="02020603050405020304" pitchFamily="18" charset="0"/>
              </a:rPr>
              <a:t>, Vikram – 700742014</a:t>
            </a:r>
          </a:p>
          <a:p>
            <a:pPr marL="0" lvl="0" indent="0" rtl="0">
              <a:spcBef>
                <a:spcPts val="0"/>
              </a:spcBef>
              <a:spcAft>
                <a:spcPts val="1200"/>
              </a:spcAft>
              <a:buNone/>
            </a:pPr>
            <a:r>
              <a:rPr lang="en-US" b="1" i="1" dirty="0">
                <a:solidFill>
                  <a:srgbClr val="000000"/>
                </a:solidFill>
                <a:effectLst/>
                <a:latin typeface="Times New Roman" panose="02020603050405020304" pitchFamily="18" charset="0"/>
                <a:cs typeface="Times New Roman" panose="02020603050405020304" pitchFamily="18" charset="0"/>
              </a:rPr>
              <a:t>                          Shruthi Vallap Reddy – 700744517</a:t>
            </a:r>
          </a:p>
          <a:p>
            <a:pPr marL="0" lvl="0" indent="0" rtl="0">
              <a:spcBef>
                <a:spcPts val="0"/>
              </a:spcBef>
              <a:spcAft>
                <a:spcPts val="1200"/>
              </a:spcAft>
              <a:buNone/>
            </a:pP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effectLst/>
                <a:latin typeface="Times New Roman" panose="02020603050405020304" pitchFamily="18" charset="0"/>
                <a:cs typeface="Times New Roman" panose="02020603050405020304" pitchFamily="18" charset="0"/>
              </a:rPr>
              <a:t>Cherukupally</a:t>
            </a:r>
            <a:r>
              <a:rPr lang="en-US" b="1" i="1" dirty="0">
                <a:solidFill>
                  <a:srgbClr val="000000"/>
                </a:solidFill>
                <a:effectLst/>
                <a:latin typeface="Times New Roman" panose="02020603050405020304" pitchFamily="18" charset="0"/>
                <a:cs typeface="Times New Roman" panose="02020603050405020304" pitchFamily="18" charset="0"/>
              </a:rPr>
              <a:t>, Ashwin Kumar Reddy – 700745488</a:t>
            </a:r>
          </a:p>
          <a:p>
            <a:pPr marL="0" lvl="0" indent="0" rtl="0">
              <a:spcBef>
                <a:spcPts val="0"/>
              </a:spcBef>
              <a:spcAft>
                <a:spcPts val="1200"/>
              </a:spcAft>
              <a:buNone/>
            </a:pPr>
            <a:r>
              <a:rPr lang="en-US" b="1" i="1" dirty="0">
                <a:solidFill>
                  <a:srgbClr val="000000"/>
                </a:solidFill>
                <a:effectLst/>
                <a:latin typeface="Times New Roman" panose="02020603050405020304" pitchFamily="18" charset="0"/>
                <a:cs typeface="Times New Roman" panose="02020603050405020304" pitchFamily="18" charset="0"/>
              </a:rPr>
              <a:t>                          </a:t>
            </a:r>
            <a:r>
              <a:rPr lang="en-US" b="1" i="1" dirty="0" err="1">
                <a:solidFill>
                  <a:srgbClr val="000000"/>
                </a:solidFill>
                <a:effectLst/>
                <a:latin typeface="Times New Roman" panose="02020603050405020304" pitchFamily="18" charset="0"/>
                <a:cs typeface="Times New Roman" panose="02020603050405020304" pitchFamily="18" charset="0"/>
              </a:rPr>
              <a:t>Kadali</a:t>
            </a:r>
            <a:r>
              <a:rPr lang="en-US" b="1" i="1" dirty="0">
                <a:solidFill>
                  <a:srgbClr val="000000"/>
                </a:solidFill>
                <a:effectLst/>
                <a:latin typeface="Times New Roman" panose="02020603050405020304" pitchFamily="18" charset="0"/>
                <a:cs typeface="Times New Roman" panose="02020603050405020304" pitchFamily="18" charset="0"/>
              </a:rPr>
              <a:t>, Satya </a:t>
            </a:r>
            <a:r>
              <a:rPr lang="en-US" b="1" i="1" dirty="0" err="1">
                <a:solidFill>
                  <a:srgbClr val="000000"/>
                </a:solidFill>
                <a:effectLst/>
                <a:latin typeface="Times New Roman" panose="02020603050405020304" pitchFamily="18" charset="0"/>
                <a:cs typeface="Times New Roman" panose="02020603050405020304" pitchFamily="18" charset="0"/>
              </a:rPr>
              <a:t>Ishyanth</a:t>
            </a:r>
            <a:r>
              <a:rPr lang="en-US" b="1" i="1" dirty="0">
                <a:solidFill>
                  <a:srgbClr val="000000"/>
                </a:solidFill>
                <a:effectLst/>
                <a:latin typeface="Times New Roman" panose="02020603050405020304" pitchFamily="18" charset="0"/>
                <a:cs typeface="Times New Roman" panose="02020603050405020304" pitchFamily="18" charset="0"/>
              </a:rPr>
              <a:t> - 700735513</a:t>
            </a:r>
            <a:endParaRPr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tx1"/>
                </a:solidFill>
                <a:latin typeface="Times New Roman" panose="02020603050405020304" pitchFamily="18" charset="0"/>
                <a:cs typeface="Times New Roman" panose="02020603050405020304" pitchFamily="18" charset="0"/>
              </a:rPr>
              <a:t>Role/Responsibilities</a:t>
            </a:r>
            <a:endParaRPr dirty="0">
              <a:solidFill>
                <a:schemeClr val="tx1"/>
              </a:solidFill>
              <a:latin typeface="Times New Roman" panose="02020603050405020304" pitchFamily="18" charset="0"/>
              <a:cs typeface="Times New Roman" panose="02020603050405020304" pitchFamily="18" charset="0"/>
            </a:endParaRPr>
          </a:p>
        </p:txBody>
      </p:sp>
      <p:graphicFrame>
        <p:nvGraphicFramePr>
          <p:cNvPr id="67" name="Google Shape;67;p15"/>
          <p:cNvGraphicFramePr/>
          <p:nvPr>
            <p:extLst>
              <p:ext uri="{D42A27DB-BD31-4B8C-83A1-F6EECF244321}">
                <p14:modId xmlns:p14="http://schemas.microsoft.com/office/powerpoint/2010/main" val="271609456"/>
              </p:ext>
            </p:extLst>
          </p:nvPr>
        </p:nvGraphicFramePr>
        <p:xfrm>
          <a:off x="983556" y="1106501"/>
          <a:ext cx="7330568" cy="3726758"/>
        </p:xfrm>
        <a:graphic>
          <a:graphicData uri="http://schemas.openxmlformats.org/drawingml/2006/table">
            <a:tbl>
              <a:tblPr>
                <a:noFill/>
                <a:tableStyleId>{145C45A5-8418-4FFF-81F1-D31DB538FC9B}</a:tableStyleId>
              </a:tblPr>
              <a:tblGrid>
                <a:gridCol w="2693583">
                  <a:extLst>
                    <a:ext uri="{9D8B030D-6E8A-4147-A177-3AD203B41FA5}">
                      <a16:colId xmlns:a16="http://schemas.microsoft.com/office/drawing/2014/main" xmlns="" val="20000"/>
                    </a:ext>
                  </a:extLst>
                </a:gridCol>
                <a:gridCol w="2209070">
                  <a:extLst>
                    <a:ext uri="{9D8B030D-6E8A-4147-A177-3AD203B41FA5}">
                      <a16:colId xmlns:a16="http://schemas.microsoft.com/office/drawing/2014/main" xmlns="" val="20001"/>
                    </a:ext>
                  </a:extLst>
                </a:gridCol>
                <a:gridCol w="2427915">
                  <a:extLst>
                    <a:ext uri="{9D8B030D-6E8A-4147-A177-3AD203B41FA5}">
                      <a16:colId xmlns:a16="http://schemas.microsoft.com/office/drawing/2014/main" xmlns="" val="20002"/>
                    </a:ext>
                  </a:extLst>
                </a:gridCol>
              </a:tblGrid>
              <a:tr h="365263">
                <a:tc>
                  <a:txBody>
                    <a:bodyPr/>
                    <a:lstStyle/>
                    <a:p>
                      <a:pPr marL="0" lvl="0" indent="0" algn="ctr" rtl="0">
                        <a:lnSpc>
                          <a:spcPct val="200000"/>
                        </a:lnSpc>
                        <a:spcBef>
                          <a:spcPts val="0"/>
                        </a:spcBef>
                        <a:spcAft>
                          <a:spcPts val="0"/>
                        </a:spcAft>
                        <a:buNone/>
                      </a:pPr>
                      <a:r>
                        <a:rPr lang="en" sz="1050" b="1">
                          <a:solidFill>
                            <a:schemeClr val="dk1"/>
                          </a:solidFill>
                          <a:latin typeface="Times New Roman"/>
                          <a:ea typeface="Times New Roman"/>
                          <a:cs typeface="Times New Roman"/>
                          <a:sym typeface="Times New Roman"/>
                        </a:rPr>
                        <a:t>Task</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200000"/>
                        </a:lnSpc>
                        <a:spcBef>
                          <a:spcPts val="0"/>
                        </a:spcBef>
                        <a:spcAft>
                          <a:spcPts val="0"/>
                        </a:spcAft>
                        <a:buNone/>
                      </a:pPr>
                      <a:r>
                        <a:rPr lang="en" sz="1050" b="1">
                          <a:solidFill>
                            <a:schemeClr val="dk1"/>
                          </a:solidFill>
                          <a:latin typeface="Times New Roman"/>
                          <a:ea typeface="Times New Roman"/>
                          <a:cs typeface="Times New Roman"/>
                          <a:sym typeface="Times New Roman"/>
                        </a:rPr>
                        <a:t>Responsibility</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200000"/>
                        </a:lnSpc>
                        <a:spcBef>
                          <a:spcPts val="0"/>
                        </a:spcBef>
                        <a:spcAft>
                          <a:spcPts val="0"/>
                        </a:spcAft>
                        <a:buNone/>
                      </a:pPr>
                      <a:r>
                        <a:rPr lang="en" sz="1050" b="1">
                          <a:solidFill>
                            <a:schemeClr val="dk1"/>
                          </a:solidFill>
                          <a:latin typeface="Times New Roman"/>
                          <a:ea typeface="Times New Roman"/>
                          <a:cs typeface="Times New Roman"/>
                          <a:sym typeface="Times New Roman"/>
                        </a:rPr>
                        <a:t>Contributions (%)</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0"/>
                  </a:ext>
                </a:extLst>
              </a:tr>
              <a:tr h="607660">
                <a:tc>
                  <a:txBody>
                    <a:bodyPr/>
                    <a:lstStyle/>
                    <a:p>
                      <a:pPr marL="0" lvl="0" indent="0" algn="ctr" rtl="0">
                        <a:lnSpc>
                          <a:spcPct val="150000"/>
                        </a:lnSpc>
                        <a:spcBef>
                          <a:spcPts val="0"/>
                        </a:spcBef>
                        <a:spcAft>
                          <a:spcPts val="0"/>
                        </a:spcAft>
                        <a:buNone/>
                      </a:pPr>
                      <a:r>
                        <a:rPr lang="en" sz="1050">
                          <a:solidFill>
                            <a:schemeClr val="dk1"/>
                          </a:solidFill>
                          <a:latin typeface="Times New Roman"/>
                          <a:ea typeface="Times New Roman"/>
                          <a:cs typeface="Times New Roman"/>
                          <a:sym typeface="Times New Roman"/>
                        </a:rPr>
                        <a:t>Data collection and preprocessing</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Shruthi</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a:solidFill>
                            <a:schemeClr val="dk1"/>
                          </a:solidFill>
                          <a:latin typeface="Times New Roman"/>
                          <a:ea typeface="Times New Roman"/>
                          <a:cs typeface="Times New Roman"/>
                          <a:sym typeface="Times New Roman"/>
                        </a:rPr>
                        <a:t>100</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1"/>
                  </a:ext>
                </a:extLst>
              </a:tr>
              <a:tr h="607660">
                <a:tc>
                  <a:txBody>
                    <a:bodyPr/>
                    <a:lstStyle/>
                    <a:p>
                      <a:pPr marL="0" lvl="0" indent="0" algn="ctr" rtl="0">
                        <a:lnSpc>
                          <a:spcPct val="150000"/>
                        </a:lnSpc>
                        <a:spcBef>
                          <a:spcPts val="0"/>
                        </a:spcBef>
                        <a:spcAft>
                          <a:spcPts val="0"/>
                        </a:spcAft>
                        <a:buNone/>
                      </a:pPr>
                      <a:r>
                        <a:rPr lang="en" sz="1050">
                          <a:solidFill>
                            <a:schemeClr val="dk1"/>
                          </a:solidFill>
                          <a:latin typeface="Times New Roman"/>
                          <a:ea typeface="Times New Roman"/>
                          <a:cs typeface="Times New Roman"/>
                          <a:sym typeface="Times New Roman"/>
                        </a:rPr>
                        <a:t>Model selection and architecture</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Ashwin</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a:solidFill>
                            <a:schemeClr val="dk1"/>
                          </a:solidFill>
                          <a:latin typeface="Times New Roman"/>
                          <a:ea typeface="Times New Roman"/>
                          <a:cs typeface="Times New Roman"/>
                          <a:sym typeface="Times New Roman"/>
                        </a:rPr>
                        <a:t>100</a:t>
                      </a:r>
                      <a:endParaRPr>
                        <a:solidFill>
                          <a:schemeClr val="dk1"/>
                        </a:solidFill>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2"/>
                  </a:ext>
                </a:extLst>
              </a:tr>
              <a:tr h="607660">
                <a:tc>
                  <a:txBody>
                    <a:bodyPr/>
                    <a:lstStyle/>
                    <a:p>
                      <a:pPr marL="0" lvl="0" indent="0" algn="ctr" rtl="0">
                        <a:lnSpc>
                          <a:spcPct val="150000"/>
                        </a:lnSpc>
                        <a:spcBef>
                          <a:spcPts val="0"/>
                        </a:spcBef>
                        <a:spcAft>
                          <a:spcPts val="0"/>
                        </a:spcAft>
                        <a:buNone/>
                      </a:pPr>
                      <a:r>
                        <a:rPr lang="en" sz="1050">
                          <a:solidFill>
                            <a:schemeClr val="dk1"/>
                          </a:solidFill>
                          <a:latin typeface="Times New Roman"/>
                          <a:ea typeface="Times New Roman"/>
                          <a:cs typeface="Times New Roman"/>
                          <a:sym typeface="Times New Roman"/>
                        </a:rPr>
                        <a:t>Feature engineering and implementation</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Satya Ishyanth</a:t>
                      </a:r>
                    </a:p>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Vikram</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75%</a:t>
                      </a:r>
                    </a:p>
                    <a:p>
                      <a:pPr marL="0" lvl="0" indent="0" algn="ctr" rtl="0">
                        <a:lnSpc>
                          <a:spcPct val="150000"/>
                        </a:lnSpc>
                        <a:spcBef>
                          <a:spcPts val="0"/>
                        </a:spcBef>
                        <a:spcAft>
                          <a:spcPts val="0"/>
                        </a:spcAft>
                        <a:buNone/>
                      </a:pPr>
                      <a:r>
                        <a:rPr lang="en" sz="1050" dirty="0">
                          <a:solidFill>
                            <a:schemeClr val="dk1"/>
                          </a:solidFill>
                          <a:latin typeface="Times New Roman"/>
                          <a:cs typeface="Times New Roman"/>
                          <a:sym typeface="Times New Roman"/>
                        </a:rPr>
                        <a:t>25%</a:t>
                      </a:r>
                      <a:endParaRPr dirty="0">
                        <a:solidFill>
                          <a:schemeClr val="dk1"/>
                        </a:solidFill>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3"/>
                  </a:ext>
                </a:extLst>
              </a:tr>
              <a:tr h="607660">
                <a:tc>
                  <a:txBody>
                    <a:bodyPr/>
                    <a:lstStyle/>
                    <a:p>
                      <a:pPr marL="0" lvl="0" indent="0" algn="ctr" rtl="0">
                        <a:lnSpc>
                          <a:spcPct val="150000"/>
                        </a:lnSpc>
                        <a:spcBef>
                          <a:spcPts val="0"/>
                        </a:spcBef>
                        <a:spcAft>
                          <a:spcPts val="0"/>
                        </a:spcAft>
                        <a:buNone/>
                      </a:pPr>
                      <a:r>
                        <a:rPr lang="en" sz="1050">
                          <a:solidFill>
                            <a:schemeClr val="dk1"/>
                          </a:solidFill>
                          <a:latin typeface="Times New Roman"/>
                          <a:ea typeface="Times New Roman"/>
                          <a:cs typeface="Times New Roman"/>
                          <a:sym typeface="Times New Roman"/>
                        </a:rPr>
                        <a:t>Model training and testing</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Satya Ishyanth </a:t>
                      </a:r>
                    </a:p>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Vikram</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cs typeface="Times New Roman"/>
                          <a:sym typeface="Times New Roman"/>
                        </a:rPr>
                        <a:t>25%</a:t>
                      </a:r>
                    </a:p>
                    <a:p>
                      <a:pPr marL="0" lvl="0" indent="0" algn="ctr" rtl="0">
                        <a:lnSpc>
                          <a:spcPct val="150000"/>
                        </a:lnSpc>
                        <a:spcBef>
                          <a:spcPts val="0"/>
                        </a:spcBef>
                        <a:spcAft>
                          <a:spcPts val="0"/>
                        </a:spcAft>
                        <a:buNone/>
                      </a:pPr>
                      <a:r>
                        <a:rPr lang="en" sz="1050" dirty="0">
                          <a:solidFill>
                            <a:schemeClr val="dk1"/>
                          </a:solidFill>
                          <a:latin typeface="Times New Roman"/>
                          <a:cs typeface="Times New Roman"/>
                          <a:sym typeface="Times New Roman"/>
                        </a:rPr>
                        <a:t>75%</a:t>
                      </a:r>
                      <a:endParaRPr dirty="0">
                        <a:solidFill>
                          <a:schemeClr val="dk1"/>
                        </a:solidFill>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4"/>
                  </a:ext>
                </a:extLst>
              </a:tr>
              <a:tr h="930855">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Final testing and documentation</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 Vikram ,</a:t>
                      </a:r>
                    </a:p>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Satya Ishyanth ,</a:t>
                      </a:r>
                    </a:p>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Shruthi</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33%</a:t>
                      </a:r>
                    </a:p>
                    <a:p>
                      <a:pPr marL="0" lvl="0" indent="0" algn="ctr" rtl="0">
                        <a:lnSpc>
                          <a:spcPct val="150000"/>
                        </a:lnSpc>
                        <a:spcBef>
                          <a:spcPts val="0"/>
                        </a:spcBef>
                        <a:spcAft>
                          <a:spcPts val="0"/>
                        </a:spcAft>
                        <a:buNone/>
                      </a:pPr>
                      <a:r>
                        <a:rPr lang="en" sz="1050" dirty="0">
                          <a:solidFill>
                            <a:schemeClr val="dk1"/>
                          </a:solidFill>
                          <a:latin typeface="Times New Roman"/>
                          <a:cs typeface="Times New Roman"/>
                          <a:sym typeface="Times New Roman"/>
                        </a:rPr>
                        <a:t>33%</a:t>
                      </a:r>
                    </a:p>
                    <a:p>
                      <a:pPr marL="0" lvl="0" indent="0" algn="ctr" rtl="0">
                        <a:lnSpc>
                          <a:spcPct val="150000"/>
                        </a:lnSpc>
                        <a:spcBef>
                          <a:spcPts val="0"/>
                        </a:spcBef>
                        <a:spcAft>
                          <a:spcPts val="0"/>
                        </a:spcAft>
                        <a:buNone/>
                      </a:pPr>
                      <a:r>
                        <a:rPr lang="en" sz="1050" dirty="0">
                          <a:solidFill>
                            <a:schemeClr val="dk1"/>
                          </a:solidFill>
                          <a:latin typeface="Times New Roman"/>
                          <a:cs typeface="Times New Roman"/>
                          <a:sym typeface="Times New Roman"/>
                        </a:rPr>
                        <a:t>33%</a:t>
                      </a: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rmAutofit/>
          </a:bodyPr>
          <a:lstStyle/>
          <a:p>
            <a:r>
              <a:rPr lang="en" sz="2400" dirty="0">
                <a:solidFill>
                  <a:schemeClr val="tx1"/>
                </a:solidFill>
                <a:latin typeface="Times New Roman" panose="02020603050405020304" pitchFamily="18" charset="0"/>
                <a:cs typeface="Times New Roman" panose="02020603050405020304" pitchFamily="18" charset="0"/>
              </a:rPr>
              <a:t>Motivation</a:t>
            </a:r>
            <a:endParaRPr sz="2400" dirty="0">
              <a:solidFill>
                <a:schemeClr val="tx1"/>
              </a:solidFill>
              <a:latin typeface="Times New Roman" panose="02020603050405020304" pitchFamily="18" charset="0"/>
              <a:cs typeface="Times New Roman" panose="02020603050405020304" pitchFamily="18" charset="0"/>
            </a:endParaRPr>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 dirty="0">
                <a:latin typeface="Times New Roman"/>
                <a:ea typeface="Times New Roman"/>
                <a:cs typeface="Times New Roman"/>
                <a:sym typeface="Times New Roman"/>
              </a:rPr>
              <a:t>	The objective of this project is to do Descriptive analysis, Prescriptive analysis and Predictive analysis. With that analysis we will be able to answer the following questions.</a:t>
            </a:r>
            <a:endParaRPr dirty="0">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ts val="1100"/>
              <a:buFont typeface="Arial"/>
              <a:buNone/>
            </a:pPr>
            <a:r>
              <a:rPr lang="en" dirty="0">
                <a:latin typeface="Times New Roman"/>
                <a:ea typeface="Times New Roman"/>
                <a:cs typeface="Times New Roman"/>
                <a:sym typeface="Times New Roman"/>
              </a:rPr>
              <a:t>Descriptive analytics </a:t>
            </a:r>
            <a:endParaRPr dirty="0">
              <a:latin typeface="Times New Roman"/>
              <a:ea typeface="Times New Roman"/>
              <a:cs typeface="Times New Roman"/>
              <a:sym typeface="Times New Roman"/>
            </a:endParaRPr>
          </a:p>
          <a:p>
            <a:pPr marL="457200" lvl="0" indent="-342900" algn="just" rtl="0">
              <a:lnSpc>
                <a:spcPct val="150000"/>
              </a:lnSpc>
              <a:spcBef>
                <a:spcPts val="1200"/>
              </a:spcBef>
              <a:spcAft>
                <a:spcPts val="0"/>
              </a:spcAft>
              <a:buSzPts val="1800"/>
              <a:buFont typeface="Times New Roman"/>
              <a:buAutoNum type="arabicPeriod"/>
            </a:pPr>
            <a:r>
              <a:rPr lang="en" dirty="0">
                <a:latin typeface="Times New Roman"/>
                <a:ea typeface="Times New Roman"/>
                <a:cs typeface="Times New Roman"/>
                <a:sym typeface="Times New Roman"/>
              </a:rPr>
              <a:t>How many listings are available in the neighbourhood?</a:t>
            </a:r>
            <a:endParaRPr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AutoNum type="arabicPeriod"/>
            </a:pPr>
            <a:r>
              <a:rPr lang="en" dirty="0">
                <a:latin typeface="Times New Roman"/>
                <a:ea typeface="Times New Roman"/>
                <a:cs typeface="Times New Roman"/>
                <a:sym typeface="Times New Roman"/>
              </a:rPr>
              <a:t>When are the prices high and low?</a:t>
            </a:r>
            <a:endParaRPr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AutoNum type="arabicPeriod"/>
            </a:pPr>
            <a:r>
              <a:rPr lang="en" dirty="0">
                <a:latin typeface="Times New Roman"/>
                <a:ea typeface="Times New Roman"/>
                <a:cs typeface="Times New Roman"/>
                <a:sym typeface="Times New Roman"/>
              </a:rPr>
              <a:t>Which neighborhoods are considered safe for hosting?</a:t>
            </a:r>
            <a:endParaRPr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AutoNum type="arabicPeriod"/>
            </a:pPr>
            <a:r>
              <a:rPr lang="en" dirty="0">
                <a:latin typeface="Times New Roman"/>
                <a:ea typeface="Times New Roman"/>
                <a:cs typeface="Times New Roman"/>
                <a:sym typeface="Times New Roman"/>
              </a:rPr>
              <a:t>Long-term rentals instead of leasing?</a:t>
            </a:r>
            <a:endParaRPr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AutoNum type="arabicPeriod"/>
            </a:pPr>
            <a:r>
              <a:rPr lang="en" dirty="0">
                <a:latin typeface="Times New Roman"/>
                <a:ea typeface="Times New Roman"/>
                <a:cs typeface="Times New Roman"/>
                <a:sym typeface="Times New Roman"/>
              </a:rPr>
              <a:t>Presence of professional hosting service providers?</a:t>
            </a:r>
            <a:endParaRPr dirty="0">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ts val="1100"/>
              <a:buFont typeface="Arial"/>
              <a:buNone/>
            </a:pPr>
            <a:endParaRPr dirty="0">
              <a:latin typeface="Times New Roman"/>
              <a:ea typeface="Times New Roman"/>
              <a:cs typeface="Times New Roman"/>
              <a:sym typeface="Times New Roman"/>
            </a:endParaRPr>
          </a:p>
          <a:p>
            <a:pPr marL="0" lvl="0" indent="0" algn="just" rtl="0">
              <a:lnSpc>
                <a:spcPct val="150000"/>
              </a:lnSpc>
              <a:spcBef>
                <a:spcPts val="1200"/>
              </a:spcBef>
              <a:spcAft>
                <a:spcPts val="1200"/>
              </a:spcAft>
              <a:buNone/>
            </a:pPr>
            <a:endParaRPr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solidFill>
                  <a:schemeClr val="tx1"/>
                </a:solidFill>
                <a:latin typeface="Times New Roman" panose="02020603050405020304" pitchFamily="18" charset="0"/>
                <a:cs typeface="Times New Roman" panose="02020603050405020304" pitchFamily="18" charset="0"/>
              </a:rPr>
              <a:t>Motivation</a:t>
            </a:r>
            <a:endParaRPr sz="2400" dirty="0">
              <a:solidFill>
                <a:schemeClr val="tx1"/>
              </a:solidFill>
              <a:latin typeface="Times New Roman" panose="02020603050405020304" pitchFamily="18" charset="0"/>
              <a:cs typeface="Times New Roman" panose="02020603050405020304" pitchFamily="18" charset="0"/>
            </a:endParaRPr>
          </a:p>
        </p:txBody>
      </p:sp>
      <p:sp>
        <p:nvSpPr>
          <p:cNvPr id="79" name="Google Shape;79;p1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chemeClr val="dk1"/>
              </a:buClr>
              <a:buSzPct val="61111"/>
              <a:buFont typeface="Arial"/>
              <a:buNone/>
            </a:pPr>
            <a:r>
              <a:rPr lang="en" dirty="0">
                <a:latin typeface="Times New Roman"/>
                <a:ea typeface="Times New Roman"/>
                <a:cs typeface="Times New Roman"/>
                <a:sym typeface="Times New Roman"/>
              </a:rPr>
              <a:t>Prescriptive </a:t>
            </a:r>
            <a:endParaRPr dirty="0">
              <a:latin typeface="Times New Roman"/>
              <a:ea typeface="Times New Roman"/>
              <a:cs typeface="Times New Roman"/>
              <a:sym typeface="Times New Roman"/>
            </a:endParaRPr>
          </a:p>
          <a:p>
            <a:pPr marL="457200" lvl="0" indent="-325755" algn="just" rtl="0">
              <a:lnSpc>
                <a:spcPct val="150000"/>
              </a:lnSpc>
              <a:spcBef>
                <a:spcPts val="1200"/>
              </a:spcBef>
              <a:spcAft>
                <a:spcPts val="0"/>
              </a:spcAft>
              <a:buSzPct val="100000"/>
              <a:buFont typeface="Times New Roman"/>
              <a:buChar char="●"/>
            </a:pPr>
            <a:r>
              <a:rPr lang="en" dirty="0">
                <a:latin typeface="Times New Roman"/>
                <a:ea typeface="Times New Roman"/>
                <a:cs typeface="Times New Roman"/>
                <a:sym typeface="Times New Roman"/>
              </a:rPr>
              <a:t>Based on the customer budget, they can either opt for an entire house or just a room or even better share a room. </a:t>
            </a:r>
            <a:endParaRPr dirty="0">
              <a:latin typeface="Times New Roman"/>
              <a:ea typeface="Times New Roman"/>
              <a:cs typeface="Times New Roman"/>
              <a:sym typeface="Times New Roman"/>
            </a:endParaRPr>
          </a:p>
          <a:p>
            <a:pPr marL="457200" lvl="0" indent="-325755" algn="just" rtl="0">
              <a:lnSpc>
                <a:spcPct val="150000"/>
              </a:lnSpc>
              <a:spcBef>
                <a:spcPts val="0"/>
              </a:spcBef>
              <a:spcAft>
                <a:spcPts val="0"/>
              </a:spcAft>
              <a:buSzPct val="100000"/>
              <a:buFont typeface="Times New Roman"/>
              <a:buChar char="●"/>
            </a:pPr>
            <a:r>
              <a:rPr lang="en" dirty="0">
                <a:latin typeface="Times New Roman"/>
                <a:ea typeface="Times New Roman"/>
                <a:cs typeface="Times New Roman"/>
                <a:sym typeface="Times New Roman"/>
              </a:rPr>
              <a:t>With a range of prices as low as 700 to as high as 50,000, comes a range of amenities, such as selection on a number of beds, bedrooms, kitchen, air conditioning, heating washing machine, breakfast, beachfront, gym, pool etc to name a few.</a:t>
            </a:r>
            <a:endParaRPr dirty="0">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ct val="61111"/>
              <a:buFont typeface="Arial"/>
              <a:buNone/>
            </a:pPr>
            <a:r>
              <a:rPr lang="en" dirty="0">
                <a:latin typeface="Times New Roman"/>
                <a:ea typeface="Times New Roman"/>
                <a:cs typeface="Times New Roman"/>
                <a:sym typeface="Times New Roman"/>
              </a:rPr>
              <a:t>Predictive Analytics</a:t>
            </a:r>
            <a:endParaRPr dirty="0">
              <a:latin typeface="Times New Roman"/>
              <a:ea typeface="Times New Roman"/>
              <a:cs typeface="Times New Roman"/>
              <a:sym typeface="Times New Roman"/>
            </a:endParaRPr>
          </a:p>
          <a:p>
            <a:pPr marL="457200" lvl="0" indent="-325755" algn="just" rtl="0">
              <a:lnSpc>
                <a:spcPct val="150000"/>
              </a:lnSpc>
              <a:spcBef>
                <a:spcPts val="1200"/>
              </a:spcBef>
              <a:spcAft>
                <a:spcPts val="0"/>
              </a:spcAft>
              <a:buSzPct val="100000"/>
              <a:buFont typeface="Times New Roman"/>
              <a:buChar char="●"/>
            </a:pPr>
            <a:r>
              <a:rPr lang="en" dirty="0">
                <a:latin typeface="Times New Roman"/>
                <a:ea typeface="Times New Roman"/>
                <a:cs typeface="Times New Roman"/>
                <a:sym typeface="Times New Roman"/>
              </a:rPr>
              <a:t>Which locations give the higher revenue ?</a:t>
            </a:r>
            <a:endParaRPr dirty="0">
              <a:latin typeface="Times New Roman"/>
              <a:ea typeface="Times New Roman"/>
              <a:cs typeface="Times New Roman"/>
              <a:sym typeface="Times New Roman"/>
            </a:endParaRPr>
          </a:p>
          <a:p>
            <a:pPr marL="457200" lvl="0" indent="-325755" algn="just" rtl="0">
              <a:lnSpc>
                <a:spcPct val="150000"/>
              </a:lnSpc>
              <a:spcBef>
                <a:spcPts val="0"/>
              </a:spcBef>
              <a:spcAft>
                <a:spcPts val="0"/>
              </a:spcAft>
              <a:buSzPct val="100000"/>
              <a:buFont typeface="Times New Roman"/>
              <a:buChar char="●"/>
            </a:pPr>
            <a:r>
              <a:rPr lang="en" dirty="0">
                <a:latin typeface="Times New Roman"/>
                <a:ea typeface="Times New Roman"/>
                <a:cs typeface="Times New Roman"/>
                <a:sym typeface="Times New Roman"/>
              </a:rPr>
              <a:t>To predict the price based on the user selected attributes.</a:t>
            </a:r>
            <a:endParaRPr dirty="0">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ct val="61111"/>
              <a:buFont typeface="Arial"/>
              <a:buNone/>
            </a:pPr>
            <a:endParaRPr dirty="0">
              <a:latin typeface="Times New Roman"/>
              <a:ea typeface="Times New Roman"/>
              <a:cs typeface="Times New Roman"/>
              <a:sym typeface="Times New Roman"/>
            </a:endParaRPr>
          </a:p>
          <a:p>
            <a:pPr marL="0" lvl="0" indent="0" algn="just" rtl="0">
              <a:lnSpc>
                <a:spcPct val="150000"/>
              </a:lnSpc>
              <a:spcBef>
                <a:spcPts val="1200"/>
              </a:spcBef>
              <a:spcAft>
                <a:spcPts val="1200"/>
              </a:spcAft>
              <a:buNone/>
            </a:pPr>
            <a:endParaRPr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solidFill>
                  <a:schemeClr val="tx1"/>
                </a:solidFill>
                <a:latin typeface="Times New Roman" panose="02020603050405020304" pitchFamily="18" charset="0"/>
                <a:cs typeface="Times New Roman" panose="02020603050405020304" pitchFamily="18" charset="0"/>
              </a:rPr>
              <a:t>Objective</a:t>
            </a:r>
            <a:endParaRPr sz="2400" dirty="0">
              <a:solidFill>
                <a:schemeClr val="tx1"/>
              </a:solidFill>
              <a:latin typeface="Times New Roman" panose="02020603050405020304" pitchFamily="18" charset="0"/>
              <a:cs typeface="Times New Roman" panose="02020603050405020304" pitchFamily="18" charset="0"/>
            </a:endParaRPr>
          </a:p>
        </p:txBody>
      </p:sp>
      <p:sp>
        <p:nvSpPr>
          <p:cNvPr id="85" name="Google Shape;85;p18"/>
          <p:cNvSpPr txBox="1">
            <a:spLocks noGrp="1"/>
          </p:cNvSpPr>
          <p:nvPr>
            <p:ph type="body" idx="1"/>
          </p:nvPr>
        </p:nvSpPr>
        <p:spPr>
          <a:prstGeom prst="rect">
            <a:avLst/>
          </a:prstGeom>
        </p:spPr>
        <p:txBody>
          <a:bodyPr spcFirstLastPara="1" wrap="square" lIns="91425" tIns="91425" rIns="91425" bIns="91425" anchor="t" anchorCtr="0">
            <a:normAutofit/>
          </a:bodyPr>
          <a:lstStyle/>
          <a:p>
            <a:pPr lvl="0" algn="just" rtl="0">
              <a:lnSpc>
                <a:spcPct val="250000"/>
              </a:lnSpc>
              <a:spcBef>
                <a:spcPts val="0"/>
              </a:spcBef>
              <a:spcAft>
                <a:spcPts val="0"/>
              </a:spcAft>
              <a:buSzPts val="18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There are several reasons why this project is significant. </a:t>
            </a:r>
            <a:endParaRPr dirty="0">
              <a:latin typeface="Times New Roman" panose="02020603050405020304" pitchFamily="18" charset="0"/>
              <a:cs typeface="Times New Roman" panose="02020603050405020304" pitchFamily="18" charset="0"/>
            </a:endParaRPr>
          </a:p>
          <a:p>
            <a:pPr lvl="0" algn="just" rtl="0">
              <a:lnSpc>
                <a:spcPct val="250000"/>
              </a:lnSpc>
              <a:spcBef>
                <a:spcPts val="0"/>
              </a:spcBef>
              <a:spcAft>
                <a:spcPts val="0"/>
              </a:spcAft>
              <a:buSzPts val="18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Firstly, the use of Bi-LSTM for Airbnb price prediction is a novel approach that has not been extensively explored in the literature. </a:t>
            </a:r>
            <a:endParaRPr dirty="0">
              <a:latin typeface="Times New Roman" panose="02020603050405020304" pitchFamily="18" charset="0"/>
              <a:cs typeface="Times New Roman" panose="02020603050405020304" pitchFamily="18" charset="0"/>
            </a:endParaRPr>
          </a:p>
          <a:p>
            <a:pPr lvl="0" algn="just" rtl="0">
              <a:lnSpc>
                <a:spcPct val="250000"/>
              </a:lnSpc>
              <a:spcBef>
                <a:spcPts val="0"/>
              </a:spcBef>
              <a:spcAft>
                <a:spcPts val="0"/>
              </a:spcAft>
              <a:buSzPts val="18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By applying this deep learning model to the Airbnb dataset, we can take advantage of its ability to capture long-term dependencies and temporal patterns in the data, which can lead to more accurate and robust predictions.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prstGeom prst="rect">
            <a:avLst/>
          </a:prstGeom>
        </p:spPr>
        <p:txBody>
          <a:bodyPr spcFirstLastPara="1" wrap="square" lIns="91425" tIns="91425" rIns="91425" bIns="91425" anchor="t" anchorCtr="0">
            <a:normAutofit/>
          </a:bodyPr>
          <a:lstStyle/>
          <a:p>
            <a:r>
              <a:rPr lang="en" sz="2400" dirty="0">
                <a:solidFill>
                  <a:schemeClr val="tx1"/>
                </a:solidFill>
                <a:latin typeface="Times New Roman" panose="02020603050405020304" pitchFamily="18" charset="0"/>
                <a:cs typeface="Times New Roman" panose="02020603050405020304" pitchFamily="18" charset="0"/>
              </a:rPr>
              <a:t>Related Work</a:t>
            </a:r>
            <a:endParaRPr sz="2400" dirty="0">
              <a:solidFill>
                <a:schemeClr val="tx1"/>
              </a:solidFill>
              <a:latin typeface="Times New Roman" panose="02020603050405020304" pitchFamily="18" charset="0"/>
              <a:cs typeface="Times New Roman" panose="02020603050405020304" pitchFamily="18" charset="0"/>
            </a:endParaRPr>
          </a:p>
        </p:txBody>
      </p:sp>
      <p:sp>
        <p:nvSpPr>
          <p:cNvPr id="91" name="Google Shape;91;p19"/>
          <p:cNvSpPr txBox="1">
            <a:spLocks noGrp="1"/>
          </p:cNvSpPr>
          <p:nvPr>
            <p:ph type="body" idx="1"/>
          </p:nvPr>
        </p:nvSpPr>
        <p:spPr>
          <a:prstGeom prst="rect">
            <a:avLst/>
          </a:prstGeom>
        </p:spPr>
        <p:txBody>
          <a:bodyPr spcFirstLastPara="1" wrap="square" lIns="91425" tIns="91425" rIns="91425" bIns="91425" anchor="t" anchorCtr="0">
            <a:normAutofit fontScale="92500"/>
          </a:bodyPr>
          <a:lstStyle/>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Understanding the factors that contributed to the growth of Airbnb and how it influences tourists is critical for the future of creative enterprises.</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Analyzing the relationship between numerous attributes and how they differ while reflecting the price is crucial for hosts to choose features that contribute to the community's growth while keeping an eye on the price.</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Regular modification of business models is necessary for continued growth and development.</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Ratings provided by visitors are critical to convince others that a location is worth living in based on community suggestions.</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The sharing economy plays a significant role in offering peer-to-peer lodgings, which impacts other lodging businesses' revenue.</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Examining Airbnb from both visitor and competitor companies' perspectives is necessary to determine the reasons why consumers select Airbnb over hotels and if competitors are significantly impacted.</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Technology has a significant role in the growth of Airbnb, enabling consumers to act as entrepreneurs and familiarize themselves with the concept of utilizing internet services to book and select a home in a certain location.</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rmAutofit/>
          </a:bodyPr>
          <a:lstStyle/>
          <a:p>
            <a:r>
              <a:rPr lang="en" sz="2400" dirty="0">
                <a:solidFill>
                  <a:schemeClr val="tx1"/>
                </a:solidFill>
                <a:latin typeface="Times New Roman" panose="02020603050405020304" pitchFamily="18" charset="0"/>
                <a:cs typeface="Times New Roman" panose="02020603050405020304" pitchFamily="18" charset="0"/>
              </a:rPr>
              <a:t>Problem Statement</a:t>
            </a:r>
            <a:endParaRPr sz="2400" dirty="0">
              <a:solidFill>
                <a:schemeClr val="tx1"/>
              </a:solidFill>
              <a:latin typeface="Times New Roman" panose="02020603050405020304" pitchFamily="18" charset="0"/>
              <a:cs typeface="Times New Roman" panose="02020603050405020304" pitchFamily="18" charset="0"/>
            </a:endParaRPr>
          </a:p>
        </p:txBody>
      </p:sp>
      <p:sp>
        <p:nvSpPr>
          <p:cNvPr id="97" name="Google Shape;97;p2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just" rtl="0">
              <a:lnSpc>
                <a:spcPct val="200000"/>
              </a:lnSpc>
              <a:spcBef>
                <a:spcPts val="0"/>
              </a:spcBef>
              <a:spcAft>
                <a:spcPts val="1200"/>
              </a:spcAft>
              <a:buNone/>
            </a:pPr>
            <a:r>
              <a:rPr lang="en" dirty="0">
                <a:latin typeface="Times New Roman" panose="02020603050405020304" pitchFamily="18" charset="0"/>
                <a:cs typeface="Times New Roman" panose="02020603050405020304" pitchFamily="18" charset="0"/>
              </a:rPr>
              <a:t>Developing a reliable price prediction model for Airbnb rental properties using machine learning and natural language processing techniques to assist property owners and customers in </a:t>
            </a:r>
            <a:r>
              <a:rPr lang="en" dirty="0">
                <a:solidFill>
                  <a:schemeClr val="tx1"/>
                </a:solidFill>
                <a:latin typeface="Times New Roman" panose="02020603050405020304" pitchFamily="18" charset="0"/>
                <a:cs typeface="Times New Roman" panose="02020603050405020304" pitchFamily="18" charset="0"/>
              </a:rPr>
              <a:t>evaluating</a:t>
            </a:r>
            <a:r>
              <a:rPr lang="en" dirty="0">
                <a:latin typeface="Times New Roman" panose="02020603050405020304" pitchFamily="18" charset="0"/>
                <a:cs typeface="Times New Roman" panose="02020603050405020304" pitchFamily="18" charset="0"/>
              </a:rPr>
              <a:t> prices with limited information available, while taking into account rental characteristics, owner attributes, and consumer feedback, with the goal of improving the accuracy of price predictions and facilitating fair pricing practices while minimizing negative impacts on surrounding neighborhoods.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prstGeom prst="rect">
            <a:avLst/>
          </a:prstGeom>
        </p:spPr>
        <p:txBody>
          <a:bodyPr spcFirstLastPara="1" wrap="square" lIns="91425" tIns="91425" rIns="91425" bIns="91425" anchor="t" anchorCtr="0">
            <a:normAutofit/>
          </a:bodyPr>
          <a:lstStyle/>
          <a:p>
            <a:r>
              <a:rPr lang="en" sz="2400" dirty="0">
                <a:solidFill>
                  <a:schemeClr val="tx1"/>
                </a:solidFill>
                <a:latin typeface="Times New Roman" panose="02020603050405020304" pitchFamily="18" charset="0"/>
                <a:cs typeface="Times New Roman" panose="02020603050405020304" pitchFamily="18" charset="0"/>
              </a:rPr>
              <a:t>Proposed Solution</a:t>
            </a:r>
            <a:endParaRPr sz="2400" dirty="0">
              <a:solidFill>
                <a:schemeClr val="tx1"/>
              </a:solidFill>
              <a:latin typeface="Times New Roman" panose="02020603050405020304" pitchFamily="18" charset="0"/>
              <a:cs typeface="Times New Roman" panose="02020603050405020304" pitchFamily="18" charset="0"/>
            </a:endParaRPr>
          </a:p>
        </p:txBody>
      </p:sp>
      <p:sp>
        <p:nvSpPr>
          <p:cNvPr id="103" name="Google Shape;103;p21"/>
          <p:cNvSpPr txBox="1">
            <a:spLocks noGrp="1"/>
          </p:cNvSpPr>
          <p:nvPr>
            <p:ph type="body" idx="1"/>
          </p:nvPr>
        </p:nvSpPr>
        <p:spPr>
          <a:prstGeom prst="rect">
            <a:avLst/>
          </a:prstGeom>
        </p:spPr>
        <p:txBody>
          <a:bodyPr spcFirstLastPara="1" wrap="square" lIns="91425" tIns="91425" rIns="91425" bIns="91425" anchor="t" anchorCtr="0">
            <a:normAutofit lnSpcReduction="10000"/>
          </a:bodyPr>
          <a:lstStyle/>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Bi-LSTM model used for Airbnb </a:t>
            </a:r>
            <a:r>
              <a:rPr lang="en">
                <a:solidFill>
                  <a:schemeClr val="tx1"/>
                </a:solidFill>
                <a:latin typeface="Times New Roman" panose="02020603050405020304" pitchFamily="18" charset="0"/>
                <a:cs typeface="Times New Roman" panose="02020603050405020304" pitchFamily="18" charset="0"/>
              </a:rPr>
              <a:t>price prediction.</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Bi-LSTM is a type of RNN suitable for sequence prediction tasks.</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Bi-LSTM model consists of two LSTM layers to capture past and future context of input sequence.</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Trained on Airbnb New York dataset with 80/20 split, MSE loss function, and Adam optimizer.</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Performance evaluated with RMSE, MAE, R-squared, and visualizations such as scatter and residual plots.</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Bi-LSTM model tends to overestimate lower-priced listings and underestimate higher-priced listings.</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Potential for refinement with additional features or different architectures and deployment in a production environment.</a:t>
            </a: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65</TotalTime>
  <Words>1288</Words>
  <Application>Microsoft Office PowerPoint</Application>
  <PresentationFormat>On-screen Show (16:9)</PresentationFormat>
  <Paragraphs>96</Paragraphs>
  <Slides>12</Slides>
  <Notes>9</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Airbnb Price Analysis and Prediction using Deep Learning Algorithms</vt:lpstr>
      <vt:lpstr>Group Member Information</vt:lpstr>
      <vt:lpstr>Role/Responsibilities</vt:lpstr>
      <vt:lpstr>Motivation</vt:lpstr>
      <vt:lpstr>Motivation</vt:lpstr>
      <vt:lpstr>Objective</vt:lpstr>
      <vt:lpstr>Related Work</vt:lpstr>
      <vt:lpstr>Problem Statement</vt:lpstr>
      <vt:lpstr>Proposed Solution</vt:lpstr>
      <vt:lpstr>PowerPoint Presentation</vt:lpstr>
      <vt:lpstr>PowerPoint Presentation</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Price Analysis and Prediction using Deep Learning Algorithms</dc:title>
  <dc:creator>Preethi Vallapreddy</dc:creator>
  <cp:lastModifiedBy>DELL</cp:lastModifiedBy>
  <cp:revision>22</cp:revision>
  <dcterms:modified xsi:type="dcterms:W3CDTF">2023-04-26T04:25:25Z</dcterms:modified>
</cp:coreProperties>
</file>