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1" r:id="rId1"/>
  </p:sldMasterIdLst>
  <p:notesMasterIdLst>
    <p:notesMasterId r:id="rId13"/>
  </p:notesMasterIdLst>
  <p:sldIdLst>
    <p:sldId id="256" r:id="rId2"/>
    <p:sldId id="257" r:id="rId3"/>
    <p:sldId id="26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agdevi" userId="caa1b274b6dedaf4" providerId="LiveId" clId="{EF633488-8A3F-4781-8CAE-5BE0B9171CED}"/>
    <pc:docChg chg="undo custSel addSld delSld modSld">
      <pc:chgData name="vaagdevi" userId="caa1b274b6dedaf4" providerId="LiveId" clId="{EF633488-8A3F-4781-8CAE-5BE0B9171CED}" dt="2022-12-06T04:18:39.358" v="173" actId="255"/>
      <pc:docMkLst>
        <pc:docMk/>
      </pc:docMkLst>
      <pc:sldChg chg="modSp add del mod">
        <pc:chgData name="vaagdevi" userId="caa1b274b6dedaf4" providerId="LiveId" clId="{EF633488-8A3F-4781-8CAE-5BE0B9171CED}" dt="2022-12-06T04:18:39.358" v="173" actId="255"/>
        <pc:sldMkLst>
          <pc:docMk/>
          <pc:sldMk cId="0" sldId="257"/>
        </pc:sldMkLst>
        <pc:spChg chg="mod">
          <ac:chgData name="vaagdevi" userId="caa1b274b6dedaf4" providerId="LiveId" clId="{EF633488-8A3F-4781-8CAE-5BE0B9171CED}" dt="2022-12-06T04:18:14.435" v="169" actId="20577"/>
          <ac:spMkLst>
            <pc:docMk/>
            <pc:sldMk cId="0" sldId="257"/>
            <ac:spMk id="59" creationId="{00000000-0000-0000-0000-000000000000}"/>
          </ac:spMkLst>
        </pc:spChg>
        <pc:spChg chg="mod">
          <ac:chgData name="vaagdevi" userId="caa1b274b6dedaf4" providerId="LiveId" clId="{EF633488-8A3F-4781-8CAE-5BE0B9171CED}" dt="2022-12-06T04:18:39.358" v="173" actId="255"/>
          <ac:spMkLst>
            <pc:docMk/>
            <pc:sldMk cId="0" sldId="257"/>
            <ac:spMk id="78" creationId="{00000000-0000-0000-0000-000000000000}"/>
          </ac:spMkLst>
        </pc:spChg>
      </pc:sldChg>
      <pc:sldChg chg="modSp new del mod">
        <pc:chgData name="vaagdevi" userId="caa1b274b6dedaf4" providerId="LiveId" clId="{EF633488-8A3F-4781-8CAE-5BE0B9171CED}" dt="2022-12-06T04:18:19.319" v="170" actId="47"/>
        <pc:sldMkLst>
          <pc:docMk/>
          <pc:sldMk cId="345968469" sldId="266"/>
        </pc:sldMkLst>
        <pc:spChg chg="mod">
          <ac:chgData name="vaagdevi" userId="caa1b274b6dedaf4" providerId="LiveId" clId="{EF633488-8A3F-4781-8CAE-5BE0B9171CED}" dt="2022-12-06T04:15:25.795" v="26" actId="20577"/>
          <ac:spMkLst>
            <pc:docMk/>
            <pc:sldMk cId="345968469" sldId="266"/>
            <ac:spMk id="2" creationId="{DCFDDD80-B90B-11F2-21FA-7B09F804623E}"/>
          </ac:spMkLst>
        </pc:spChg>
        <pc:spChg chg="mod">
          <ac:chgData name="vaagdevi" userId="caa1b274b6dedaf4" providerId="LiveId" clId="{EF633488-8A3F-4781-8CAE-5BE0B9171CED}" dt="2022-12-06T04:17:01.967" v="160" actId="20577"/>
          <ac:spMkLst>
            <pc:docMk/>
            <pc:sldMk cId="345968469" sldId="266"/>
            <ac:spMk id="3" creationId="{45D768F6-79BB-D133-3464-DAB33AB3937E}"/>
          </ac:spMkLst>
        </pc:spChg>
      </pc:sldChg>
      <pc:sldChg chg="add">
        <pc:chgData name="vaagdevi" userId="caa1b274b6dedaf4" providerId="LiveId" clId="{EF633488-8A3F-4781-8CAE-5BE0B9171CED}" dt="2022-12-06T04:17:42.144" v="165" actId="2890"/>
        <pc:sldMkLst>
          <pc:docMk/>
          <pc:sldMk cId="2773564988" sldId="267"/>
        </pc:sldMkLst>
      </pc:sldChg>
      <pc:sldChg chg="new del">
        <pc:chgData name="vaagdevi" userId="caa1b274b6dedaf4" providerId="LiveId" clId="{EF633488-8A3F-4781-8CAE-5BE0B9171CED}" dt="2022-12-06T04:17:29.586" v="162" actId="47"/>
        <pc:sldMkLst>
          <pc:docMk/>
          <pc:sldMk cId="4180632658"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a424e9bec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a424e9bec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424e9bec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a424e9bec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a424e9be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a424e9be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a424e9be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a424e9be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0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424e9bec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424e9bec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a424e9bec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a424e9bec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424e9bec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424e9bec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a424e9bec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a424e9bec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424e9bec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424e9bec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a424e9be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424e9be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2148-1264-52FE-57B4-225B561C2B4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11B4BAC-1CF7-78A1-BC0D-8F5A44EB6FD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48ED177-BF77-8C32-CEEB-A143F0DD57A5}"/>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5" name="Footer Placeholder 4">
            <a:extLst>
              <a:ext uri="{FF2B5EF4-FFF2-40B4-BE49-F238E27FC236}">
                <a16:creationId xmlns:a16="http://schemas.microsoft.com/office/drawing/2014/main" id="{7CF11E28-CD0C-59A8-D946-706EDE6E9C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59B6C8-425D-65FF-ABB2-8E9AAD659D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65038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23DF-9FBE-3502-5A74-C09AF48DC6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786DD8-13BF-305E-FFCB-83F1A25E8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5F676-CE64-3D86-8F9E-3519C9F3C56E}"/>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5" name="Footer Placeholder 4">
            <a:extLst>
              <a:ext uri="{FF2B5EF4-FFF2-40B4-BE49-F238E27FC236}">
                <a16:creationId xmlns:a16="http://schemas.microsoft.com/office/drawing/2014/main" id="{0265B1C9-891C-C089-FDCD-C94E8C21AD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551A1E-0406-E98C-6AA7-C3661DB6A9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3680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B71C-1B83-B165-D5DF-2DFF29BDB8C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04DB0D-50EE-248A-E12B-D87537C2A40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8B8FF-8CB9-06D6-0F33-9D000D07642A}"/>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5" name="Footer Placeholder 4">
            <a:extLst>
              <a:ext uri="{FF2B5EF4-FFF2-40B4-BE49-F238E27FC236}">
                <a16:creationId xmlns:a16="http://schemas.microsoft.com/office/drawing/2014/main" id="{D5496AE0-78BC-13BD-4434-A62BCC88F7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8FAE02-0CE4-3B1A-F3C8-5D92DB788A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6989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947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7637-BCC6-2ECE-E929-54CC6BA71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A56F1-8557-1865-C4AC-C04A9390C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C28D2-BACD-60F9-1EF5-0D0EB8DBD04F}"/>
              </a:ext>
            </a:extLst>
          </p:cNvPr>
          <p:cNvSpPr>
            <a:spLocks noGrp="1"/>
          </p:cNvSpPr>
          <p:nvPr>
            <p:ph type="dt" sz="half" idx="10"/>
          </p:nvPr>
        </p:nvSpPr>
        <p:spPr/>
        <p:txBody>
          <a:bodyPr/>
          <a:lstStyle/>
          <a:p>
            <a:fld id="{52647F38-B617-4D2F-AE0A-013F0C4D2C57}" type="datetimeFigureOut">
              <a:rPr lang="en-US" smtClean="0"/>
              <a:t>12/5/2022</a:t>
            </a:fld>
            <a:endParaRPr lang="en-US" dirty="0"/>
          </a:p>
        </p:txBody>
      </p:sp>
      <p:sp>
        <p:nvSpPr>
          <p:cNvPr id="5" name="Footer Placeholder 4">
            <a:extLst>
              <a:ext uri="{FF2B5EF4-FFF2-40B4-BE49-F238E27FC236}">
                <a16:creationId xmlns:a16="http://schemas.microsoft.com/office/drawing/2014/main" id="{29D36DA0-0D9A-6B48-6A6B-E6A6771BE7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178CE3-FAA5-B3DB-0DAE-40D0C36B64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13421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2A72-CB20-26FF-3A3F-41F56F89C5A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CD1458-F756-B298-269A-FFD8F5B1F8E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7C1ED-5721-57D0-36C2-A86BD53C8B97}"/>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5" name="Footer Placeholder 4">
            <a:extLst>
              <a:ext uri="{FF2B5EF4-FFF2-40B4-BE49-F238E27FC236}">
                <a16:creationId xmlns:a16="http://schemas.microsoft.com/office/drawing/2014/main" id="{14459B5D-06C5-1E05-6E1D-147C1B657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47557-0300-298C-4353-2446168DB3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41221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528E-BF69-24FD-4DC8-7404CCE2F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78C88-BB7C-BD9C-0F33-8CEF627E84B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75B29-EAB8-4BF6-06B7-04CF0369647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D4D0DC-266F-4138-754C-E484D57A1EA2}"/>
              </a:ext>
            </a:extLst>
          </p:cNvPr>
          <p:cNvSpPr>
            <a:spLocks noGrp="1"/>
          </p:cNvSpPr>
          <p:nvPr>
            <p:ph type="dt" sz="half" idx="10"/>
          </p:nvPr>
        </p:nvSpPr>
        <p:spPr/>
        <p:txBody>
          <a:bodyPr/>
          <a:lstStyle/>
          <a:p>
            <a:fld id="{05BFA754-D5C3-4E66-96A6-867B257F58DC}" type="datetimeFigureOut">
              <a:rPr lang="en-US" smtClean="0"/>
              <a:t>12/5/2022</a:t>
            </a:fld>
            <a:endParaRPr lang="en-US" dirty="0"/>
          </a:p>
        </p:txBody>
      </p:sp>
      <p:sp>
        <p:nvSpPr>
          <p:cNvPr id="6" name="Footer Placeholder 5">
            <a:extLst>
              <a:ext uri="{FF2B5EF4-FFF2-40B4-BE49-F238E27FC236}">
                <a16:creationId xmlns:a16="http://schemas.microsoft.com/office/drawing/2014/main" id="{0611D13E-C8DF-A9F9-6CD0-B59DF2C857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CA15C9-2BA9-20DA-B918-671D357079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33032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55FD-7B79-E909-5C1F-2B73B691D824}"/>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6EFDA1-BBF9-E71D-3BAF-599B98901EF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1150-6424-5A2E-689F-4F53209798C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9DF616-8B84-8092-2A46-15789ABEA8B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F37F01A-E8A2-2A83-62C2-DB2CE45F88E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3B163-AE82-C5CF-BD1B-705C58EFFBA4}"/>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8" name="Footer Placeholder 7">
            <a:extLst>
              <a:ext uri="{FF2B5EF4-FFF2-40B4-BE49-F238E27FC236}">
                <a16:creationId xmlns:a16="http://schemas.microsoft.com/office/drawing/2014/main" id="{B4E1E446-AF52-EC0A-CB16-081F3C11D6C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DB52B06-C41C-0D84-0F58-CE76E0264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7835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290C-A4E1-0610-1444-5470A13AB3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135BF-367F-9A36-9670-883A8097869C}"/>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4" name="Footer Placeholder 3">
            <a:extLst>
              <a:ext uri="{FF2B5EF4-FFF2-40B4-BE49-F238E27FC236}">
                <a16:creationId xmlns:a16="http://schemas.microsoft.com/office/drawing/2014/main" id="{61370E0E-9416-C6CE-C8C8-941FA85B6B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B8818B-7015-A2F9-96F5-1DA6F36BD5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70822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0075E-103C-3D1A-E223-43E736879983}"/>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3" name="Footer Placeholder 2">
            <a:extLst>
              <a:ext uri="{FF2B5EF4-FFF2-40B4-BE49-F238E27FC236}">
                <a16:creationId xmlns:a16="http://schemas.microsoft.com/office/drawing/2014/main" id="{B3647713-3924-5E63-BE07-C1B1FD4571C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FD5297C-3F1C-31F2-C81A-D3408C5695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787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904E-724F-68EF-8545-23E4DBDA8FB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C67444A-68A2-1B0B-968D-5ADB5468673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DF0372-367D-5DC6-F259-E7F81C92C96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D4E1F6E-5844-9170-5E9E-B9ABAA69D89A}"/>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6" name="Footer Placeholder 5">
            <a:extLst>
              <a:ext uri="{FF2B5EF4-FFF2-40B4-BE49-F238E27FC236}">
                <a16:creationId xmlns:a16="http://schemas.microsoft.com/office/drawing/2014/main" id="{A138ECBA-D110-A4C3-FA14-9103C541A6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84B366-47A6-6FC2-445C-29A1E1BF50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89335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F26-0675-9D34-A00C-AB895C15DE8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60C549C-E971-8E72-1019-E2423C3462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3471D25-B6C0-E562-E6AB-F613BBD384A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6BE314-9B43-0E58-BAF5-4F9DA7C5831F}"/>
              </a:ext>
            </a:extLst>
          </p:cNvPr>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6" name="Footer Placeholder 5">
            <a:extLst>
              <a:ext uri="{FF2B5EF4-FFF2-40B4-BE49-F238E27FC236}">
                <a16:creationId xmlns:a16="http://schemas.microsoft.com/office/drawing/2014/main" id="{BA4AEA60-45CE-E196-71BD-3A90DAF7B7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1344ED-DC54-6C73-0ACF-B032469654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05920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877F8-89D7-320E-B6F2-ABCC62E6AA3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7A0E38-BF6B-5202-C964-4EA150F5AAC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94F1A-E465-EADC-4850-C9FFFE6458D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12/5/2022</a:t>
            </a:fld>
            <a:endParaRPr lang="en-US" dirty="0"/>
          </a:p>
        </p:txBody>
      </p:sp>
      <p:sp>
        <p:nvSpPr>
          <p:cNvPr id="5" name="Footer Placeholder 4">
            <a:extLst>
              <a:ext uri="{FF2B5EF4-FFF2-40B4-BE49-F238E27FC236}">
                <a16:creationId xmlns:a16="http://schemas.microsoft.com/office/drawing/2014/main" id="{F06F2184-51E5-2518-B17A-EF5A59872D5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702F7AB-F2C5-C781-60DB-6B80D2BED60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927784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351564" cy="51435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Google Shape;54;p13"/>
          <p:cNvSpPr txBox="1">
            <a:spLocks noGrp="1"/>
          </p:cNvSpPr>
          <p:nvPr>
            <p:ph type="ctrTitle"/>
          </p:nvPr>
        </p:nvSpPr>
        <p:spPr>
          <a:xfrm>
            <a:off x="96643" y="1300976"/>
            <a:ext cx="3884470" cy="3842524"/>
          </a:xfrm>
          <a:prstGeom prst="rect">
            <a:avLst/>
          </a:prstGeom>
        </p:spPr>
        <p:txBody>
          <a:bodyPr spcFirstLastPara="1" lIns="91425" tIns="91425" rIns="91425" bIns="91425" anchorCtr="0">
            <a:normAutofit fontScale="90000"/>
          </a:bodyPr>
          <a:lstStyle/>
          <a:p>
            <a:pPr marL="342900" lvl="0" indent="-342900">
              <a:spcBef>
                <a:spcPts val="0"/>
              </a:spcBef>
              <a:buFont typeface="Wingdings" panose="05000000000000000000" pitchFamily="2" charset="2"/>
              <a:buChar char="§"/>
            </a:pPr>
            <a:br>
              <a:rPr lang="en-US" sz="2200" dirty="0"/>
            </a:br>
            <a:br>
              <a:rPr lang="en-US" sz="2200" dirty="0"/>
            </a:br>
            <a:br>
              <a:rPr lang="en-US" sz="2200" dirty="0"/>
            </a:br>
            <a:br>
              <a:rPr lang="en-US" sz="2200" dirty="0"/>
            </a:br>
            <a:br>
              <a:rPr lang="en-US" sz="2200" dirty="0"/>
            </a:br>
            <a:br>
              <a:rPr lang="en-US" sz="2200" dirty="0"/>
            </a:br>
            <a:r>
              <a:rPr lang="en-US" sz="2700" b="1" dirty="0"/>
              <a:t>Face Mask detection using XG Boosting &amp; MLP</a:t>
            </a:r>
            <a:br>
              <a:rPr lang="en-US" sz="1600" dirty="0"/>
            </a:br>
            <a:br>
              <a:rPr lang="en-US" sz="1600" dirty="0"/>
            </a:br>
            <a:r>
              <a:rPr lang="en-US" sz="1800" dirty="0"/>
              <a:t>Vaagdevi Suryadevara(700741918)</a:t>
            </a:r>
            <a:br>
              <a:rPr lang="en-US" sz="1800" dirty="0"/>
            </a:br>
            <a:r>
              <a:rPr lang="en-US" sz="1800" dirty="0" err="1"/>
              <a:t>Jagadesh</a:t>
            </a:r>
            <a:r>
              <a:rPr lang="en-US" sz="1800" dirty="0"/>
              <a:t> </a:t>
            </a:r>
            <a:r>
              <a:rPr lang="en-US" sz="1800" dirty="0" err="1"/>
              <a:t>velagaa</a:t>
            </a:r>
            <a:r>
              <a:rPr lang="en-US" sz="1800" dirty="0"/>
              <a:t>(7007416670)</a:t>
            </a:r>
            <a:br>
              <a:rPr lang="en-US" sz="1800" dirty="0"/>
            </a:br>
            <a:r>
              <a:rPr lang="en-US" sz="1800" dirty="0"/>
              <a:t>Vikram </a:t>
            </a:r>
            <a:r>
              <a:rPr lang="en-US" sz="1800" dirty="0" err="1"/>
              <a:t>Dingari</a:t>
            </a:r>
            <a:r>
              <a:rPr lang="en-US" sz="1800" dirty="0"/>
              <a:t>(700742014</a:t>
            </a:r>
            <a:r>
              <a:rPr lang="en-US" sz="1600" dirty="0"/>
              <a:t>)</a:t>
            </a:r>
            <a:br>
              <a:rPr lang="en-US" sz="1600" dirty="0"/>
            </a:br>
            <a:br>
              <a:rPr lang="en-US" sz="1200" dirty="0"/>
            </a:br>
            <a:br>
              <a:rPr lang="en-US" sz="3100" dirty="0"/>
            </a:br>
            <a:br>
              <a:rPr lang="en-US" sz="3100" dirty="0"/>
            </a:br>
            <a:br>
              <a:rPr lang="en-US" sz="3100" dirty="0"/>
            </a:br>
            <a:br>
              <a:rPr lang="en-US" sz="3100" dirty="0"/>
            </a:br>
            <a:endParaRPr lang="en-US" sz="3100" dirty="0"/>
          </a:p>
        </p:txBody>
      </p:sp>
      <p:pic>
        <p:nvPicPr>
          <p:cNvPr id="56" name="Picture 55" descr="Blue facemask">
            <a:extLst>
              <a:ext uri="{FF2B5EF4-FFF2-40B4-BE49-F238E27FC236}">
                <a16:creationId xmlns:a16="http://schemas.microsoft.com/office/drawing/2014/main" id="{923FDD5C-89FF-D5EA-5C4B-7BA29C6FDE78}"/>
              </a:ext>
            </a:extLst>
          </p:cNvPr>
          <p:cNvPicPr>
            <a:picLocks noChangeAspect="1"/>
          </p:cNvPicPr>
          <p:nvPr/>
        </p:nvPicPr>
        <p:blipFill rotWithShape="1">
          <a:blip r:embed="rId3"/>
          <a:srcRect l="12751" r="18840"/>
          <a:stretch/>
        </p:blipFill>
        <p:spPr>
          <a:xfrm>
            <a:off x="4421813" y="471681"/>
            <a:ext cx="4281487" cy="4177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 summary</a:t>
            </a:r>
            <a:endParaRPr/>
          </a:p>
        </p:txBody>
      </p:sp>
      <p:pic>
        <p:nvPicPr>
          <p:cNvPr id="106" name="Google Shape;106;p21"/>
          <p:cNvPicPr preferRelativeResize="0"/>
          <p:nvPr/>
        </p:nvPicPr>
        <p:blipFill>
          <a:blip r:embed="rId3">
            <a:alphaModFix/>
          </a:blip>
          <a:stretch>
            <a:fillRect/>
          </a:stretch>
        </p:blipFill>
        <p:spPr>
          <a:xfrm>
            <a:off x="111250" y="2852625"/>
            <a:ext cx="3200400" cy="1114425"/>
          </a:xfrm>
          <a:prstGeom prst="rect">
            <a:avLst/>
          </a:prstGeom>
          <a:noFill/>
          <a:ln>
            <a:noFill/>
          </a:ln>
        </p:spPr>
      </p:pic>
      <p:pic>
        <p:nvPicPr>
          <p:cNvPr id="107" name="Google Shape;107;p21"/>
          <p:cNvPicPr preferRelativeResize="0"/>
          <p:nvPr/>
        </p:nvPicPr>
        <p:blipFill rotWithShape="1">
          <a:blip r:embed="rId4">
            <a:alphaModFix/>
          </a:blip>
          <a:srcRect t="4196"/>
          <a:stretch/>
        </p:blipFill>
        <p:spPr>
          <a:xfrm>
            <a:off x="152400" y="1170125"/>
            <a:ext cx="3200400" cy="1104900"/>
          </a:xfrm>
          <a:prstGeom prst="rect">
            <a:avLst/>
          </a:prstGeom>
          <a:noFill/>
          <a:ln>
            <a:noFill/>
          </a:ln>
        </p:spPr>
      </p:pic>
      <p:sp>
        <p:nvSpPr>
          <p:cNvPr id="108" name="Google Shape;108;p21"/>
          <p:cNvSpPr txBox="1"/>
          <p:nvPr/>
        </p:nvSpPr>
        <p:spPr>
          <a:xfrm>
            <a:off x="252600" y="2233050"/>
            <a:ext cx="3000000" cy="338700"/>
          </a:xfrm>
          <a:prstGeom prst="rect">
            <a:avLst/>
          </a:prstGeom>
          <a:noFill/>
          <a:ln>
            <a:noFill/>
          </a:ln>
        </p:spPr>
        <p:txBody>
          <a:bodyPr spcFirstLastPara="1" wrap="square" lIns="91425" tIns="91425" rIns="91425" bIns="91425" anchor="t" anchorCtr="0">
            <a:spAutoFit/>
          </a:bodyPr>
          <a:lstStyle/>
          <a:p>
            <a:pPr marL="0" lvl="0" indent="182880" algn="ctr" rtl="0">
              <a:spcBef>
                <a:spcPts val="0"/>
              </a:spcBef>
              <a:spcAft>
                <a:spcPts val="600"/>
              </a:spcAft>
              <a:buNone/>
            </a:pPr>
            <a:r>
              <a:rPr lang="en" sz="1000">
                <a:solidFill>
                  <a:schemeClr val="dk1"/>
                </a:solidFill>
                <a:latin typeface="Times New Roman"/>
                <a:ea typeface="Times New Roman"/>
                <a:cs typeface="Times New Roman"/>
                <a:sym typeface="Times New Roman"/>
              </a:rPr>
              <a:t>XG Boosting model Accuracy</a:t>
            </a:r>
            <a:endParaRPr/>
          </a:p>
        </p:txBody>
      </p:sp>
      <p:sp>
        <p:nvSpPr>
          <p:cNvPr id="109" name="Google Shape;109;p21"/>
          <p:cNvSpPr txBox="1"/>
          <p:nvPr/>
        </p:nvSpPr>
        <p:spPr>
          <a:xfrm>
            <a:off x="252600" y="4066800"/>
            <a:ext cx="300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1"/>
                </a:solidFill>
                <a:latin typeface="Times New Roman"/>
                <a:ea typeface="Times New Roman"/>
                <a:cs typeface="Times New Roman"/>
                <a:sym typeface="Times New Roman"/>
              </a:rPr>
              <a:t>MLP model Accuracy</a:t>
            </a:r>
            <a:endParaRPr/>
          </a:p>
        </p:txBody>
      </p:sp>
      <p:pic>
        <p:nvPicPr>
          <p:cNvPr id="110" name="Google Shape;110;p21"/>
          <p:cNvPicPr preferRelativeResize="0"/>
          <p:nvPr/>
        </p:nvPicPr>
        <p:blipFill rotWithShape="1">
          <a:blip r:embed="rId5">
            <a:alphaModFix/>
          </a:blip>
          <a:srcRect l="13457"/>
          <a:stretch/>
        </p:blipFill>
        <p:spPr>
          <a:xfrm>
            <a:off x="6589025" y="230600"/>
            <a:ext cx="2162175" cy="2076450"/>
          </a:xfrm>
          <a:prstGeom prst="rect">
            <a:avLst/>
          </a:prstGeom>
          <a:noFill/>
          <a:ln>
            <a:noFill/>
          </a:ln>
        </p:spPr>
      </p:pic>
      <p:pic>
        <p:nvPicPr>
          <p:cNvPr id="111" name="Google Shape;111;p21"/>
          <p:cNvPicPr preferRelativeResize="0"/>
          <p:nvPr/>
        </p:nvPicPr>
        <p:blipFill rotWithShape="1">
          <a:blip r:embed="rId6">
            <a:alphaModFix/>
          </a:blip>
          <a:srcRect t="2219"/>
          <a:stretch/>
        </p:blipFill>
        <p:spPr>
          <a:xfrm>
            <a:off x="3765800" y="267475"/>
            <a:ext cx="2190750" cy="2228850"/>
          </a:xfrm>
          <a:prstGeom prst="rect">
            <a:avLst/>
          </a:prstGeom>
          <a:noFill/>
          <a:ln>
            <a:noFill/>
          </a:ln>
        </p:spPr>
      </p:pic>
      <p:sp>
        <p:nvSpPr>
          <p:cNvPr id="112" name="Google Shape;112;p21"/>
          <p:cNvSpPr txBox="1"/>
          <p:nvPr/>
        </p:nvSpPr>
        <p:spPr>
          <a:xfrm>
            <a:off x="3609600" y="2496325"/>
            <a:ext cx="2315700" cy="33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Times New Roman"/>
                <a:ea typeface="Times New Roman"/>
                <a:cs typeface="Times New Roman"/>
                <a:sym typeface="Times New Roman"/>
              </a:rPr>
              <a:t>MLP model result</a:t>
            </a:r>
            <a:endParaRPr/>
          </a:p>
        </p:txBody>
      </p:sp>
      <p:sp>
        <p:nvSpPr>
          <p:cNvPr id="113" name="Google Shape;113;p21"/>
          <p:cNvSpPr txBox="1"/>
          <p:nvPr/>
        </p:nvSpPr>
        <p:spPr>
          <a:xfrm>
            <a:off x="6069325" y="2352300"/>
            <a:ext cx="3000000" cy="338700"/>
          </a:xfrm>
          <a:prstGeom prst="rect">
            <a:avLst/>
          </a:prstGeom>
          <a:noFill/>
          <a:ln>
            <a:noFill/>
          </a:ln>
        </p:spPr>
        <p:txBody>
          <a:bodyPr spcFirstLastPara="1" wrap="square" lIns="91425" tIns="91425" rIns="91425" bIns="91425" anchor="t" anchorCtr="0">
            <a:spAutoFit/>
          </a:bodyPr>
          <a:lstStyle/>
          <a:p>
            <a:pPr marL="0" lvl="0" indent="182880" algn="ctr" rtl="0">
              <a:spcBef>
                <a:spcPts val="0"/>
              </a:spcBef>
              <a:spcAft>
                <a:spcPts val="600"/>
              </a:spcAft>
              <a:buNone/>
            </a:pPr>
            <a:r>
              <a:rPr lang="en" sz="1000">
                <a:solidFill>
                  <a:schemeClr val="dk1"/>
                </a:solidFill>
                <a:latin typeface="Times New Roman"/>
                <a:ea typeface="Times New Roman"/>
                <a:cs typeface="Times New Roman"/>
                <a:sym typeface="Times New Roman"/>
              </a:rPr>
              <a:t>XG Boosting Model Result</a:t>
            </a:r>
            <a:endParaRPr/>
          </a:p>
        </p:txBody>
      </p:sp>
      <p:pic>
        <p:nvPicPr>
          <p:cNvPr id="114" name="Google Shape;114;p21"/>
          <p:cNvPicPr preferRelativeResize="0"/>
          <p:nvPr/>
        </p:nvPicPr>
        <p:blipFill>
          <a:blip r:embed="rId7">
            <a:alphaModFix/>
          </a:blip>
          <a:stretch>
            <a:fillRect/>
          </a:stretch>
        </p:blipFill>
        <p:spPr>
          <a:xfrm>
            <a:off x="6149986" y="2763013"/>
            <a:ext cx="2682321" cy="2147700"/>
          </a:xfrm>
          <a:prstGeom prst="rect">
            <a:avLst/>
          </a:prstGeom>
          <a:noFill/>
          <a:ln>
            <a:noFill/>
          </a:ln>
        </p:spPr>
      </p:pic>
      <p:pic>
        <p:nvPicPr>
          <p:cNvPr id="115" name="Google Shape;115;p21"/>
          <p:cNvPicPr preferRelativeResize="0"/>
          <p:nvPr/>
        </p:nvPicPr>
        <p:blipFill>
          <a:blip r:embed="rId8">
            <a:alphaModFix/>
          </a:blip>
          <a:stretch>
            <a:fillRect/>
          </a:stretch>
        </p:blipFill>
        <p:spPr>
          <a:xfrm>
            <a:off x="3509738" y="2835025"/>
            <a:ext cx="2515436" cy="200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40" name="Rectangle 125">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22"/>
          <p:cNvSpPr txBox="1">
            <a:spLocks noGrp="1"/>
          </p:cNvSpPr>
          <p:nvPr>
            <p:ph type="title"/>
          </p:nvPr>
        </p:nvSpPr>
        <p:spPr>
          <a:xfrm>
            <a:off x="852777" y="457200"/>
            <a:ext cx="6411289" cy="96184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kern="1200">
                <a:solidFill>
                  <a:schemeClr val="tx1"/>
                </a:solidFill>
                <a:latin typeface="+mj-lt"/>
                <a:ea typeface="+mj-ea"/>
                <a:cs typeface="+mj-cs"/>
              </a:rPr>
              <a:t>Conclusion</a:t>
            </a:r>
          </a:p>
        </p:txBody>
      </p:sp>
      <p:sp>
        <p:nvSpPr>
          <p:cNvPr id="141" name="Google Shape;121;p22"/>
          <p:cNvSpPr txBox="1">
            <a:spLocks noGrp="1"/>
          </p:cNvSpPr>
          <p:nvPr>
            <p:ph type="body" idx="1"/>
          </p:nvPr>
        </p:nvSpPr>
        <p:spPr>
          <a:xfrm>
            <a:off x="852776" y="1610518"/>
            <a:ext cx="6411289" cy="3057296"/>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ct val="100000"/>
              <a:buFont typeface="Arial" panose="020B0604020202020204" pitchFamily="34" charset="0"/>
              <a:buChar char="•"/>
            </a:pPr>
            <a:r>
              <a:rPr lang="en-US" sz="1400"/>
              <a:t>In this project, we offer a machine learning-based system for recognizing masks over faces in public settings, with the goal of reducing the spread of Coronavirus among the general public. </a:t>
            </a:r>
          </a:p>
          <a:p>
            <a:pPr marL="457200" lvl="0" indent="-228600" defTabSz="914400">
              <a:spcBef>
                <a:spcPts val="0"/>
              </a:spcBef>
              <a:spcAft>
                <a:spcPts val="600"/>
              </a:spcAft>
              <a:buSzPct val="100000"/>
              <a:buFont typeface="Arial" panose="020B0604020202020204" pitchFamily="34" charset="0"/>
              <a:buChar char="•"/>
            </a:pPr>
            <a:r>
              <a:rPr lang="en-US" sz="1400"/>
              <a:t>Because of the employment of an ensemble of single and two-stage detectors at the pre-processing level, the suggested technique efficiently handles occlusions in dense settings.</a:t>
            </a:r>
          </a:p>
          <a:p>
            <a:pPr marL="457200" lvl="0" indent="-228600" defTabSz="914400">
              <a:spcBef>
                <a:spcPts val="0"/>
              </a:spcBef>
              <a:spcAft>
                <a:spcPts val="600"/>
              </a:spcAft>
              <a:buSzPct val="100000"/>
              <a:buFont typeface="Arial" panose="020B0604020202020204" pitchFamily="34" charset="0"/>
              <a:buChar char="•"/>
            </a:pPr>
            <a:r>
              <a:rPr lang="en-US" sz="1400"/>
              <a:t>A further benefit of combining the use of machine learning models with extensive testing over an unbiased dataset is the creation of a system that is both extremely robust and low-cost. </a:t>
            </a:r>
          </a:p>
          <a:p>
            <a:pPr marL="457200" lvl="0" indent="-228600" defTabSz="914400">
              <a:spcBef>
                <a:spcPts val="0"/>
              </a:spcBef>
              <a:spcAft>
                <a:spcPts val="600"/>
              </a:spcAft>
              <a:buSzPct val="100000"/>
              <a:buFont typeface="Arial" panose="020B0604020202020204" pitchFamily="34" charset="0"/>
              <a:buChar char="•"/>
            </a:pPr>
            <a:r>
              <a:rPr lang="en-US" sz="1400"/>
              <a:t>The XG Boosting technique outperforms the competition. </a:t>
            </a:r>
          </a:p>
          <a:p>
            <a:pPr marL="457200" lvl="0" indent="-228600" defTabSz="914400">
              <a:spcBef>
                <a:spcPts val="0"/>
              </a:spcBef>
              <a:spcAft>
                <a:spcPts val="600"/>
              </a:spcAft>
              <a:buSzPct val="100000"/>
              <a:buFont typeface="Arial" panose="020B0604020202020204" pitchFamily="34" charset="0"/>
              <a:buChar char="•"/>
            </a:pPr>
            <a:r>
              <a:rPr lang="en-US" sz="1400"/>
              <a:t>Recognizing the facial mask in the deep woodland is difficult.</a:t>
            </a:r>
          </a:p>
          <a:p>
            <a:pPr marL="457200" lvl="0" indent="-228600" defTabSz="914400">
              <a:spcBef>
                <a:spcPts val="0"/>
              </a:spcBef>
              <a:spcAft>
                <a:spcPts val="600"/>
              </a:spcAft>
              <a:buSzPct val="100000"/>
              <a:buFont typeface="Arial" panose="020B0604020202020204" pitchFamily="34" charset="0"/>
              <a:buChar char="•"/>
            </a:pPr>
            <a:r>
              <a:rPr lang="en-US" sz="1400"/>
              <a:t>It is capable of detecting a facial mask that has equal weighting and performance.</a:t>
            </a:r>
          </a:p>
        </p:txBody>
      </p:sp>
      <p:sp>
        <p:nvSpPr>
          <p:cNvPr id="128" name="Freeform: Shape 127">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116842" y="-1"/>
            <a:ext cx="1026164" cy="5143499"/>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4000" cy="172142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Google Shape;59;p14"/>
          <p:cNvSpPr txBox="1">
            <a:spLocks noGrp="1"/>
          </p:cNvSpPr>
          <p:nvPr>
            <p:ph type="title"/>
          </p:nvPr>
        </p:nvSpPr>
        <p:spPr>
          <a:xfrm>
            <a:off x="852777" y="411480"/>
            <a:ext cx="7157553" cy="891540"/>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buClr>
                <a:schemeClr val="dk1"/>
              </a:buClr>
              <a:buSzPct val="39285"/>
            </a:pPr>
            <a:br>
              <a:rPr lang="en-US" sz="6000" dirty="0"/>
            </a:br>
            <a:r>
              <a:rPr lang="en-US" sz="6000" dirty="0"/>
              <a:t>Roles and Responsibilities</a:t>
            </a:r>
            <a:endParaRPr lang="en-US" sz="4400" kern="1200" dirty="0">
              <a:solidFill>
                <a:schemeClr val="tx1">
                  <a:lumMod val="85000"/>
                  <a:lumOff val="15000"/>
                </a:schemeClr>
              </a:solidFill>
              <a:latin typeface="+mj-lt"/>
              <a:ea typeface="+mj-ea"/>
              <a:cs typeface="+mj-cs"/>
              <a:sym typeface="Times New Roman"/>
            </a:endParaRPr>
          </a:p>
          <a:p>
            <a:pPr marL="0" lvl="0" indent="0" defTabSz="914400">
              <a:spcBef>
                <a:spcPct val="0"/>
              </a:spcBef>
              <a:spcAft>
                <a:spcPts val="0"/>
              </a:spcAft>
            </a:pPr>
            <a:endParaRPr lang="en-US" sz="4400" kern="1200" dirty="0">
              <a:solidFill>
                <a:schemeClr val="tx1">
                  <a:lumMod val="85000"/>
                  <a:lumOff val="15000"/>
                </a:schemeClr>
              </a:solidFill>
              <a:latin typeface="+mj-lt"/>
              <a:ea typeface="+mj-ea"/>
              <a:cs typeface="+mj-cs"/>
              <a:sym typeface="Times New Roman"/>
            </a:endParaRPr>
          </a:p>
        </p:txBody>
      </p:sp>
      <p:sp>
        <p:nvSpPr>
          <p:cNvPr id="78" name="Google Shape;60;p14"/>
          <p:cNvSpPr txBox="1">
            <a:spLocks noGrp="1"/>
          </p:cNvSpPr>
          <p:nvPr>
            <p:ph type="body" idx="1"/>
          </p:nvPr>
        </p:nvSpPr>
        <p:spPr>
          <a:xfrm>
            <a:off x="1468490" y="1823823"/>
            <a:ext cx="6207019" cy="2490024"/>
          </a:xfrm>
          <a:prstGeom prst="rect">
            <a:avLst/>
          </a:prstGeom>
        </p:spPr>
        <p:txBody>
          <a:bodyPr spcFirstLastPara="1" vert="horz" lIns="91440" tIns="45720" rIns="91440" bIns="45720" rtlCol="0" anchor="ctr" anchorCtr="0">
            <a:normAutofit/>
          </a:bodyPr>
          <a:lstStyle/>
          <a:p>
            <a:r>
              <a:rPr lang="en-US" sz="1400" dirty="0"/>
              <a:t>Dataset collection: Vaagdevi Suryadevara</a:t>
            </a:r>
          </a:p>
          <a:p>
            <a:r>
              <a:rPr lang="en-US" sz="1400" dirty="0"/>
              <a:t>Processing coding: Jagadeesh </a:t>
            </a:r>
            <a:r>
              <a:rPr lang="en-US" sz="1400" dirty="0" err="1"/>
              <a:t>Velaga</a:t>
            </a:r>
            <a:endParaRPr lang="en-US" sz="1400" dirty="0"/>
          </a:p>
          <a:p>
            <a:r>
              <a:rPr lang="en-US" sz="1400" dirty="0"/>
              <a:t>Algorithm implementation coding: </a:t>
            </a:r>
            <a:r>
              <a:rPr lang="en-US" sz="1400" dirty="0" err="1"/>
              <a:t>Dingari</a:t>
            </a:r>
            <a:r>
              <a:rPr lang="en-US" sz="1400" dirty="0"/>
              <a:t> Vikram </a:t>
            </a:r>
          </a:p>
        </p:txBody>
      </p:sp>
      <p:sp>
        <p:nvSpPr>
          <p:cNvPr id="87" name="Freeform: Shape 8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4478172"/>
            <a:ext cx="7475562" cy="66532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4000" cy="172142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Google Shape;59;p14"/>
          <p:cNvSpPr txBox="1">
            <a:spLocks noGrp="1"/>
          </p:cNvSpPr>
          <p:nvPr>
            <p:ph type="title"/>
          </p:nvPr>
        </p:nvSpPr>
        <p:spPr>
          <a:xfrm>
            <a:off x="852777" y="411480"/>
            <a:ext cx="7157553" cy="8915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9285"/>
            </a:pPr>
            <a:r>
              <a:rPr lang="en-US" sz="4400" kern="1200">
                <a:solidFill>
                  <a:schemeClr val="tx1">
                    <a:lumMod val="85000"/>
                    <a:lumOff val="15000"/>
                  </a:schemeClr>
                </a:solidFill>
                <a:latin typeface="+mj-lt"/>
                <a:ea typeface="+mj-ea"/>
                <a:cs typeface="+mj-cs"/>
                <a:sym typeface="Times New Roman"/>
              </a:rPr>
              <a:t>Problem summary</a:t>
            </a:r>
          </a:p>
          <a:p>
            <a:pPr marL="0" lvl="0" indent="0" defTabSz="914400">
              <a:spcBef>
                <a:spcPct val="0"/>
              </a:spcBef>
              <a:spcAft>
                <a:spcPts val="0"/>
              </a:spcAft>
              <a:buClr>
                <a:schemeClr val="dk1"/>
              </a:buClr>
              <a:buSzPct val="39285"/>
            </a:pPr>
            <a:endParaRPr lang="en-US" sz="4400" kern="1200">
              <a:solidFill>
                <a:schemeClr val="tx1">
                  <a:lumMod val="85000"/>
                  <a:lumOff val="15000"/>
                </a:schemeClr>
              </a:solidFill>
              <a:latin typeface="+mj-lt"/>
              <a:ea typeface="+mj-ea"/>
              <a:cs typeface="+mj-cs"/>
              <a:sym typeface="Times New Roman"/>
            </a:endParaRPr>
          </a:p>
          <a:p>
            <a:pPr marL="0" lvl="0" indent="0" defTabSz="914400">
              <a:spcBef>
                <a:spcPct val="0"/>
              </a:spcBef>
              <a:spcAft>
                <a:spcPts val="0"/>
              </a:spcAft>
            </a:pPr>
            <a:endParaRPr lang="en-US" sz="4400" kern="1200">
              <a:solidFill>
                <a:schemeClr val="tx1">
                  <a:lumMod val="85000"/>
                  <a:lumOff val="15000"/>
                </a:schemeClr>
              </a:solidFill>
              <a:latin typeface="+mj-lt"/>
              <a:ea typeface="+mj-ea"/>
              <a:cs typeface="+mj-cs"/>
              <a:sym typeface="Times New Roman"/>
            </a:endParaRPr>
          </a:p>
        </p:txBody>
      </p:sp>
      <p:sp>
        <p:nvSpPr>
          <p:cNvPr id="78" name="Google Shape;60;p14"/>
          <p:cNvSpPr txBox="1">
            <a:spLocks noGrp="1"/>
          </p:cNvSpPr>
          <p:nvPr>
            <p:ph type="body" idx="1"/>
          </p:nvPr>
        </p:nvSpPr>
        <p:spPr>
          <a:xfrm>
            <a:off x="1468490" y="1823823"/>
            <a:ext cx="6207019" cy="2490024"/>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ct val="100000"/>
              <a:buFont typeface="Arial" panose="020B0604020202020204" pitchFamily="34" charset="0"/>
              <a:buChar char="•"/>
            </a:pPr>
            <a:r>
              <a:rPr lang="en-US" sz="1200">
                <a:solidFill>
                  <a:schemeClr val="tx1">
                    <a:lumMod val="85000"/>
                    <a:lumOff val="15000"/>
                  </a:schemeClr>
                </a:solidFill>
                <a:sym typeface="Times New Roman"/>
              </a:rPr>
              <a:t>According to the World Health Organization (WHO), coronavirus disease 2019 (COVID-19) has infected over 79.2 million individuals and caused over 1.7 million fatalities until the end of 2020.</a:t>
            </a:r>
          </a:p>
          <a:p>
            <a:pPr marL="457200" lvl="0" indent="-228600" defTabSz="914400">
              <a:spcBef>
                <a:spcPts val="0"/>
              </a:spcBef>
              <a:spcAft>
                <a:spcPts val="600"/>
              </a:spcAft>
              <a:buSzPct val="100000"/>
              <a:buFont typeface="Arial" panose="020B0604020202020204" pitchFamily="34" charset="0"/>
              <a:buChar char="•"/>
            </a:pPr>
            <a:r>
              <a:rPr lang="en-US" sz="1200">
                <a:solidFill>
                  <a:schemeClr val="tx1">
                    <a:lumMod val="85000"/>
                    <a:lumOff val="15000"/>
                  </a:schemeClr>
                </a:solidFill>
                <a:sym typeface="Times New Roman"/>
              </a:rPr>
              <a:t>It is, however, more critical for individuals to protect themselves from the COVID-19 virus.</a:t>
            </a:r>
          </a:p>
          <a:p>
            <a:pPr marL="457200" lvl="0" indent="-228600" defTabSz="914400">
              <a:spcBef>
                <a:spcPts val="0"/>
              </a:spcBef>
              <a:spcAft>
                <a:spcPts val="600"/>
              </a:spcAft>
              <a:buSzPct val="100000"/>
              <a:buFont typeface="Arial" panose="020B0604020202020204" pitchFamily="34" charset="0"/>
              <a:buChar char="•"/>
            </a:pPr>
            <a:r>
              <a:rPr lang="en-US" sz="1200">
                <a:solidFill>
                  <a:schemeClr val="tx1">
                    <a:lumMod val="85000"/>
                    <a:lumOff val="15000"/>
                  </a:schemeClr>
                </a:solidFill>
                <a:sym typeface="Times New Roman"/>
              </a:rPr>
              <a:t>The studies demonstrated that surgical face masks can help limit coronavirus dissemination.</a:t>
            </a:r>
          </a:p>
          <a:p>
            <a:pPr marL="457200" lvl="0" indent="-228600" defTabSz="914400">
              <a:spcBef>
                <a:spcPts val="0"/>
              </a:spcBef>
              <a:spcAft>
                <a:spcPts val="600"/>
              </a:spcAft>
              <a:buSzPct val="100000"/>
              <a:buFont typeface="Arial" panose="020B0604020202020204" pitchFamily="34" charset="0"/>
              <a:buChar char="•"/>
            </a:pPr>
            <a:r>
              <a:rPr lang="en-US" sz="1200">
                <a:solidFill>
                  <a:schemeClr val="tx1">
                    <a:lumMod val="85000"/>
                    <a:lumOff val="15000"/>
                  </a:schemeClr>
                </a:solidFill>
                <a:sym typeface="Times New Roman"/>
              </a:rPr>
              <a:t>Automatic face mask detection has emerged as a critical computer vision task for assisting the worldwide community, but research on this is limited.</a:t>
            </a:r>
          </a:p>
          <a:p>
            <a:pPr marL="457200" lvl="0" indent="-228600" defTabSz="914400">
              <a:spcBef>
                <a:spcPts val="0"/>
              </a:spcBef>
              <a:spcAft>
                <a:spcPts val="600"/>
              </a:spcAft>
              <a:buSzPct val="100000"/>
              <a:buFont typeface="Arial" panose="020B0604020202020204" pitchFamily="34" charset="0"/>
              <a:buChar char="•"/>
            </a:pPr>
            <a:r>
              <a:rPr lang="en-US" sz="1200">
                <a:solidFill>
                  <a:schemeClr val="tx1">
                    <a:lumMod val="85000"/>
                    <a:lumOff val="15000"/>
                  </a:schemeClr>
                </a:solidFill>
                <a:sym typeface="Times New Roman"/>
              </a:rPr>
              <a:t>Face mask detection entails both the localization of faces and the recognition of mask wearing states, which we define the states as no mask wearing and mask wearing.</a:t>
            </a:r>
          </a:p>
          <a:p>
            <a:pPr marL="457200" lvl="0" indent="-228600" defTabSz="914400">
              <a:spcBef>
                <a:spcPts val="0"/>
              </a:spcBef>
              <a:spcAft>
                <a:spcPts val="600"/>
              </a:spcAft>
              <a:buSzPct val="100000"/>
              <a:buFont typeface="Arial" panose="020B0604020202020204" pitchFamily="34" charset="0"/>
              <a:buChar char="•"/>
            </a:pPr>
            <a:r>
              <a:rPr lang="en-US" sz="1200">
                <a:solidFill>
                  <a:schemeClr val="tx1">
                    <a:lumMod val="85000"/>
                    <a:lumOff val="15000"/>
                  </a:schemeClr>
                </a:solidFill>
                <a:sym typeface="Times New Roman"/>
              </a:rPr>
              <a:t>In this project we are going to detect the whether the person has mask on or not.</a:t>
            </a:r>
          </a:p>
        </p:txBody>
      </p:sp>
      <p:sp>
        <p:nvSpPr>
          <p:cNvPr id="87" name="Freeform: Shape 8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4478172"/>
            <a:ext cx="7475562" cy="66532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56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143999" cy="51435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Google Shape;65;p15"/>
          <p:cNvSpPr txBox="1">
            <a:spLocks noGrp="1"/>
          </p:cNvSpPr>
          <p:nvPr>
            <p:ph type="title"/>
          </p:nvPr>
        </p:nvSpPr>
        <p:spPr>
          <a:xfrm>
            <a:off x="2977774" y="457200"/>
            <a:ext cx="3200400" cy="1013604"/>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buClr>
                <a:schemeClr val="dk1"/>
              </a:buClr>
              <a:buSzPct val="39285"/>
            </a:pPr>
            <a:r>
              <a:rPr lang="en-US" sz="3100" kern="1200">
                <a:solidFill>
                  <a:schemeClr val="tx1">
                    <a:lumMod val="85000"/>
                    <a:lumOff val="15000"/>
                  </a:schemeClr>
                </a:solidFill>
                <a:latin typeface="+mj-lt"/>
                <a:ea typeface="+mj-ea"/>
                <a:cs typeface="+mj-cs"/>
                <a:sym typeface="Times New Roman"/>
              </a:rPr>
              <a:t>Dataset Summary</a:t>
            </a:r>
          </a:p>
          <a:p>
            <a:pPr marL="0" lvl="0" indent="0" algn="ctr" defTabSz="914400">
              <a:spcBef>
                <a:spcPct val="0"/>
              </a:spcBef>
              <a:spcAft>
                <a:spcPts val="0"/>
              </a:spcAft>
              <a:buClr>
                <a:schemeClr val="dk1"/>
              </a:buClr>
              <a:buSzPct val="39285"/>
            </a:pPr>
            <a:endParaRPr lang="en-US" sz="3100" kern="1200">
              <a:solidFill>
                <a:schemeClr val="tx1">
                  <a:lumMod val="85000"/>
                  <a:lumOff val="15000"/>
                </a:schemeClr>
              </a:solidFill>
              <a:latin typeface="+mj-lt"/>
              <a:ea typeface="+mj-ea"/>
              <a:cs typeface="+mj-cs"/>
              <a:sym typeface="Times New Roman"/>
            </a:endParaRPr>
          </a:p>
          <a:p>
            <a:pPr marL="0" lvl="0" indent="0" algn="ctr" defTabSz="914400">
              <a:spcBef>
                <a:spcPct val="0"/>
              </a:spcBef>
              <a:spcAft>
                <a:spcPts val="0"/>
              </a:spcAft>
            </a:pPr>
            <a:endParaRPr lang="en-US" sz="3100" kern="1200">
              <a:solidFill>
                <a:schemeClr val="tx1">
                  <a:lumMod val="85000"/>
                  <a:lumOff val="15000"/>
                </a:schemeClr>
              </a:solidFill>
              <a:latin typeface="+mj-lt"/>
              <a:ea typeface="+mj-ea"/>
              <a:cs typeface="+mj-cs"/>
              <a:sym typeface="Times New Roman"/>
            </a:endParaRPr>
          </a:p>
        </p:txBody>
      </p:sp>
      <p:pic>
        <p:nvPicPr>
          <p:cNvPr id="68" name="Google Shape;68;p15"/>
          <p:cNvPicPr preferRelativeResize="0"/>
          <p:nvPr/>
        </p:nvPicPr>
        <p:blipFill rotWithShape="1">
          <a:blip r:embed="rId3"/>
          <a:srcRect r="-1" b="5360"/>
          <a:stretch/>
        </p:blipFill>
        <p:spPr>
          <a:xfrm>
            <a:off x="2" y="10"/>
            <a:ext cx="2771774" cy="514349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a:noFill/>
        </p:spPr>
      </p:pic>
      <p:sp>
        <p:nvSpPr>
          <p:cNvPr id="66" name="Google Shape;66;p15"/>
          <p:cNvSpPr txBox="1">
            <a:spLocks noGrp="1"/>
          </p:cNvSpPr>
          <p:nvPr>
            <p:ph type="body" idx="1"/>
          </p:nvPr>
        </p:nvSpPr>
        <p:spPr>
          <a:xfrm>
            <a:off x="3149224" y="1610517"/>
            <a:ext cx="2857500" cy="3075782"/>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ts val="1800"/>
              <a:buFont typeface="Arial" panose="020B0604020202020204" pitchFamily="34" charset="0"/>
              <a:buChar char="•"/>
            </a:pPr>
            <a:r>
              <a:rPr lang="en-US" sz="1400">
                <a:solidFill>
                  <a:schemeClr val="tx1">
                    <a:lumMod val="85000"/>
                    <a:lumOff val="15000"/>
                  </a:schemeClr>
                </a:solidFill>
                <a:sym typeface="Times New Roman"/>
              </a:rPr>
              <a:t>The dataset contains 12,941 training and 3,287 validation images containing wide variety of faces with no/partial/heavy occlusion on 62 diverse scenarios.</a:t>
            </a:r>
          </a:p>
          <a:p>
            <a:pPr marL="457200" lvl="0" indent="-228600" defTabSz="914400">
              <a:spcBef>
                <a:spcPts val="0"/>
              </a:spcBef>
              <a:spcAft>
                <a:spcPts val="0"/>
              </a:spcAft>
              <a:buSzPts val="1800"/>
              <a:buFont typeface="Arial" panose="020B0604020202020204" pitchFamily="34" charset="0"/>
              <a:buChar char="•"/>
            </a:pPr>
            <a:r>
              <a:rPr lang="en-US" sz="1400">
                <a:solidFill>
                  <a:schemeClr val="tx1">
                    <a:lumMod val="85000"/>
                    <a:lumOff val="15000"/>
                  </a:schemeClr>
                </a:solidFill>
                <a:sym typeface="Times New Roman"/>
              </a:rPr>
              <a:t>Categorized over two classes namely masked and non-masked was initially considered. </a:t>
            </a:r>
          </a:p>
          <a:p>
            <a:pPr marL="457200" lvl="0" indent="-228600" defTabSz="914400">
              <a:spcBef>
                <a:spcPts val="0"/>
              </a:spcBef>
              <a:spcAft>
                <a:spcPts val="0"/>
              </a:spcAft>
              <a:buSzPts val="1800"/>
              <a:buFont typeface="Arial" panose="020B0604020202020204" pitchFamily="34" charset="0"/>
              <a:buChar char="•"/>
            </a:pPr>
            <a:r>
              <a:rPr lang="en-US" sz="1400">
                <a:solidFill>
                  <a:schemeClr val="tx1">
                    <a:lumMod val="85000"/>
                    <a:lumOff val="15000"/>
                  </a:schemeClr>
                </a:solidFill>
                <a:sym typeface="Times New Roman"/>
              </a:rPr>
              <a:t> It is observed that MAFA is put up with an extrinsic class imbalanced problem that may introduce a bias towards the majority class.</a:t>
            </a:r>
          </a:p>
          <a:p>
            <a:pPr marL="457200" lvl="0" indent="-228600" defTabSz="914400">
              <a:spcBef>
                <a:spcPts val="1200"/>
              </a:spcBef>
              <a:spcAft>
                <a:spcPts val="0"/>
              </a:spcAft>
              <a:buFont typeface="Arial" panose="020B0604020202020204" pitchFamily="34" charset="0"/>
              <a:buChar char="•"/>
            </a:pPr>
            <a:endParaRPr lang="en-US" sz="1400">
              <a:solidFill>
                <a:schemeClr val="tx1">
                  <a:lumMod val="85000"/>
                  <a:lumOff val="15000"/>
                </a:schemeClr>
              </a:solidFill>
              <a:sym typeface="Times New Roman"/>
            </a:endParaRPr>
          </a:p>
          <a:p>
            <a:pPr marL="457200" lvl="0" indent="-228600" defTabSz="914400">
              <a:spcBef>
                <a:spcPts val="1200"/>
              </a:spcBef>
              <a:spcAft>
                <a:spcPts val="1200"/>
              </a:spcAft>
              <a:buFont typeface="Arial" panose="020B0604020202020204" pitchFamily="34" charset="0"/>
              <a:buChar char="•"/>
            </a:pPr>
            <a:endParaRPr lang="en-US" sz="1400">
              <a:solidFill>
                <a:schemeClr val="tx1">
                  <a:lumMod val="85000"/>
                  <a:lumOff val="15000"/>
                </a:schemeClr>
              </a:solidFill>
              <a:sym typeface="Times New Roman"/>
            </a:endParaRPr>
          </a:p>
        </p:txBody>
      </p:sp>
      <p:pic>
        <p:nvPicPr>
          <p:cNvPr id="67" name="Google Shape;67;p15"/>
          <p:cNvPicPr preferRelativeResize="0"/>
          <p:nvPr/>
        </p:nvPicPr>
        <p:blipFill rotWithShape="1">
          <a:blip r:embed="rId3"/>
          <a:srcRect t="3155" r="2" b="2"/>
          <a:stretch/>
        </p:blipFill>
        <p:spPr>
          <a:xfrm>
            <a:off x="6435350" y="10"/>
            <a:ext cx="2708650" cy="51434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351564" cy="51435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Google Shape;73;p16"/>
          <p:cNvSpPr txBox="1">
            <a:spLocks noGrp="1"/>
          </p:cNvSpPr>
          <p:nvPr>
            <p:ph type="title"/>
          </p:nvPr>
        </p:nvSpPr>
        <p:spPr>
          <a:xfrm>
            <a:off x="580056" y="744070"/>
            <a:ext cx="2712684" cy="209637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a:solidFill>
                  <a:schemeClr val="tx1"/>
                </a:solidFill>
                <a:latin typeface="+mj-lt"/>
                <a:ea typeface="+mj-ea"/>
                <a:cs typeface="+mj-cs"/>
              </a:rPr>
              <a:t>Process Summary</a:t>
            </a:r>
          </a:p>
        </p:txBody>
      </p:sp>
      <p:pic>
        <p:nvPicPr>
          <p:cNvPr id="74" name="Google Shape;74;p16"/>
          <p:cNvPicPr preferRelativeResize="0"/>
          <p:nvPr/>
        </p:nvPicPr>
        <p:blipFill>
          <a:blip r:embed="rId3"/>
          <a:stretch>
            <a:fillRect/>
          </a:stretch>
        </p:blipFill>
        <p:spPr>
          <a:xfrm>
            <a:off x="4590565" y="434053"/>
            <a:ext cx="3943983" cy="425291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 y="-3"/>
            <a:ext cx="9144861" cy="1650047"/>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Google Shape;79;p17"/>
          <p:cNvSpPr txBox="1">
            <a:spLocks noGrp="1"/>
          </p:cNvSpPr>
          <p:nvPr>
            <p:ph type="title"/>
          </p:nvPr>
        </p:nvSpPr>
        <p:spPr>
          <a:xfrm>
            <a:off x="852777" y="411480"/>
            <a:ext cx="7437474" cy="8915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9285"/>
            </a:pPr>
            <a:r>
              <a:rPr lang="en-US" sz="4400" kern="1200">
                <a:solidFill>
                  <a:schemeClr val="tx1">
                    <a:lumMod val="85000"/>
                    <a:lumOff val="15000"/>
                  </a:schemeClr>
                </a:solidFill>
                <a:latin typeface="+mj-lt"/>
                <a:ea typeface="+mj-ea"/>
                <a:cs typeface="+mj-cs"/>
              </a:rPr>
              <a:t>Process Summary</a:t>
            </a:r>
          </a:p>
          <a:p>
            <a:pPr marL="0" lvl="0" indent="0" defTabSz="914400">
              <a:spcBef>
                <a:spcPct val="0"/>
              </a:spcBef>
              <a:spcAft>
                <a:spcPts val="0"/>
              </a:spcAft>
              <a:buClr>
                <a:schemeClr val="dk1"/>
              </a:buClr>
              <a:buSzPct val="39285"/>
            </a:pPr>
            <a:endParaRPr lang="en-US" sz="4400" kern="1200">
              <a:solidFill>
                <a:schemeClr val="tx1">
                  <a:lumMod val="85000"/>
                  <a:lumOff val="15000"/>
                </a:schemeClr>
              </a:solidFill>
              <a:latin typeface="+mj-lt"/>
              <a:ea typeface="+mj-ea"/>
              <a:cs typeface="+mj-cs"/>
            </a:endParaRPr>
          </a:p>
          <a:p>
            <a:pPr marL="0" lvl="0" indent="0" defTabSz="914400">
              <a:spcBef>
                <a:spcPct val="0"/>
              </a:spcBef>
              <a:spcAft>
                <a:spcPts val="0"/>
              </a:spcAft>
            </a:pPr>
            <a:endParaRPr lang="en-US" sz="4400" kern="1200">
              <a:solidFill>
                <a:schemeClr val="tx1">
                  <a:lumMod val="85000"/>
                  <a:lumOff val="15000"/>
                </a:schemeClr>
              </a:solidFill>
              <a:latin typeface="+mj-lt"/>
              <a:ea typeface="+mj-ea"/>
              <a:cs typeface="+mj-cs"/>
            </a:endParaRPr>
          </a:p>
        </p:txBody>
      </p:sp>
      <p:sp>
        <p:nvSpPr>
          <p:cNvPr id="80" name="Google Shape;80;p17"/>
          <p:cNvSpPr txBox="1">
            <a:spLocks noGrp="1"/>
          </p:cNvSpPr>
          <p:nvPr>
            <p:ph type="body" idx="1"/>
          </p:nvPr>
        </p:nvSpPr>
        <p:spPr>
          <a:xfrm>
            <a:off x="1468490" y="1823825"/>
            <a:ext cx="6207019" cy="2763867"/>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0"/>
              </a:spcAft>
              <a:buClr>
                <a:schemeClr val="dk1"/>
              </a:buClr>
              <a:buSzPct val="61111"/>
              <a:buFont typeface="Arial" panose="020B0604020202020204" pitchFamily="34" charset="0"/>
              <a:buChar char="•"/>
            </a:pPr>
            <a:r>
              <a:rPr lang="en-US" sz="1200">
                <a:solidFill>
                  <a:schemeClr val="tx1">
                    <a:lumMod val="85000"/>
                    <a:lumOff val="15000"/>
                  </a:schemeClr>
                </a:solidFill>
                <a:sym typeface="Times New Roman"/>
              </a:rPr>
              <a:t>Load and Process Images</a:t>
            </a:r>
          </a:p>
          <a:p>
            <a:pPr marL="0" lvl="0" indent="-228600" defTabSz="914400">
              <a:spcBef>
                <a:spcPts val="1200"/>
              </a:spcBef>
              <a:spcAft>
                <a:spcPts val="0"/>
              </a:spcAft>
              <a:buClr>
                <a:schemeClr val="dk1"/>
              </a:buClr>
              <a:buSzPct val="61111"/>
              <a:buFont typeface="Arial" panose="020B0604020202020204" pitchFamily="34" charset="0"/>
              <a:buChar char="•"/>
            </a:pPr>
            <a:r>
              <a:rPr lang="en-US" sz="1200">
                <a:solidFill>
                  <a:schemeClr val="tx1">
                    <a:lumMod val="85000"/>
                    <a:lumOff val="15000"/>
                  </a:schemeClr>
                </a:solidFill>
                <a:sym typeface="Times New Roman"/>
              </a:rPr>
              <a:t>	Images will be loaded into the python environment using CV2 library and converted into grayscale while loading the image. The images will be converted into 2D arrays so that it will be easy to process. </a:t>
            </a:r>
          </a:p>
          <a:p>
            <a:pPr marL="0" lvl="0" indent="-228600" defTabSz="914400">
              <a:spcBef>
                <a:spcPts val="1200"/>
              </a:spcBef>
              <a:spcAft>
                <a:spcPts val="0"/>
              </a:spcAft>
              <a:buClr>
                <a:schemeClr val="dk1"/>
              </a:buClr>
              <a:buSzPct val="61111"/>
              <a:buFont typeface="Arial" panose="020B0604020202020204" pitchFamily="34" charset="0"/>
              <a:buChar char="•"/>
            </a:pPr>
            <a:r>
              <a:rPr lang="en-US" sz="1200">
                <a:solidFill>
                  <a:schemeClr val="tx1">
                    <a:lumMod val="85000"/>
                    <a:lumOff val="15000"/>
                  </a:schemeClr>
                </a:solidFill>
                <a:sym typeface="Times New Roman"/>
              </a:rPr>
              <a:t>Reducing Dimensionality</a:t>
            </a:r>
          </a:p>
          <a:p>
            <a:pPr marL="0" lvl="0" indent="-228600" defTabSz="914400">
              <a:spcBef>
                <a:spcPts val="1200"/>
              </a:spcBef>
              <a:spcAft>
                <a:spcPts val="0"/>
              </a:spcAft>
              <a:buFont typeface="Arial" panose="020B0604020202020204" pitchFamily="34" charset="0"/>
              <a:buChar char="•"/>
            </a:pPr>
            <a:r>
              <a:rPr lang="en-US" sz="1200">
                <a:solidFill>
                  <a:schemeClr val="tx1">
                    <a:lumMod val="85000"/>
                    <a:lumOff val="15000"/>
                  </a:schemeClr>
                </a:solidFill>
                <a:sym typeface="Times New Roman"/>
              </a:rPr>
              <a:t>The images are reshaped and resized into a given dimension. The dimension is 224 x 224 which means width and height of the images will be converted into 224 pixel using numpy library.</a:t>
            </a:r>
          </a:p>
          <a:p>
            <a:pPr marL="0" lvl="0" indent="-228600" defTabSz="914400">
              <a:spcBef>
                <a:spcPts val="1200"/>
              </a:spcBef>
              <a:spcAft>
                <a:spcPts val="0"/>
              </a:spcAft>
              <a:buFont typeface="Arial" panose="020B0604020202020204" pitchFamily="34" charset="0"/>
              <a:buChar char="•"/>
            </a:pPr>
            <a:r>
              <a:rPr lang="en-US" sz="1200">
                <a:solidFill>
                  <a:schemeClr val="tx1">
                    <a:lumMod val="85000"/>
                    <a:lumOff val="15000"/>
                  </a:schemeClr>
                </a:solidFill>
                <a:sym typeface="Times New Roman"/>
              </a:rPr>
              <a:t>Model</a:t>
            </a:r>
          </a:p>
          <a:p>
            <a:pPr marL="0" lvl="0" indent="-228600" defTabSz="914400">
              <a:spcBef>
                <a:spcPts val="1200"/>
              </a:spcBef>
              <a:spcAft>
                <a:spcPts val="1200"/>
              </a:spcAft>
              <a:buFont typeface="Arial" panose="020B0604020202020204" pitchFamily="34" charset="0"/>
              <a:buChar char="•"/>
            </a:pPr>
            <a:r>
              <a:rPr lang="en-US" sz="1200">
                <a:solidFill>
                  <a:schemeClr val="tx1">
                    <a:lumMod val="85000"/>
                    <a:lumOff val="15000"/>
                  </a:schemeClr>
                </a:solidFill>
                <a:sym typeface="Times New Roman"/>
              </a:rPr>
              <a:t>Once the input and output are prepared, we can create and define classification models. It will be represented with an instance of the class DenseNet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useBgFill="1">
        <p:nvSpPr>
          <p:cNvPr id="98" name="Rectangle 91">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3">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61161" cy="51434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Google Shape;85;p18"/>
          <p:cNvSpPr txBox="1">
            <a:spLocks noGrp="1"/>
          </p:cNvSpPr>
          <p:nvPr>
            <p:ph type="title"/>
          </p:nvPr>
        </p:nvSpPr>
        <p:spPr>
          <a:xfrm>
            <a:off x="852775" y="457200"/>
            <a:ext cx="5160770" cy="992165"/>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9285"/>
            </a:pPr>
            <a:r>
              <a:rPr lang="en-US" sz="4400" kern="1200">
                <a:solidFill>
                  <a:schemeClr val="tx1"/>
                </a:solidFill>
                <a:latin typeface="+mj-lt"/>
                <a:ea typeface="+mj-ea"/>
                <a:cs typeface="+mj-cs"/>
              </a:rPr>
              <a:t>XG Boosting</a:t>
            </a:r>
          </a:p>
          <a:p>
            <a:pPr marL="0" lvl="0" indent="0" defTabSz="914400">
              <a:spcBef>
                <a:spcPct val="0"/>
              </a:spcBef>
              <a:spcAft>
                <a:spcPts val="0"/>
              </a:spcAft>
              <a:buClr>
                <a:schemeClr val="dk1"/>
              </a:buClr>
              <a:buSzPct val="39285"/>
            </a:pPr>
            <a:endParaRPr lang="en-US" sz="4400" kern="1200">
              <a:solidFill>
                <a:schemeClr val="tx1"/>
              </a:solidFill>
              <a:latin typeface="+mj-lt"/>
              <a:ea typeface="+mj-ea"/>
              <a:cs typeface="+mj-cs"/>
            </a:endParaRPr>
          </a:p>
          <a:p>
            <a:pPr marL="0" lvl="0" indent="0" defTabSz="914400">
              <a:spcBef>
                <a:spcPct val="0"/>
              </a:spcBef>
              <a:spcAft>
                <a:spcPts val="0"/>
              </a:spcAft>
            </a:pPr>
            <a:endParaRPr lang="en-US" sz="4400" kern="1200">
              <a:solidFill>
                <a:schemeClr val="tx1"/>
              </a:solidFill>
              <a:latin typeface="+mj-lt"/>
              <a:ea typeface="+mj-ea"/>
              <a:cs typeface="+mj-cs"/>
            </a:endParaRPr>
          </a:p>
        </p:txBody>
      </p:sp>
      <p:sp>
        <p:nvSpPr>
          <p:cNvPr id="86" name="Google Shape;86;p18"/>
          <p:cNvSpPr txBox="1">
            <a:spLocks noGrp="1"/>
          </p:cNvSpPr>
          <p:nvPr>
            <p:ph type="body" idx="1"/>
          </p:nvPr>
        </p:nvSpPr>
        <p:spPr>
          <a:xfrm>
            <a:off x="852775" y="1645576"/>
            <a:ext cx="4930463" cy="2931439"/>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ct val="100000"/>
              <a:buFont typeface="Arial" panose="020B0604020202020204" pitchFamily="34" charset="0"/>
              <a:buChar char="•"/>
            </a:pPr>
            <a:r>
              <a:rPr lang="en-US" sz="1200"/>
              <a:t>XGBoost is a decision-tree-based ensemble Machine Learning method that makes use of a gradient boosting framework in order to enhance accuracy and speed. </a:t>
            </a:r>
          </a:p>
          <a:p>
            <a:pPr marL="457200" lvl="0" indent="-228600" defTabSz="914400">
              <a:spcBef>
                <a:spcPts val="0"/>
              </a:spcBef>
              <a:spcAft>
                <a:spcPts val="0"/>
              </a:spcAft>
              <a:buSzPct val="100000"/>
              <a:buFont typeface="Arial" panose="020B0604020202020204" pitchFamily="34" charset="0"/>
              <a:buChar char="•"/>
            </a:pPr>
            <a:r>
              <a:rPr lang="en-US" sz="1200"/>
              <a:t>XGBoost was developed by Microsoft Research and is named after the company's founder. </a:t>
            </a:r>
          </a:p>
          <a:p>
            <a:pPr marL="457200" lvl="0" indent="-228600" defTabSz="914400">
              <a:spcBef>
                <a:spcPts val="0"/>
              </a:spcBef>
              <a:spcAft>
                <a:spcPts val="0"/>
              </a:spcAft>
              <a:buSzPct val="100000"/>
              <a:buFont typeface="Arial" panose="020B0604020202020204" pitchFamily="34" charset="0"/>
              <a:buChar char="•"/>
            </a:pPr>
            <a:r>
              <a:rPr lang="en-US" sz="1200"/>
              <a:t>In prediction problems involving unstructured data (pictures, text, and so on), the performance of artificial neural networks tends to outperform that of every other algorithm or framework. </a:t>
            </a:r>
          </a:p>
          <a:p>
            <a:pPr marL="457200" lvl="0" indent="-228600" defTabSz="914400">
              <a:spcBef>
                <a:spcPts val="0"/>
              </a:spcBef>
              <a:spcAft>
                <a:spcPts val="0"/>
              </a:spcAft>
              <a:buSzPct val="100000"/>
              <a:buFont typeface="Arial" panose="020B0604020202020204" pitchFamily="34" charset="0"/>
              <a:buChar char="•"/>
            </a:pPr>
            <a:r>
              <a:rPr lang="en-US" sz="1200"/>
              <a:t>However, decision tree-based algorithms are regarded as the most effective method for handling small to medium-sized structured or tabular data sets.</a:t>
            </a:r>
          </a:p>
          <a:p>
            <a:pPr marL="457200" lvl="0" indent="-228600" defTabSz="914400">
              <a:spcBef>
                <a:spcPts val="0"/>
              </a:spcBef>
              <a:spcAft>
                <a:spcPts val="0"/>
              </a:spcAft>
              <a:buSzPct val="100000"/>
              <a:buFont typeface="Arial" panose="020B0604020202020204" pitchFamily="34" charset="0"/>
              <a:buChar char="•"/>
            </a:pPr>
            <a:r>
              <a:rPr lang="en-US" sz="1200"/>
              <a:t>Both XGBoost and Gradient Boosting Machines (GBMs) are examples of ensemble tree methods. </a:t>
            </a:r>
          </a:p>
          <a:p>
            <a:pPr marL="457200" lvl="0" indent="-228600" defTabSz="914400">
              <a:spcBef>
                <a:spcPts val="0"/>
              </a:spcBef>
              <a:spcAft>
                <a:spcPts val="0"/>
              </a:spcAft>
              <a:buSzPct val="100000"/>
              <a:buFont typeface="Arial" panose="020B0604020202020204" pitchFamily="34" charset="0"/>
              <a:buChar char="•"/>
            </a:pPr>
            <a:r>
              <a:rPr lang="en-US" sz="1200"/>
              <a:t>These ensemble tree methods both make use of the gradient descent architecture to apply the principle of boosting weak learners (in general, CARTs) in order to enhance their performance.</a:t>
            </a:r>
          </a:p>
          <a:p>
            <a:pPr marL="0" lvl="0" indent="-228600" defTabSz="914400">
              <a:spcBef>
                <a:spcPts val="1200"/>
              </a:spcBef>
              <a:spcAft>
                <a:spcPts val="0"/>
              </a:spcAft>
              <a:buFont typeface="Arial" panose="020B0604020202020204" pitchFamily="34" charset="0"/>
              <a:buChar char="•"/>
            </a:pPr>
            <a:endParaRPr lang="en-US" sz="1200"/>
          </a:p>
          <a:p>
            <a:pPr marL="0" lvl="0" indent="-228600" defTabSz="914400">
              <a:spcBef>
                <a:spcPts val="1200"/>
              </a:spcBef>
              <a:spcAft>
                <a:spcPts val="0"/>
              </a:spcAft>
              <a:buFont typeface="Arial" panose="020B0604020202020204" pitchFamily="34" charset="0"/>
              <a:buChar char="•"/>
            </a:pPr>
            <a:endParaRPr lang="en-US" sz="1200"/>
          </a:p>
          <a:p>
            <a:pPr marL="0" lvl="0" indent="-228600" defTabSz="914400">
              <a:spcBef>
                <a:spcPts val="1200"/>
              </a:spcBef>
              <a:spcAft>
                <a:spcPts val="1200"/>
              </a:spcAft>
              <a:buFont typeface="Arial" panose="020B0604020202020204" pitchFamily="34" charset="0"/>
              <a:buChar char="•"/>
            </a:pPr>
            <a:endParaRPr lang="en-US" sz="1200"/>
          </a:p>
        </p:txBody>
      </p:sp>
      <p:pic>
        <p:nvPicPr>
          <p:cNvPr id="87" name="Google Shape;87;p18"/>
          <p:cNvPicPr preferRelativeResize="0"/>
          <p:nvPr/>
        </p:nvPicPr>
        <p:blipFill rotWithShape="1">
          <a:blip r:embed="rId3"/>
          <a:srcRect l="5864"/>
          <a:stretch/>
        </p:blipFill>
        <p:spPr>
          <a:xfrm>
            <a:off x="6596985" y="1980615"/>
            <a:ext cx="2180230" cy="120434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 y="-3"/>
            <a:ext cx="9144861" cy="1650047"/>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Google Shape;92;p19"/>
          <p:cNvSpPr txBox="1">
            <a:spLocks noGrp="1"/>
          </p:cNvSpPr>
          <p:nvPr>
            <p:ph type="title"/>
          </p:nvPr>
        </p:nvSpPr>
        <p:spPr>
          <a:xfrm>
            <a:off x="852777" y="411480"/>
            <a:ext cx="7437474" cy="8915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9285"/>
            </a:pPr>
            <a:r>
              <a:rPr lang="en-US" sz="4400" kern="1200">
                <a:solidFill>
                  <a:schemeClr val="tx1">
                    <a:lumMod val="85000"/>
                    <a:lumOff val="15000"/>
                  </a:schemeClr>
                </a:solidFill>
                <a:latin typeface="+mj-lt"/>
                <a:ea typeface="+mj-ea"/>
                <a:cs typeface="+mj-cs"/>
              </a:rPr>
              <a:t>Multilayer perceptron</a:t>
            </a:r>
          </a:p>
          <a:p>
            <a:pPr marL="0" lvl="0" indent="0" defTabSz="914400">
              <a:spcBef>
                <a:spcPct val="0"/>
              </a:spcBef>
              <a:spcAft>
                <a:spcPts val="0"/>
              </a:spcAft>
              <a:buClr>
                <a:schemeClr val="dk1"/>
              </a:buClr>
              <a:buSzPct val="39285"/>
            </a:pPr>
            <a:endParaRPr lang="en-US" sz="4400" kern="1200">
              <a:solidFill>
                <a:schemeClr val="tx1">
                  <a:lumMod val="85000"/>
                  <a:lumOff val="15000"/>
                </a:schemeClr>
              </a:solidFill>
              <a:latin typeface="+mj-lt"/>
              <a:ea typeface="+mj-ea"/>
              <a:cs typeface="+mj-cs"/>
            </a:endParaRPr>
          </a:p>
          <a:p>
            <a:pPr marL="0" lvl="0" indent="0" defTabSz="914400">
              <a:spcBef>
                <a:spcPct val="0"/>
              </a:spcBef>
              <a:spcAft>
                <a:spcPts val="0"/>
              </a:spcAft>
            </a:pPr>
            <a:endParaRPr lang="en-US" sz="4400" kern="1200">
              <a:solidFill>
                <a:schemeClr val="tx1">
                  <a:lumMod val="85000"/>
                  <a:lumOff val="15000"/>
                </a:schemeClr>
              </a:solidFill>
              <a:latin typeface="+mj-lt"/>
              <a:ea typeface="+mj-ea"/>
              <a:cs typeface="+mj-cs"/>
            </a:endParaRPr>
          </a:p>
        </p:txBody>
      </p:sp>
      <p:sp>
        <p:nvSpPr>
          <p:cNvPr id="93" name="Google Shape;93;p19"/>
          <p:cNvSpPr txBox="1">
            <a:spLocks noGrp="1"/>
          </p:cNvSpPr>
          <p:nvPr>
            <p:ph type="body" idx="1"/>
          </p:nvPr>
        </p:nvSpPr>
        <p:spPr>
          <a:xfrm>
            <a:off x="1468490" y="1823825"/>
            <a:ext cx="6207019" cy="2763867"/>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ct val="100000"/>
              <a:buFont typeface="Arial" panose="020B0604020202020204" pitchFamily="34" charset="0"/>
              <a:buChar char="•"/>
            </a:pPr>
            <a:r>
              <a:rPr lang="en-US" sz="1400">
                <a:solidFill>
                  <a:schemeClr val="tx1">
                    <a:lumMod val="85000"/>
                    <a:lumOff val="15000"/>
                  </a:schemeClr>
                </a:solidFill>
              </a:rPr>
              <a:t>All MLPs have three distinct layers of nodes: input, hidden, and output. </a:t>
            </a:r>
          </a:p>
          <a:p>
            <a:pPr marL="457200" lvl="0" indent="-228600" defTabSz="914400">
              <a:spcBef>
                <a:spcPts val="0"/>
              </a:spcBef>
              <a:spcAft>
                <a:spcPts val="600"/>
              </a:spcAft>
              <a:buSzPct val="100000"/>
              <a:buFont typeface="Arial" panose="020B0604020202020204" pitchFamily="34" charset="0"/>
              <a:buChar char="•"/>
            </a:pPr>
            <a:r>
              <a:rPr lang="en-US" sz="1400">
                <a:solidFill>
                  <a:schemeClr val="tx1">
                    <a:lumMod val="85000"/>
                    <a:lumOff val="15000"/>
                  </a:schemeClr>
                </a:solidFill>
              </a:rPr>
              <a:t>Each node is a neuron that employs a nonlinear activation function, with the exception of the input nodes.</a:t>
            </a:r>
          </a:p>
          <a:p>
            <a:pPr marL="457200" lvl="0" indent="-228600" defTabSz="914400">
              <a:spcBef>
                <a:spcPts val="0"/>
              </a:spcBef>
              <a:spcAft>
                <a:spcPts val="600"/>
              </a:spcAft>
              <a:buSzPct val="100000"/>
              <a:buFont typeface="Arial" panose="020B0604020202020204" pitchFamily="34" charset="0"/>
              <a:buChar char="•"/>
            </a:pPr>
            <a:r>
              <a:rPr lang="en-US" sz="1400">
                <a:solidFill>
                  <a:schemeClr val="tx1">
                    <a:lumMod val="85000"/>
                    <a:lumOff val="15000"/>
                  </a:schemeClr>
                </a:solidFill>
              </a:rPr>
              <a:t>Backpropagation, a supervised learning method, is used in MLP training. </a:t>
            </a:r>
          </a:p>
          <a:p>
            <a:pPr marL="457200" lvl="0" indent="-228600" defTabSz="914400">
              <a:spcBef>
                <a:spcPts val="0"/>
              </a:spcBef>
              <a:spcAft>
                <a:spcPts val="600"/>
              </a:spcAft>
              <a:buSzPct val="100000"/>
              <a:buFont typeface="Arial" panose="020B0604020202020204" pitchFamily="34" charset="0"/>
              <a:buChar char="•"/>
            </a:pPr>
            <a:r>
              <a:rPr lang="en-US" sz="1400">
                <a:solidFill>
                  <a:schemeClr val="tx1">
                    <a:lumMod val="85000"/>
                    <a:lumOff val="15000"/>
                  </a:schemeClr>
                </a:solidFill>
              </a:rPr>
              <a:t>MLP differs from a linear perceptron in that it has multiple layers and non-linear activation. </a:t>
            </a:r>
          </a:p>
          <a:p>
            <a:pPr marL="457200" lvl="0" indent="-228600" defTabSz="914400">
              <a:spcBef>
                <a:spcPts val="0"/>
              </a:spcBef>
              <a:spcAft>
                <a:spcPts val="600"/>
              </a:spcAft>
              <a:buSzPct val="100000"/>
              <a:buFont typeface="Arial" panose="020B0604020202020204" pitchFamily="34" charset="0"/>
              <a:buChar char="•"/>
            </a:pPr>
            <a:r>
              <a:rPr lang="en-US" sz="1400">
                <a:solidFill>
                  <a:schemeClr val="tx1">
                    <a:lumMod val="85000"/>
                    <a:lumOff val="15000"/>
                  </a:schemeClr>
                </a:solidFill>
              </a:rPr>
              <a:t>Data that cannot be separated linearly can still be distinguished.</a:t>
            </a:r>
          </a:p>
          <a:p>
            <a:pPr marL="457200" lvl="0" indent="-228600" defTabSz="914400">
              <a:spcBef>
                <a:spcPts val="0"/>
              </a:spcBef>
              <a:spcAft>
                <a:spcPts val="600"/>
              </a:spcAft>
              <a:buSzPct val="100000"/>
              <a:buFont typeface="Arial" panose="020B0604020202020204" pitchFamily="34" charset="0"/>
              <a:buChar char="•"/>
            </a:pPr>
            <a:r>
              <a:rPr lang="en-US" sz="1400">
                <a:solidFill>
                  <a:schemeClr val="tx1">
                    <a:lumMod val="85000"/>
                    <a:lumOff val="15000"/>
                  </a:schemeClr>
                </a:solidFill>
              </a:rPr>
              <a:t>The MLP has multiple layers of nonlinearly activating nodes, including an input layer, an output layer, and possibly one or more hidden layers. </a:t>
            </a:r>
          </a:p>
          <a:p>
            <a:pPr marL="457200" lvl="0" indent="-228600" defTabSz="914400">
              <a:spcBef>
                <a:spcPts val="0"/>
              </a:spcBef>
              <a:spcAft>
                <a:spcPts val="600"/>
              </a:spcAft>
              <a:buSzPct val="100000"/>
              <a:buFont typeface="Arial" panose="020B0604020202020204" pitchFamily="34" charset="0"/>
              <a:buChar char="•"/>
            </a:pPr>
            <a:r>
              <a:rPr lang="en-US" sz="1400">
                <a:solidFill>
                  <a:schemeClr val="tx1">
                    <a:lumMod val="85000"/>
                    <a:lumOff val="15000"/>
                  </a:schemeClr>
                </a:solidFill>
              </a:rPr>
              <a:t>Due to the fully connected nature of MLPs, each node in one layer has a weighted connection to each node in the next layer.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1435101" y="273843"/>
            <a:ext cx="7080249"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sym typeface="Times New Roman"/>
              </a:rPr>
              <a:t>Validation method</a:t>
            </a:r>
          </a:p>
        </p:txBody>
      </p:sp>
      <p:pic>
        <p:nvPicPr>
          <p:cNvPr id="100" name="Google Shape;100;p20"/>
          <p:cNvPicPr preferRelativeResize="0"/>
          <p:nvPr/>
        </p:nvPicPr>
        <p:blipFill>
          <a:blip r:embed="rId3"/>
          <a:stretch>
            <a:fillRect/>
          </a:stretch>
        </p:blipFill>
        <p:spPr>
          <a:xfrm>
            <a:off x="628650" y="732318"/>
            <a:ext cx="685800" cy="77221"/>
          </a:xfrm>
          <a:prstGeom prst="rect">
            <a:avLst/>
          </a:prstGeom>
          <a:noFill/>
        </p:spPr>
      </p:pic>
      <p:sp>
        <p:nvSpPr>
          <p:cNvPr id="99" name="Google Shape;99;p20"/>
          <p:cNvSpPr txBox="1">
            <a:spLocks noGrp="1"/>
          </p:cNvSpPr>
          <p:nvPr>
            <p:ph type="body" idx="1"/>
          </p:nvPr>
        </p:nvSpPr>
        <p:spPr>
          <a:xfrm>
            <a:off x="628650" y="1369218"/>
            <a:ext cx="7886700" cy="3263504"/>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ts val="1800"/>
              <a:buFont typeface="Arial" panose="020B0604020202020204" pitchFamily="34" charset="0"/>
              <a:buChar char="•"/>
            </a:pPr>
            <a:r>
              <a:rPr lang="en-US" sz="1900">
                <a:sym typeface="Times New Roman"/>
              </a:rPr>
              <a:t>Classification Accuracy is what we usually mean, when we use the term accuracy. It is the ratio of number of correct predictions to the total number of input samples.</a:t>
            </a:r>
          </a:p>
          <a:p>
            <a:pPr marL="457200" lvl="0" indent="-228600" defTabSz="914400">
              <a:spcBef>
                <a:spcPts val="800"/>
              </a:spcBef>
              <a:spcAft>
                <a:spcPts val="0"/>
              </a:spcAft>
              <a:buFont typeface="Arial" panose="020B0604020202020204" pitchFamily="34" charset="0"/>
              <a:buChar char="•"/>
            </a:pPr>
            <a:endParaRPr lang="en-US" sz="1900">
              <a:sym typeface="Times New Roman"/>
            </a:endParaRPr>
          </a:p>
          <a:p>
            <a:pPr marL="457200" lvl="0" indent="-228600" defTabSz="914400">
              <a:spcBef>
                <a:spcPts val="800"/>
              </a:spcBef>
              <a:spcAft>
                <a:spcPts val="0"/>
              </a:spcAft>
              <a:buSzPts val="1800"/>
              <a:buFont typeface="Arial" panose="020B0604020202020204" pitchFamily="34" charset="0"/>
              <a:buChar char="•"/>
            </a:pPr>
            <a:r>
              <a:rPr lang="en-US" sz="1900">
                <a:sym typeface="Times New Roman"/>
              </a:rPr>
              <a:t>A Confusion matrix is an N x N matrix used for evaluating the performance of a classification model, where N is the number of target classes. </a:t>
            </a:r>
          </a:p>
          <a:p>
            <a:pPr marL="457200" lvl="0" indent="-228600" defTabSz="914400">
              <a:spcBef>
                <a:spcPts val="0"/>
              </a:spcBef>
              <a:spcAft>
                <a:spcPts val="0"/>
              </a:spcAft>
              <a:buSzPts val="1800"/>
              <a:buFont typeface="Arial" panose="020B0604020202020204" pitchFamily="34" charset="0"/>
              <a:buChar char="•"/>
            </a:pPr>
            <a:r>
              <a:rPr lang="en-US" sz="1900">
                <a:sym typeface="Times New Roman"/>
              </a:rPr>
              <a:t>The matrix compares the actual target values with those predicted by the machine learning model. </a:t>
            </a:r>
          </a:p>
          <a:p>
            <a:pPr marL="457200" lvl="0" indent="-228600" defTabSz="914400">
              <a:spcBef>
                <a:spcPts val="0"/>
              </a:spcBef>
              <a:spcAft>
                <a:spcPts val="0"/>
              </a:spcAft>
              <a:buSzPts val="1800"/>
              <a:buFont typeface="Arial" panose="020B0604020202020204" pitchFamily="34" charset="0"/>
              <a:buChar char="•"/>
            </a:pPr>
            <a:r>
              <a:rPr lang="en-US" sz="1900">
                <a:sym typeface="Times New Roman"/>
              </a:rPr>
              <a:t>This gives us a holistic view of how well our classification model is performing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884</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      Face Mask detection using XG Boosting &amp; MLP  Vaagdevi Suryadevara(700741918) Jagadesh velagaa(7007416670) Vikram Dingari(700742014)      </vt:lpstr>
      <vt:lpstr> Roles and Responsibilities </vt:lpstr>
      <vt:lpstr>Problem summary  </vt:lpstr>
      <vt:lpstr>Dataset Summary  </vt:lpstr>
      <vt:lpstr>Process Summary</vt:lpstr>
      <vt:lpstr>Process Summary  </vt:lpstr>
      <vt:lpstr>XG Boosting  </vt:lpstr>
      <vt:lpstr>Multilayer perceptron  </vt:lpstr>
      <vt:lpstr>Validation method</vt:lpstr>
      <vt:lpstr>Result -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XG Boosting &amp; MLP  Vaagdevi Suryadevara(700741918) Jagadesh velagaa(7007416670) Vikram Dingari(700742014)</dc:title>
  <dc:creator>vaagdevi suryadevara</dc:creator>
  <cp:lastModifiedBy>vaagdevi</cp:lastModifiedBy>
  <cp:revision>1</cp:revision>
  <dcterms:modified xsi:type="dcterms:W3CDTF">2022-12-06T04:18:47Z</dcterms:modified>
</cp:coreProperties>
</file>