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wmf" ContentType="image/x-wmf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7;p11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1163880" y="192960"/>
            <a:ext cx="202140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6000" spc="-1" strike="noStrike">
                <a:solidFill>
                  <a:srgbClr val="006622"/>
                </a:solidFill>
                <a:latin typeface="Calibri"/>
                <a:ea typeface="Calibri"/>
              </a:rPr>
              <a:t>Título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77560" y="1005480"/>
            <a:ext cx="43362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2400" spc="-1" strike="noStrike">
                <a:solidFill>
                  <a:srgbClr val="ffffff"/>
                </a:solidFill>
                <a:latin typeface="Calibri"/>
                <a:ea typeface="Calibri"/>
              </a:rPr>
              <a:t>Subtítulo se houver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42" name="Google Shape;12;p12" descr=""/>
          <p:cNvPicPr/>
          <p:nvPr/>
        </p:nvPicPr>
        <p:blipFill>
          <a:blip r:embed="rId3"/>
          <a:stretch/>
        </p:blipFill>
        <p:spPr>
          <a:xfrm>
            <a:off x="1297800" y="2279880"/>
            <a:ext cx="1042920" cy="104292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2590560" y="2188440"/>
            <a:ext cx="8049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6622"/>
                </a:solidFill>
                <a:latin typeface="Calibri"/>
                <a:ea typeface="Calibri"/>
              </a:rPr>
              <a:t>Conteúdo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730960" y="4934880"/>
            <a:ext cx="7756200" cy="813960"/>
          </a:xfrm>
          <a:prstGeom prst="rect">
            <a:avLst/>
          </a:prstGeom>
          <a:solidFill>
            <a:srgbClr val="0066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3038400" y="5069160"/>
            <a:ext cx="69858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2400" spc="-1" strike="noStrike">
                <a:solidFill>
                  <a:srgbClr val="d2d632"/>
                </a:solidFill>
                <a:latin typeface="Calibri"/>
                <a:ea typeface="Calibri"/>
              </a:rPr>
              <a:t>Destaque (se houver):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45;p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1082160" y="388080"/>
            <a:ext cx="946656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6000" spc="-1" strike="noStrike">
                <a:solidFill>
                  <a:srgbClr val="006622"/>
                </a:solidFill>
                <a:latin typeface="Calibri"/>
                <a:ea typeface="Calibri"/>
              </a:rPr>
              <a:t>Selenium</a:t>
            </a: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78920" y="1298880"/>
            <a:ext cx="43362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2400" spc="-1" strike="noStrike">
                <a:solidFill>
                  <a:srgbClr val="c6ca28"/>
                </a:solidFill>
                <a:latin typeface="Calibri"/>
                <a:ea typeface="Calibri"/>
              </a:rPr>
              <a:t>Iframes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078920" y="3711600"/>
            <a:ext cx="982116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ts val="600"/>
              </a:lnSpc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driver.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switch_to.frame(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“idIframe”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)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-&gt; Trocar foco para o iframe com id idIframe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driver.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switch_to.default_content() 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-&gt; Voltar foco para document principal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078920" y="2021760"/>
            <a:ext cx="79484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6622"/>
                </a:solidFill>
                <a:latin typeface="Calibri"/>
                <a:ea typeface="Calibri"/>
              </a:rPr>
              <a:t>Iframes são elementos que possuem outro documento html dentro dele, sendo assim para acessarmos um elemento dentro de um iframe específico devemos especificar para o selenium o iframe antes, e depois voltar para a o documento principal.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01;p9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45;p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082160" y="388080"/>
            <a:ext cx="946656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6000" spc="-1" strike="noStrike">
                <a:solidFill>
                  <a:srgbClr val="006622"/>
                </a:solidFill>
                <a:latin typeface="Calibri"/>
                <a:ea typeface="Calibri"/>
              </a:rPr>
              <a:t>Selenium</a:t>
            </a: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078920" y="1488960"/>
            <a:ext cx="43362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2400" spc="-1" strike="noStrike">
                <a:solidFill>
                  <a:srgbClr val="c6ca28"/>
                </a:solidFill>
                <a:latin typeface="Calibri"/>
                <a:ea typeface="Calibri"/>
              </a:rPr>
              <a:t>O que é?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144800" y="2350800"/>
            <a:ext cx="8049240" cy="41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6622"/>
                </a:solidFill>
                <a:latin typeface="Calibri"/>
                <a:ea typeface="Calibri"/>
              </a:rPr>
              <a:t>O selenium é um framework utilizado para automação de navegadores, permite realizar de forma automatizada diversas ações que simulam o comportamento de um usuário no browser.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6622"/>
                </a:solidFill>
                <a:latin typeface="Calibri"/>
                <a:ea typeface="Calibri"/>
              </a:rPr>
              <a:t>Pode ser usado tanto para automatizar testes, quanto processos que utilizem o navegador, e até mesmo coletar dados (</a:t>
            </a:r>
            <a:r>
              <a:rPr b="0" i="1" lang="pt-BR" sz="2400" spc="-1" strike="noStrike">
                <a:solidFill>
                  <a:srgbClr val="006622"/>
                </a:solidFill>
                <a:latin typeface="Calibri"/>
                <a:ea typeface="Calibri"/>
              </a:rPr>
              <a:t>web scraping</a:t>
            </a:r>
            <a:r>
              <a:rPr b="0" lang="pt-BR" sz="2400" spc="-1" strike="noStrike">
                <a:solidFill>
                  <a:srgbClr val="006622"/>
                </a:solidFill>
                <a:latin typeface="Calibri"/>
                <a:ea typeface="Calibri"/>
              </a:rPr>
              <a:t>).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6622"/>
                </a:solidFill>
                <a:latin typeface="Calibri"/>
                <a:ea typeface="Calibri"/>
              </a:rPr>
              <a:t>O foco da aula será utilizar o selenium com o browser Google Chrome.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45;p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082160" y="388080"/>
            <a:ext cx="946656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6000" spc="-1" strike="noStrike">
                <a:solidFill>
                  <a:srgbClr val="006622"/>
                </a:solidFill>
                <a:latin typeface="Calibri"/>
                <a:ea typeface="Calibri"/>
              </a:rPr>
              <a:t>Selenium</a:t>
            </a: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78920" y="1488960"/>
            <a:ext cx="43362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2400" spc="-1" strike="noStrike">
                <a:solidFill>
                  <a:srgbClr val="c6ca28"/>
                </a:solidFill>
                <a:latin typeface="Calibri"/>
                <a:ea typeface="Calibri"/>
              </a:rPr>
              <a:t>Requisitos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108440" y="2531880"/>
            <a:ext cx="8049240" cy="22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6622"/>
                </a:solidFill>
                <a:latin typeface="Calibri"/>
                <a:ea typeface="Calibri"/>
              </a:rPr>
              <a:t>Chromedriver: Executável que faz a interação com o navegador, baixar (versão compatível com o navegador) em: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b0f0"/>
                </a:solidFill>
                <a:latin typeface="Calibri"/>
                <a:ea typeface="Calibri"/>
              </a:rPr>
              <a:t>https://chromedriver.chromium.org/downloads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6622"/>
                </a:solidFill>
                <a:latin typeface="Calibri"/>
                <a:ea typeface="Calibri"/>
              </a:rPr>
              <a:t>Instalar a biblioteca do selenium no python: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6622"/>
                </a:solidFill>
                <a:latin typeface="Calibri"/>
                <a:ea typeface="Calibri"/>
              </a:rPr>
              <a:t>pip install </a:t>
            </a:r>
            <a:r>
              <a:rPr b="0" lang="pt-BR" sz="2400" spc="-1" strike="noStrike">
                <a:solidFill>
                  <a:srgbClr val="7030a0"/>
                </a:solidFill>
                <a:latin typeface="Calibri"/>
                <a:ea typeface="Calibri"/>
              </a:rPr>
              <a:t>selenium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45;p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045440" y="144000"/>
            <a:ext cx="946656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6000" spc="-1" strike="noStrike">
                <a:solidFill>
                  <a:srgbClr val="006622"/>
                </a:solidFill>
                <a:latin typeface="Calibri"/>
                <a:ea typeface="Calibri"/>
              </a:rPr>
              <a:t>Selenium</a:t>
            </a: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35800" y="1152000"/>
            <a:ext cx="43362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2400" spc="-1" strike="noStrike">
                <a:solidFill>
                  <a:srgbClr val="c6ca28"/>
                </a:solidFill>
                <a:latin typeface="Calibri"/>
                <a:ea typeface="Calibri"/>
              </a:rPr>
              <a:t>Abrir navegador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108440" y="1695600"/>
            <a:ext cx="8049240" cy="16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from 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selenium 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import 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webdriver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path_chromedriver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  = r“C:\chromedriver.exe”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 = 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webdriver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.Chrome(executable_path = 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path_chromedriver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52000" y="3474360"/>
            <a:ext cx="804924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A última linha irá abrir um navegador chrome e poderemos acessá-lo e fazer o controle através da variável </a:t>
            </a: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1166760" y="4320000"/>
            <a:ext cx="8049240" cy="22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Obs: 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a versão mais recente do Selenium (a partir da versão 4.0.0) não suporta mais o argumento 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executable_path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 no construtor do 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webdriver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.Chrome. Em vez disso, você deve usar o 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Service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 para configurar o caminho do driver.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from 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selenium.webdriver.chrome.service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 import 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Service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 = 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webdriver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.Chrome(service=Service(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path_chromedriver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))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45;p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082160" y="388080"/>
            <a:ext cx="946656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6000" spc="-1" strike="noStrike">
                <a:solidFill>
                  <a:srgbClr val="006622"/>
                </a:solidFill>
                <a:latin typeface="Calibri"/>
                <a:ea typeface="Calibri"/>
              </a:rPr>
              <a:t>Selenium</a:t>
            </a: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78920" y="1488960"/>
            <a:ext cx="43362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2400" spc="-1" strike="noStrike">
                <a:solidFill>
                  <a:srgbClr val="c6ca28"/>
                </a:solidFill>
                <a:latin typeface="Calibri"/>
                <a:ea typeface="Calibri"/>
              </a:rPr>
              <a:t>Acessar página pelo selenium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108440" y="2885040"/>
            <a:ext cx="804924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url_pagina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  = “https://google.com”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.get(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url_pagina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108440" y="4910400"/>
            <a:ext cx="804924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O método </a:t>
            </a:r>
            <a:r>
              <a:rPr b="0" i="1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get 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irá chamar no navegador a url especificada no argumento.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45;p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1082160" y="388080"/>
            <a:ext cx="946656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6000" spc="-1" strike="noStrike">
                <a:solidFill>
                  <a:srgbClr val="006622"/>
                </a:solidFill>
                <a:latin typeface="Calibri"/>
                <a:ea typeface="Calibri"/>
              </a:rPr>
              <a:t>Selenium</a:t>
            </a: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078920" y="1488960"/>
            <a:ext cx="43362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2400" spc="-1" strike="noStrike">
                <a:solidFill>
                  <a:srgbClr val="c6ca28"/>
                </a:solidFill>
                <a:latin typeface="Calibri"/>
                <a:ea typeface="Calibri"/>
              </a:rPr>
              <a:t>Interagir com a página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144800" y="2350800"/>
            <a:ext cx="8049240" cy="22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6622"/>
                </a:solidFill>
                <a:latin typeface="Calibri"/>
                <a:ea typeface="Calibri"/>
              </a:rPr>
              <a:t>A interação com a página pelo selenium ocorre principalmente a partir da especificação de elementos html.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6622"/>
                </a:solidFill>
                <a:latin typeface="Calibri"/>
                <a:ea typeface="Calibri"/>
              </a:rPr>
              <a:t>Os elementos podem ser, por exemplo, botões, inputs, textos, etc. E são especificados a partir de seus atributos html como id, classe, xpath, etc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45;p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1082160" y="388080"/>
            <a:ext cx="946656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6000" spc="-1" strike="noStrike">
                <a:solidFill>
                  <a:srgbClr val="006622"/>
                </a:solidFill>
                <a:latin typeface="Calibri"/>
                <a:ea typeface="Calibri"/>
              </a:rPr>
              <a:t>Selenium</a:t>
            </a: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078920" y="1488960"/>
            <a:ext cx="43362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2400" spc="-1" strike="noStrike">
                <a:solidFill>
                  <a:srgbClr val="c6ca28"/>
                </a:solidFill>
                <a:latin typeface="Calibri"/>
                <a:ea typeface="Calibri"/>
              </a:rPr>
              <a:t>Identificar elementos e atributos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10" name="Imagem 2" descr=""/>
          <p:cNvPicPr/>
          <p:nvPr/>
        </p:nvPicPr>
        <p:blipFill>
          <a:blip r:embed="rId2"/>
          <a:stretch/>
        </p:blipFill>
        <p:spPr>
          <a:xfrm>
            <a:off x="460440" y="2767320"/>
            <a:ext cx="6256800" cy="2098800"/>
          </a:xfrm>
          <a:prstGeom prst="rect">
            <a:avLst/>
          </a:prstGeom>
          <a:ln>
            <a:noFill/>
          </a:ln>
        </p:spPr>
      </p:pic>
      <p:pic>
        <p:nvPicPr>
          <p:cNvPr id="111" name="Imagem 3" descr=""/>
          <p:cNvPicPr/>
          <p:nvPr/>
        </p:nvPicPr>
        <p:blipFill>
          <a:blip r:embed="rId3"/>
          <a:stretch/>
        </p:blipFill>
        <p:spPr>
          <a:xfrm>
            <a:off x="7032960" y="397440"/>
            <a:ext cx="4606920" cy="573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45;p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1082160" y="-48600"/>
            <a:ext cx="946656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6000" spc="-1" strike="noStrike">
                <a:solidFill>
                  <a:srgbClr val="006622"/>
                </a:solidFill>
                <a:latin typeface="Calibri"/>
                <a:ea typeface="Calibri"/>
              </a:rPr>
              <a:t>Selenium</a:t>
            </a: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082160" y="864000"/>
            <a:ext cx="43362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2400" spc="-1" strike="noStrike">
                <a:solidFill>
                  <a:srgbClr val="c6ca28"/>
                </a:solidFill>
                <a:latin typeface="Calibri"/>
                <a:ea typeface="Calibri"/>
              </a:rPr>
              <a:t>Especificar elemento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078920" y="1872000"/>
            <a:ext cx="8049240" cy="44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ts val="6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from 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selenium.webdriver.common.by</a:t>
            </a: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 import 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By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  <a:spcBef>
                <a:spcPts val="567"/>
              </a:spcBef>
              <a:spcAft>
                <a:spcPts val="567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driver.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 find_element(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By.CLASS_NAME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,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 </a:t>
            </a:r>
            <a:r>
              <a:rPr b="0" lang="pt-BR" sz="2000" spc="-1" strike="noStrike">
                <a:solidFill>
                  <a:srgbClr val="385623"/>
                </a:solidFill>
                <a:latin typeface="Calibri"/>
                <a:ea typeface="Calibri"/>
              </a:rPr>
              <a:t>"class_name"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driver.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 find_element(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By.CSS_SELECTOR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, </a:t>
            </a:r>
            <a:r>
              <a:rPr b="0" lang="pt-BR" sz="2000" spc="-1" strike="noStrike">
                <a:solidFill>
                  <a:srgbClr val="385623"/>
                </a:solidFill>
                <a:latin typeface="Calibri"/>
                <a:ea typeface="Calibri"/>
              </a:rPr>
              <a:t>"css_</a:t>
            </a:r>
            <a:r>
              <a:rPr b="0" lang="pt-BR" sz="2000" spc="-1" strike="noStrike">
                <a:solidFill>
                  <a:srgbClr val="385623"/>
                </a:solidFill>
                <a:latin typeface="Calibri"/>
                <a:ea typeface="Calibri"/>
              </a:rPr>
              <a:t>selector"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driver.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 find_element(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By.ID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, </a:t>
            </a:r>
            <a:r>
              <a:rPr b="0" lang="pt-BR" sz="2000" spc="-1" strike="noStrike">
                <a:solidFill>
                  <a:srgbClr val="385623"/>
                </a:solidFill>
                <a:latin typeface="Calibri"/>
                <a:ea typeface="Calibri"/>
              </a:rPr>
              <a:t>"id"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driver.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 find_element(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By.NAME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, </a:t>
            </a:r>
            <a:r>
              <a:rPr b="0" lang="pt-BR" sz="2000" spc="-1" strike="noStrike">
                <a:solidFill>
                  <a:srgbClr val="385623"/>
                </a:solidFill>
                <a:latin typeface="Calibri"/>
                <a:ea typeface="Calibri"/>
              </a:rPr>
              <a:t>"</a:t>
            </a:r>
            <a:r>
              <a:rPr b="0" lang="pt-BR" sz="2000" spc="-1" strike="noStrike">
                <a:solidFill>
                  <a:srgbClr val="385623"/>
                </a:solidFill>
                <a:latin typeface="Calibri"/>
                <a:ea typeface="Calibri"/>
              </a:rPr>
              <a:t>name"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driver.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 find_element(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By.TAG_NAME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, </a:t>
            </a:r>
            <a:r>
              <a:rPr b="0" lang="pt-BR" sz="2000" spc="-1" strike="noStrike">
                <a:solidFill>
                  <a:srgbClr val="385623"/>
                </a:solidFill>
                <a:latin typeface="Calibri"/>
                <a:ea typeface="Calibri"/>
              </a:rPr>
              <a:t>"tag_name"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driver.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 find_element(</a:t>
            </a:r>
            <a:r>
              <a:rPr b="0" lang="pt-BR" sz="2000" spc="-1" strike="noStrike">
                <a:solidFill>
                  <a:srgbClr val="7030a0"/>
                </a:solidFill>
                <a:latin typeface="Calibri"/>
                <a:ea typeface="Calibri"/>
              </a:rPr>
              <a:t>By.XPATH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, </a:t>
            </a:r>
            <a:r>
              <a:rPr b="0" lang="pt-BR" sz="2000" spc="-1" strike="noStrike">
                <a:solidFill>
                  <a:srgbClr val="385623"/>
                </a:solidFill>
                <a:latin typeface="Calibri"/>
                <a:ea typeface="Calibri"/>
              </a:rPr>
              <a:t>‘xpath’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  <a:spcBef>
                <a:spcPts val="567"/>
              </a:spcBef>
              <a:spcAft>
                <a:spcPts val="567"/>
              </a:spcAft>
            </a:pP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https://www.selenium.dev/documentation/webdriver/elements/finders/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091880" y="1294920"/>
            <a:ext cx="79484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6622"/>
                </a:solidFill>
                <a:latin typeface="Calibri"/>
                <a:ea typeface="Calibri"/>
              </a:rPr>
              <a:t>Métodos disponíveis para encontrar  um elemento na página pelo selenium, podendo serem utilizados diversos atributos: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45;p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082160" y="388080"/>
            <a:ext cx="946656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6000" spc="-1" strike="noStrike">
                <a:solidFill>
                  <a:srgbClr val="006622"/>
                </a:solidFill>
                <a:latin typeface="Calibri"/>
                <a:ea typeface="Calibri"/>
              </a:rPr>
              <a:t>Selenium</a:t>
            </a: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078920" y="1298880"/>
            <a:ext cx="43362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pt-BR" sz="2400" spc="-1" strike="noStrike">
                <a:solidFill>
                  <a:srgbClr val="c6ca28"/>
                </a:solidFill>
                <a:latin typeface="Calibri"/>
                <a:ea typeface="Calibri"/>
              </a:rPr>
              <a:t>Realizar ações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078920" y="3358440"/>
            <a:ext cx="8390880" cy="22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ts val="600"/>
              </a:lnSpc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element.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click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-&gt; Clica no elemento especificado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element.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send_keys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-&gt; Escreve no elemento (inputs)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element.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submit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-&gt; Análogo a clicar Enter em um input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ts val="600"/>
              </a:lnSpc>
            </a:pPr>
            <a:r>
              <a:rPr b="0" lang="pt-BR" sz="2000" spc="-1" strike="noStrike">
                <a:solidFill>
                  <a:srgbClr val="2e75b6"/>
                </a:solidFill>
                <a:latin typeface="Calibri"/>
                <a:ea typeface="Calibri"/>
              </a:rPr>
              <a:t>driver.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execute_script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c55a11"/>
                </a:solid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006622"/>
                </a:solidFill>
                <a:latin typeface="Calibri"/>
                <a:ea typeface="Calibri"/>
              </a:rPr>
              <a:t>-&gt; Executa código javascript no navegador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078920" y="2021760"/>
            <a:ext cx="7948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6622"/>
                </a:solidFill>
                <a:latin typeface="Calibri"/>
                <a:ea typeface="Calibri"/>
              </a:rPr>
              <a:t>Principais ações para automação do navegador: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25204</TotalTime>
  <Application>LibreOffice/5.4.0.3$Windows_x86 LibreOffice_project/7556cbc6811c9d992f4064ab9287069087d7f62c</Application>
  <Words>523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2021-06-01T17:44:38Z</dcterms:created>
  <dc:creator>Karen Colpes</dc:creator>
  <dc:description/>
  <dc:language>pt-BR</dc:language>
  <cp:lastModifiedBy/>
  <dcterms:modified xsi:type="dcterms:W3CDTF">2023-10-10T23:31:59Z</dcterms:modified>
  <cp:revision>106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