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1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7137400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75208"/>
            <a:ext cx="8369300" cy="191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765" y="535279"/>
            <a:ext cx="7719059" cy="145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8295" marR="5080" indent="-1586230">
              <a:lnSpc>
                <a:spcPct val="100600"/>
              </a:lnSpc>
              <a:spcBef>
                <a:spcPts val="95"/>
              </a:spcBef>
            </a:pPr>
            <a:r>
              <a:rPr sz="4650" dirty="0"/>
              <a:t>Solar</a:t>
            </a:r>
            <a:r>
              <a:rPr sz="4650" spc="-30" dirty="0"/>
              <a:t> </a:t>
            </a:r>
            <a:r>
              <a:rPr sz="4650" dirty="0"/>
              <a:t>energy</a:t>
            </a:r>
            <a:r>
              <a:rPr sz="4650" spc="-30" dirty="0"/>
              <a:t> </a:t>
            </a:r>
            <a:r>
              <a:rPr sz="4650" dirty="0"/>
              <a:t>prediction</a:t>
            </a:r>
            <a:r>
              <a:rPr sz="4650" spc="-30" dirty="0"/>
              <a:t> </a:t>
            </a:r>
            <a:r>
              <a:rPr sz="4650" spc="-10" dirty="0"/>
              <a:t>using </a:t>
            </a:r>
            <a:r>
              <a:rPr sz="4650" dirty="0"/>
              <a:t>machine </a:t>
            </a:r>
            <a:r>
              <a:rPr sz="4650" spc="-10" dirty="0"/>
              <a:t>learning</a:t>
            </a:r>
            <a:endParaRPr sz="46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Results</a:t>
            </a:r>
            <a:r>
              <a:rPr spc="-3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2244725" y="1825875"/>
            <a:ext cx="346075" cy="213360"/>
          </a:xfrm>
          <a:custGeom>
            <a:avLst/>
            <a:gdLst/>
            <a:ahLst/>
            <a:cxnLst/>
            <a:rect l="l" t="t" r="r" b="b"/>
            <a:pathLst>
              <a:path w="346075" h="213360">
                <a:moveTo>
                  <a:pt x="345857" y="213359"/>
                </a:moveTo>
                <a:lnTo>
                  <a:pt x="0" y="213359"/>
                </a:lnTo>
                <a:lnTo>
                  <a:pt x="0" y="0"/>
                </a:lnTo>
                <a:lnTo>
                  <a:pt x="345857" y="0"/>
                </a:lnTo>
                <a:lnTo>
                  <a:pt x="345857" y="21335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1225" y="1825875"/>
            <a:ext cx="346075" cy="213360"/>
          </a:xfrm>
          <a:custGeom>
            <a:avLst/>
            <a:gdLst/>
            <a:ahLst/>
            <a:cxnLst/>
            <a:rect l="l" t="t" r="r" b="b"/>
            <a:pathLst>
              <a:path w="346075" h="213360">
                <a:moveTo>
                  <a:pt x="345857" y="213359"/>
                </a:moveTo>
                <a:lnTo>
                  <a:pt x="0" y="213359"/>
                </a:lnTo>
                <a:lnTo>
                  <a:pt x="0" y="0"/>
                </a:lnTo>
                <a:lnTo>
                  <a:pt x="345857" y="0"/>
                </a:lnTo>
                <a:lnTo>
                  <a:pt x="345857" y="21335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7725" y="1825875"/>
            <a:ext cx="346075" cy="213360"/>
          </a:xfrm>
          <a:custGeom>
            <a:avLst/>
            <a:gdLst/>
            <a:ahLst/>
            <a:cxnLst/>
            <a:rect l="l" t="t" r="r" b="b"/>
            <a:pathLst>
              <a:path w="346075" h="213360">
                <a:moveTo>
                  <a:pt x="345857" y="213359"/>
                </a:moveTo>
                <a:lnTo>
                  <a:pt x="0" y="213359"/>
                </a:lnTo>
                <a:lnTo>
                  <a:pt x="0" y="0"/>
                </a:lnTo>
                <a:lnTo>
                  <a:pt x="345857" y="0"/>
                </a:lnTo>
                <a:lnTo>
                  <a:pt x="345857" y="21335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4225" y="1825875"/>
            <a:ext cx="346075" cy="213360"/>
          </a:xfrm>
          <a:custGeom>
            <a:avLst/>
            <a:gdLst/>
            <a:ahLst/>
            <a:cxnLst/>
            <a:rect l="l" t="t" r="r" b="b"/>
            <a:pathLst>
              <a:path w="346075" h="213360">
                <a:moveTo>
                  <a:pt x="345857" y="213359"/>
                </a:moveTo>
                <a:lnTo>
                  <a:pt x="0" y="213359"/>
                </a:lnTo>
                <a:lnTo>
                  <a:pt x="0" y="0"/>
                </a:lnTo>
                <a:lnTo>
                  <a:pt x="345857" y="0"/>
                </a:lnTo>
                <a:lnTo>
                  <a:pt x="345857" y="21335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4725" y="2648799"/>
            <a:ext cx="346075" cy="213360"/>
          </a:xfrm>
          <a:custGeom>
            <a:avLst/>
            <a:gdLst/>
            <a:ahLst/>
            <a:cxnLst/>
            <a:rect l="l" t="t" r="r" b="b"/>
            <a:pathLst>
              <a:path w="346075" h="213360">
                <a:moveTo>
                  <a:pt x="345857" y="213359"/>
                </a:moveTo>
                <a:lnTo>
                  <a:pt x="0" y="213359"/>
                </a:lnTo>
                <a:lnTo>
                  <a:pt x="0" y="0"/>
                </a:lnTo>
                <a:lnTo>
                  <a:pt x="345857" y="0"/>
                </a:lnTo>
                <a:lnTo>
                  <a:pt x="345857" y="21335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0725" y="2648799"/>
            <a:ext cx="346075" cy="213360"/>
          </a:xfrm>
          <a:custGeom>
            <a:avLst/>
            <a:gdLst/>
            <a:ahLst/>
            <a:cxnLst/>
            <a:rect l="l" t="t" r="r" b="b"/>
            <a:pathLst>
              <a:path w="346075" h="213360">
                <a:moveTo>
                  <a:pt x="345857" y="213359"/>
                </a:moveTo>
                <a:lnTo>
                  <a:pt x="0" y="213359"/>
                </a:lnTo>
                <a:lnTo>
                  <a:pt x="0" y="0"/>
                </a:lnTo>
                <a:lnTo>
                  <a:pt x="345857" y="0"/>
                </a:lnTo>
                <a:lnTo>
                  <a:pt x="345857" y="21335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0725" y="3258349"/>
            <a:ext cx="346075" cy="213360"/>
          </a:xfrm>
          <a:custGeom>
            <a:avLst/>
            <a:gdLst/>
            <a:ahLst/>
            <a:cxnLst/>
            <a:rect l="l" t="t" r="r" b="b"/>
            <a:pathLst>
              <a:path w="346075" h="213360">
                <a:moveTo>
                  <a:pt x="345857" y="213359"/>
                </a:moveTo>
                <a:lnTo>
                  <a:pt x="0" y="213359"/>
                </a:lnTo>
                <a:lnTo>
                  <a:pt x="0" y="0"/>
                </a:lnTo>
                <a:lnTo>
                  <a:pt x="345857" y="0"/>
                </a:lnTo>
                <a:lnTo>
                  <a:pt x="345857" y="21335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47737" y="1339187"/>
          <a:ext cx="7239000" cy="2649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RMSE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MSE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MAE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MAPE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85725" marR="342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Stacked ensemble regressor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5725" marR="3619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Bagging regressor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85725" marR="361950" algn="just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Gradient boosting regressor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0.899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749425" y="4335262"/>
            <a:ext cx="3324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Table.1.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Summary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performances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Scatter</a:t>
            </a:r>
            <a:r>
              <a:rPr spc="-20" dirty="0"/>
              <a:t> </a:t>
            </a:r>
            <a:r>
              <a:rPr dirty="0"/>
              <a:t>plot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exported</a:t>
            </a:r>
            <a:r>
              <a:rPr spc="-20" dirty="0"/>
              <a:t> </a:t>
            </a:r>
            <a:r>
              <a:rPr dirty="0"/>
              <a:t>vs</a:t>
            </a:r>
            <a:r>
              <a:rPr spc="-20" dirty="0"/>
              <a:t> </a:t>
            </a:r>
            <a:r>
              <a:rPr dirty="0"/>
              <a:t>generated</a:t>
            </a:r>
            <a:r>
              <a:rPr spc="-15" dirty="0"/>
              <a:t> </a:t>
            </a:r>
            <a:r>
              <a:rPr spc="-10" dirty="0"/>
              <a:t>energy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572" y="1152475"/>
            <a:ext cx="4032562" cy="31956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4659" y="1028980"/>
            <a:ext cx="3829340" cy="3346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1650" y="4551913"/>
            <a:ext cx="2750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fig.1.Generated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energy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predictions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1137" y="4551913"/>
            <a:ext cx="2622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fig.2.Exported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energy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predictions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Feature</a:t>
            </a:r>
            <a:r>
              <a:rPr spc="-30" dirty="0"/>
              <a:t> </a:t>
            </a:r>
            <a:r>
              <a:rPr dirty="0"/>
              <a:t>importance</a:t>
            </a:r>
            <a:r>
              <a:rPr spc="-30" dirty="0"/>
              <a:t> </a:t>
            </a:r>
            <a:r>
              <a:rPr dirty="0"/>
              <a:t>exported</a:t>
            </a:r>
            <a:r>
              <a:rPr spc="-30" dirty="0"/>
              <a:t> </a:t>
            </a:r>
            <a:r>
              <a:rPr dirty="0"/>
              <a:t>vs</a:t>
            </a:r>
            <a:r>
              <a:rPr spc="-30" dirty="0"/>
              <a:t> </a:t>
            </a:r>
            <a:r>
              <a:rPr dirty="0"/>
              <a:t>generated</a:t>
            </a:r>
            <a:r>
              <a:rPr spc="-30" dirty="0"/>
              <a:t> </a:t>
            </a:r>
            <a:r>
              <a:rPr spc="-10" dirty="0"/>
              <a:t>energy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01" y="1198574"/>
            <a:ext cx="2601775" cy="24432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2636" y="1173391"/>
            <a:ext cx="2506202" cy="24597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725" y="3957863"/>
            <a:ext cx="2239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fig.3.Feature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importance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generated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energy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7574" y="3894588"/>
            <a:ext cx="2207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fig.4.Feature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importance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exported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energy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91971"/>
            <a:ext cx="8371205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50">
              <a:lnSpc>
                <a:spcPct val="114999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[1].W. </a:t>
            </a:r>
            <a:r>
              <a:rPr sz="1200" dirty="0">
                <a:latin typeface="Times New Roman"/>
                <a:cs typeface="Times New Roman"/>
              </a:rPr>
              <a:t>Buwei,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Jianfeng,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Shuanglei,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Multi-source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Fusion,"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(POWERCON),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Guangzhou,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China,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4573-</a:t>
            </a:r>
            <a:r>
              <a:rPr sz="1200" spc="-10" dirty="0">
                <a:latin typeface="Times New Roman"/>
                <a:cs typeface="Times New Roman"/>
              </a:rPr>
              <a:t>4577, </a:t>
            </a:r>
            <a:r>
              <a:rPr sz="1200" dirty="0">
                <a:latin typeface="Times New Roman"/>
                <a:cs typeface="Times New Roman"/>
              </a:rPr>
              <a:t>doi: </a:t>
            </a:r>
            <a:r>
              <a:rPr sz="1200" spc="-10" dirty="0">
                <a:latin typeface="Times New Roman"/>
                <a:cs typeface="Times New Roman"/>
              </a:rPr>
              <a:t>10.1109/POWERCON.2018.8601672.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</a:pPr>
            <a:r>
              <a:rPr sz="1200" dirty="0">
                <a:latin typeface="Times New Roman"/>
                <a:cs typeface="Times New Roman"/>
              </a:rPr>
              <a:t>[2].R.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Singhal,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Singhal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Gupta,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"Solar-</a:t>
            </a:r>
            <a:r>
              <a:rPr sz="1200" dirty="0">
                <a:latin typeface="Times New Roman"/>
                <a:cs typeface="Times New Roman"/>
              </a:rPr>
              <a:t>Cast: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Solar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Weather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Forecasts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Learning,"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2022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10th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India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(PIICON),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Delhi,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India,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2022,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1-6,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doi: </a:t>
            </a:r>
            <a:r>
              <a:rPr sz="1200" spc="-10" dirty="0">
                <a:latin typeface="Times New Roman"/>
                <a:cs typeface="Times New Roman"/>
              </a:rPr>
              <a:t>10.1109/PIICON56320.2022.10045237.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6510" algn="just">
              <a:lnSpc>
                <a:spcPct val="114999"/>
              </a:lnSpc>
            </a:pPr>
            <a:r>
              <a:rPr sz="1200" dirty="0">
                <a:latin typeface="Times New Roman"/>
                <a:cs typeface="Times New Roman"/>
              </a:rPr>
              <a:t>[3].D.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Solanki,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Upadhyay,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Patel,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Chauhan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Desai,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"Solar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Meteorological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Variables,"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2018 </a:t>
            </a:r>
            <a:r>
              <a:rPr sz="1200" dirty="0">
                <a:latin typeface="Times New Roman"/>
                <a:cs typeface="Times New Roman"/>
              </a:rPr>
              <a:t>International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Innovations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Electrical,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(ICRIEECE),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Bhubaneswar, </a:t>
            </a:r>
            <a:r>
              <a:rPr sz="1200" dirty="0">
                <a:latin typeface="Times New Roman"/>
                <a:cs typeface="Times New Roman"/>
              </a:rPr>
              <a:t>India,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2018, pp. 16-19, doi: </a:t>
            </a:r>
            <a:r>
              <a:rPr sz="1200" spc="-10" dirty="0">
                <a:latin typeface="Times New Roman"/>
                <a:cs typeface="Times New Roman"/>
              </a:rPr>
              <a:t>10.1109/ICRIEECE44171.2018.9009175.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Team</a:t>
            </a:r>
            <a:r>
              <a:rPr spc="-120" dirty="0"/>
              <a:t> </a:t>
            </a:r>
            <a:r>
              <a:rPr spc="-10" dirty="0"/>
              <a:t>information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80135"/>
              </p:ext>
            </p:extLst>
          </p:nvPr>
        </p:nvGraphicFramePr>
        <p:xfrm>
          <a:off x="685800" y="1804987"/>
          <a:ext cx="7500937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Name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Shrinivas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Gollalappa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Kadaganchi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700750193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Vamsi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inampudi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700747651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Chaitanya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Phani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Kumar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Akula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700740502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Team</a:t>
            </a:r>
            <a:r>
              <a:rPr spc="-120" dirty="0"/>
              <a:t> </a:t>
            </a:r>
            <a:r>
              <a:rPr spc="-10" dirty="0"/>
              <a:t>contribution</a:t>
            </a:r>
            <a:r>
              <a:rPr lang="en-US" spc="-10" dirty="0"/>
              <a:t>:</a:t>
            </a:r>
            <a:endParaRPr spc="-10" dirty="0"/>
          </a:p>
        </p:txBody>
      </p:sp>
      <p:pic>
        <p:nvPicPr>
          <p:cNvPr id="6" name="Picture 5" descr="A picture containing screenshot, line, black">
            <a:extLst>
              <a:ext uri="{FF2B5EF4-FFF2-40B4-BE49-F238E27FC236}">
                <a16:creationId xmlns:a16="http://schemas.microsoft.com/office/drawing/2014/main" id="{6D31CA88-05D2-DED9-24C4-A74A5D42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02" y="1702994"/>
            <a:ext cx="4793395" cy="1737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Motivation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motivation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idea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derives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growing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800" b="0" spc="2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b="0" spc="2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renewable</a:t>
            </a:r>
            <a:r>
              <a:rPr sz="1800" b="0" spc="2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595959"/>
                </a:solidFill>
                <a:latin typeface="Arial"/>
                <a:cs typeface="Arial"/>
              </a:rPr>
              <a:t>energy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plants,</a:t>
            </a:r>
            <a:r>
              <a:rPr sz="1800" b="0" spc="1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b="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b="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solar</a:t>
            </a:r>
            <a:r>
              <a:rPr sz="1800" b="0" spc="1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power</a:t>
            </a:r>
            <a:r>
              <a:rPr sz="1800" b="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plants.With</a:t>
            </a:r>
            <a:r>
              <a:rPr sz="1800" b="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b="0" spc="1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increased</a:t>
            </a:r>
            <a:r>
              <a:rPr sz="1800" b="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800" b="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b="0" spc="1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power</a:t>
            </a:r>
            <a:r>
              <a:rPr sz="1800" b="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plant</a:t>
            </a:r>
            <a:r>
              <a:rPr sz="1800" b="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595959"/>
                </a:solidFill>
                <a:latin typeface="Arial"/>
                <a:cs typeface="Arial"/>
              </a:rPr>
              <a:t>setup,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800" b="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b="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b="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great</a:t>
            </a:r>
            <a:r>
              <a:rPr sz="1800" b="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800" b="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b="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create</a:t>
            </a:r>
            <a:r>
              <a:rPr sz="1800" b="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595959"/>
                </a:solidFill>
                <a:latin typeface="Arial"/>
                <a:cs typeface="Arial"/>
              </a:rPr>
              <a:t>cost-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effective</a:t>
            </a:r>
            <a:r>
              <a:rPr sz="1800" b="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setups.</a:t>
            </a:r>
            <a:r>
              <a:rPr sz="1800" b="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spc="-5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b="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b="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b="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cost</a:t>
            </a:r>
            <a:r>
              <a:rPr sz="1800" b="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effective</a:t>
            </a:r>
            <a:r>
              <a:rPr sz="1800" b="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spc="-25" dirty="0">
                <a:solidFill>
                  <a:srgbClr val="595959"/>
                </a:solidFill>
                <a:latin typeface="Arial"/>
                <a:cs typeface="Arial"/>
              </a:rPr>
              <a:t>set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up  knowing</a:t>
            </a:r>
            <a:r>
              <a:rPr sz="1800" b="0" spc="5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output  or</a:t>
            </a:r>
            <a:r>
              <a:rPr sz="1800" b="0" spc="5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generated</a:t>
            </a:r>
            <a:r>
              <a:rPr sz="1800" b="0" spc="5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and  exported</a:t>
            </a:r>
            <a:r>
              <a:rPr sz="1800" b="0" spc="5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r>
              <a:rPr sz="1800" b="0" spc="5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is  important.</a:t>
            </a:r>
            <a:r>
              <a:rPr sz="1800" b="0" spc="170" dirty="0">
                <a:solidFill>
                  <a:srgbClr val="595959"/>
                </a:solidFill>
                <a:latin typeface="Arial"/>
                <a:cs typeface="Arial"/>
              </a:rPr>
              <a:t>   </a:t>
            </a:r>
            <a:r>
              <a:rPr sz="1800" b="0" spc="-10" dirty="0">
                <a:solidFill>
                  <a:srgbClr val="595959"/>
                </a:solidFill>
                <a:latin typeface="Arial"/>
                <a:cs typeface="Arial"/>
              </a:rPr>
              <a:t>Existing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systems</a:t>
            </a:r>
            <a:r>
              <a:rPr sz="1800" b="0" spc="4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failed</a:t>
            </a:r>
            <a:r>
              <a:rPr sz="1800" b="0" spc="4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b="0" spc="4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capture</a:t>
            </a:r>
            <a:r>
              <a:rPr sz="1800" b="0" spc="4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b="0" spc="4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0" spc="4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complexity.</a:t>
            </a:r>
            <a:r>
              <a:rPr sz="1800" b="0" spc="3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Therefore</a:t>
            </a:r>
            <a:r>
              <a:rPr sz="1800" b="0" spc="4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b="0" spc="4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b="0" spc="4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595959"/>
                </a:solidFill>
                <a:latin typeface="Arial"/>
                <a:cs typeface="Arial"/>
              </a:rPr>
              <a:t>effective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r>
              <a:rPr sz="1800" b="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800" b="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sz="1800" b="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b="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understand</a:t>
            </a:r>
            <a:r>
              <a:rPr sz="1800" b="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b="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predict</a:t>
            </a:r>
            <a:r>
              <a:rPr sz="1800" b="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b="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real</a:t>
            </a:r>
            <a:r>
              <a:rPr sz="1800" b="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b="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b="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595959"/>
                </a:solidFill>
                <a:latin typeface="Arial"/>
                <a:cs typeface="Arial"/>
              </a:rPr>
              <a:t>important.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014" y="1217727"/>
            <a:ext cx="8262620" cy="246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marR="5715" indent="-346075" algn="just">
              <a:lnSpc>
                <a:spcPct val="107100"/>
              </a:lnSpc>
              <a:buChar char="●"/>
              <a:tabLst>
                <a:tab pos="358775" algn="l"/>
              </a:tabLst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Constructing</a:t>
            </a:r>
            <a:r>
              <a:rPr sz="1500" spc="12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r>
              <a:rPr sz="1500" spc="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500" spc="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r>
              <a:rPr sz="1500" spc="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500" spc="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predict</a:t>
            </a:r>
            <a:r>
              <a:rPr sz="1500" spc="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generated</a:t>
            </a:r>
            <a:r>
              <a:rPr sz="1500" spc="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500" spc="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exported</a:t>
            </a:r>
            <a:r>
              <a:rPr sz="1500" spc="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r>
              <a:rPr sz="1500" spc="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using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weather</a:t>
            </a:r>
            <a:r>
              <a:rPr sz="1500" spc="3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500" spc="3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500" spc="3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derived</a:t>
            </a:r>
            <a:r>
              <a:rPr sz="1500" spc="3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features</a:t>
            </a:r>
            <a:r>
              <a:rPr sz="1500" spc="3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500" spc="3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r>
              <a:rPr sz="1500" spc="3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500" spc="385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500" spc="3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particular</a:t>
            </a:r>
            <a:r>
              <a:rPr sz="1500" spc="3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Photovoltaic</a:t>
            </a:r>
            <a:r>
              <a:rPr sz="1500" spc="3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power plant.</a:t>
            </a:r>
            <a:endParaRPr sz="1500">
              <a:latin typeface="Arial"/>
              <a:cs typeface="Arial"/>
            </a:endParaRPr>
          </a:p>
          <a:p>
            <a:pPr marL="358140" indent="-346075" algn="just">
              <a:lnSpc>
                <a:spcPct val="100000"/>
              </a:lnSpc>
              <a:spcBef>
                <a:spcPts val="130"/>
              </a:spcBef>
              <a:buChar char="●"/>
              <a:tabLst>
                <a:tab pos="358775" algn="l"/>
              </a:tabLst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Observing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variability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taking</a:t>
            </a:r>
            <a:r>
              <a:rPr sz="1500" spc="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measures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reduce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variability.</a:t>
            </a:r>
            <a:endParaRPr sz="1500">
              <a:latin typeface="Arial"/>
              <a:cs typeface="Arial"/>
            </a:endParaRPr>
          </a:p>
          <a:p>
            <a:pPr marL="358140" marR="5080" indent="-346075" algn="just">
              <a:lnSpc>
                <a:spcPct val="107100"/>
              </a:lnSpc>
              <a:buChar char="●"/>
              <a:tabLst>
                <a:tab pos="358775" algn="l"/>
              </a:tabLst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Applying</a:t>
            </a:r>
            <a:r>
              <a:rPr sz="1500" spc="4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various</a:t>
            </a:r>
            <a:r>
              <a:rPr sz="1500" spc="4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ensemble</a:t>
            </a:r>
            <a:r>
              <a:rPr sz="1500" spc="4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r>
              <a:rPr sz="1500" spc="4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like</a:t>
            </a:r>
            <a:r>
              <a:rPr sz="1500" spc="4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bagging</a:t>
            </a:r>
            <a:r>
              <a:rPr sz="1500" spc="4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regression</a:t>
            </a:r>
            <a:r>
              <a:rPr sz="1500" spc="4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models,</a:t>
            </a:r>
            <a:r>
              <a:rPr sz="1500" spc="4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boosting</a:t>
            </a:r>
            <a:r>
              <a:rPr sz="1500" spc="4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regression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r>
              <a:rPr sz="1500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500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stacking</a:t>
            </a:r>
            <a:r>
              <a:rPr sz="1500" spc="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regression</a:t>
            </a:r>
            <a:r>
              <a:rPr sz="1500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r>
              <a:rPr sz="1500" spc="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500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reduce</a:t>
            </a:r>
            <a:r>
              <a:rPr sz="1500" spc="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variability</a:t>
            </a:r>
            <a:r>
              <a:rPr sz="1500" spc="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500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500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500" spc="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500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improve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efficiency</a:t>
            </a:r>
            <a:r>
              <a:rPr sz="1500" spc="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500" spc="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predictions.</a:t>
            </a:r>
            <a:endParaRPr sz="1500">
              <a:latin typeface="Arial"/>
              <a:cs typeface="Arial"/>
            </a:endParaRPr>
          </a:p>
          <a:p>
            <a:pPr marL="358140" indent="-346075" algn="just">
              <a:lnSpc>
                <a:spcPct val="100000"/>
              </a:lnSpc>
              <a:spcBef>
                <a:spcPts val="125"/>
              </a:spcBef>
              <a:buChar char="●"/>
              <a:tabLst>
                <a:tab pos="358775" algn="l"/>
              </a:tabLst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Comparing</a:t>
            </a:r>
            <a:r>
              <a:rPr sz="15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performance</a:t>
            </a:r>
            <a:r>
              <a:rPr sz="15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5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bagging,</a:t>
            </a:r>
            <a:r>
              <a:rPr sz="15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boosting</a:t>
            </a:r>
            <a:r>
              <a:rPr sz="15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5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stacking</a:t>
            </a:r>
            <a:r>
              <a:rPr sz="1500" spc="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ensemble</a:t>
            </a:r>
            <a:r>
              <a:rPr sz="15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models.</a:t>
            </a:r>
            <a:endParaRPr sz="1500">
              <a:latin typeface="Arial"/>
              <a:cs typeface="Arial"/>
            </a:endParaRPr>
          </a:p>
          <a:p>
            <a:pPr marL="358140" marR="9525" indent="-346075" algn="just">
              <a:lnSpc>
                <a:spcPct val="107100"/>
              </a:lnSpc>
              <a:buChar char="●"/>
              <a:tabLst>
                <a:tab pos="358775" algn="l"/>
              </a:tabLst>
            </a:pP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Analyzing</a:t>
            </a:r>
            <a:r>
              <a:rPr sz="1500" spc="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fit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line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predictions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scatter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plot,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feature</a:t>
            </a:r>
            <a:r>
              <a:rPr sz="1500" spc="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importance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plot</a:t>
            </a:r>
            <a:r>
              <a:rPr sz="15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5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permutation</a:t>
            </a:r>
            <a:r>
              <a:rPr sz="1500" spc="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95959"/>
                </a:solidFill>
                <a:latin typeface="Arial"/>
                <a:cs typeface="Arial"/>
              </a:rPr>
              <a:t>importance</a:t>
            </a:r>
            <a:r>
              <a:rPr sz="1500" spc="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test.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Related</a:t>
            </a:r>
            <a:r>
              <a:rPr spc="-40" dirty="0"/>
              <a:t> </a:t>
            </a:r>
            <a:r>
              <a:rPr spc="-2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94766"/>
            <a:ext cx="8365490" cy="137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Academic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study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increasingly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centred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examining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dynamics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solar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energy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prediction.In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section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review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works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solar </a:t>
            </a:r>
            <a:r>
              <a:rPr sz="1100" dirty="0">
                <a:latin typeface="Times New Roman"/>
                <a:cs typeface="Times New Roman"/>
              </a:rPr>
              <a:t>generated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energy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exported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energy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learning.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Support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Vector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Machines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Based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Multi-</a:t>
            </a:r>
            <a:r>
              <a:rPr sz="1100" b="1" dirty="0">
                <a:latin typeface="Times New Roman"/>
                <a:cs typeface="Times New Roman"/>
              </a:rPr>
              <a:t>source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Data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Fusion:</a:t>
            </a:r>
            <a:endParaRPr sz="110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14999"/>
              </a:lnSpc>
            </a:pP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paper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proposes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SVM-</a:t>
            </a:r>
            <a:r>
              <a:rPr sz="1100" dirty="0">
                <a:latin typeface="Times New Roman"/>
                <a:cs typeface="Times New Roman"/>
              </a:rPr>
              <a:t>DF(Support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Vector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Machine)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ANN(Artificial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Neural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Network)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models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predict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solar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power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generated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power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emission.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SVM-</a:t>
            </a:r>
            <a:r>
              <a:rPr sz="1100" dirty="0">
                <a:latin typeface="Times New Roman"/>
                <a:cs typeface="Times New Roman"/>
              </a:rPr>
              <a:t>DF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extension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general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SVM.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experiments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weather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parameters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power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used. </a:t>
            </a:r>
            <a:r>
              <a:rPr sz="1100" spc="-20" dirty="0">
                <a:latin typeface="Times New Roman"/>
                <a:cs typeface="Times New Roman"/>
              </a:rPr>
              <a:t>To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improve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another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weather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NWP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experimental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analysis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SVM-</a:t>
            </a:r>
            <a:r>
              <a:rPr sz="1100" dirty="0">
                <a:latin typeface="Times New Roman"/>
                <a:cs typeface="Times New Roman"/>
              </a:rPr>
              <a:t>DF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outperformed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regressor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[1].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Related</a:t>
            </a:r>
            <a:r>
              <a:rPr spc="-40" dirty="0"/>
              <a:t> </a:t>
            </a:r>
            <a:r>
              <a:rPr spc="-20" dirty="0"/>
              <a:t>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95"/>
              </a:spcBef>
            </a:pPr>
            <a:r>
              <a:rPr dirty="0"/>
              <a:t>Solar</a:t>
            </a:r>
            <a:r>
              <a:rPr spc="-45" dirty="0"/>
              <a:t> </a:t>
            </a:r>
            <a:r>
              <a:rPr dirty="0"/>
              <a:t>Power</a:t>
            </a:r>
            <a:r>
              <a:rPr spc="-45" dirty="0"/>
              <a:t> </a:t>
            </a:r>
            <a:r>
              <a:rPr dirty="0"/>
              <a:t>Generation</a:t>
            </a:r>
            <a:r>
              <a:rPr spc="-30" dirty="0"/>
              <a:t> </a:t>
            </a:r>
            <a:r>
              <a:rPr spc="-10" dirty="0"/>
              <a:t>Prediction</a:t>
            </a:r>
            <a:r>
              <a:rPr spc="-25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spc="-10" dirty="0"/>
              <a:t>Weather</a:t>
            </a:r>
            <a:r>
              <a:rPr spc="-45" dirty="0"/>
              <a:t> </a:t>
            </a:r>
            <a:r>
              <a:rPr dirty="0"/>
              <a:t>Forecasts</a:t>
            </a:r>
            <a:r>
              <a:rPr spc="-2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Machine</a:t>
            </a:r>
            <a:r>
              <a:rPr spc="-25" dirty="0"/>
              <a:t> </a:t>
            </a:r>
            <a:r>
              <a:rPr spc="-10" dirty="0"/>
              <a:t>Learning:</a:t>
            </a:r>
          </a:p>
          <a:p>
            <a:pPr marL="12700" marR="5080" algn="just">
              <a:lnSpc>
                <a:spcPct val="114999"/>
              </a:lnSpc>
            </a:pPr>
            <a:r>
              <a:rPr b="0" dirty="0">
                <a:latin typeface="Times New Roman"/>
                <a:cs typeface="Times New Roman"/>
              </a:rPr>
              <a:t>This</a:t>
            </a:r>
            <a:r>
              <a:rPr b="0" spc="1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paper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proposes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1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strategy</a:t>
            </a:r>
            <a:r>
              <a:rPr b="0" spc="1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1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building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smart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power</a:t>
            </a:r>
            <a:r>
              <a:rPr b="0" spc="1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grids.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Optimisation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number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grids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1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solar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energy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system</a:t>
            </a:r>
            <a:r>
              <a:rPr b="0" spc="1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19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gaining </a:t>
            </a:r>
            <a:r>
              <a:rPr b="0" dirty="0">
                <a:latin typeface="Times New Roman"/>
                <a:cs typeface="Times New Roman"/>
              </a:rPr>
              <a:t>popularity.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assist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this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information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weather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data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geographical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location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needed.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Weather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data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collected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from</a:t>
            </a:r>
            <a:r>
              <a:rPr b="0" spc="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NSRDB(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National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Solar </a:t>
            </a:r>
            <a:r>
              <a:rPr b="0" dirty="0">
                <a:latin typeface="Times New Roman"/>
                <a:cs typeface="Times New Roman"/>
              </a:rPr>
              <a:t>Radiation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Database).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Multiple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linear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regression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models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like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Ridge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Lasso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implemented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forecast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solar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energy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[2].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dirty="0"/>
              <a:t>Solar</a:t>
            </a:r>
            <a:r>
              <a:rPr spc="-10" dirty="0"/>
              <a:t> </a:t>
            </a:r>
            <a:r>
              <a:rPr dirty="0"/>
              <a:t>Energy</a:t>
            </a:r>
            <a:r>
              <a:rPr spc="15" dirty="0"/>
              <a:t> </a:t>
            </a:r>
            <a:r>
              <a:rPr spc="-10" dirty="0"/>
              <a:t>Prediction</a:t>
            </a:r>
            <a:r>
              <a:rPr spc="5" dirty="0"/>
              <a:t> </a:t>
            </a:r>
            <a:r>
              <a:rPr dirty="0"/>
              <a:t>using</a:t>
            </a:r>
            <a:r>
              <a:rPr spc="10" dirty="0"/>
              <a:t> </a:t>
            </a:r>
            <a:r>
              <a:rPr spc="-10" dirty="0"/>
              <a:t>Meteorological</a:t>
            </a:r>
            <a:r>
              <a:rPr spc="-5" dirty="0"/>
              <a:t> </a:t>
            </a:r>
            <a:r>
              <a:rPr spc="-10" dirty="0"/>
              <a:t>Variables:</a:t>
            </a:r>
          </a:p>
          <a:p>
            <a:pPr marL="12700" marR="17780" algn="just">
              <a:lnSpc>
                <a:spcPct val="114999"/>
              </a:lnSpc>
            </a:pPr>
            <a:r>
              <a:rPr b="0" dirty="0">
                <a:latin typeface="Times New Roman"/>
                <a:cs typeface="Times New Roman"/>
              </a:rPr>
              <a:t>This</a:t>
            </a:r>
            <a:r>
              <a:rPr b="0" spc="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study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presents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time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series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solar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energy</a:t>
            </a:r>
            <a:r>
              <a:rPr b="0" spc="10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forecasting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model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7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days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advance.</a:t>
            </a:r>
            <a:r>
              <a:rPr b="0" spc="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predict</a:t>
            </a:r>
            <a:r>
              <a:rPr b="0" spc="10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solar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energy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two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types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parameters</a:t>
            </a:r>
            <a:r>
              <a:rPr b="0" spc="11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are </a:t>
            </a:r>
            <a:r>
              <a:rPr b="0" dirty="0">
                <a:latin typeface="Times New Roman"/>
                <a:cs typeface="Times New Roman"/>
              </a:rPr>
              <a:t>considered</a:t>
            </a:r>
            <a:r>
              <a:rPr b="0" spc="1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one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plant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related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parameters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temperatures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parameters.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first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category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inverter,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cables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are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considered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16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second </a:t>
            </a:r>
            <a:r>
              <a:rPr b="0" dirty="0">
                <a:latin typeface="Times New Roman"/>
                <a:cs typeface="Times New Roman"/>
              </a:rPr>
              <a:t>category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statistical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parameters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ambient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temperature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considered.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Experimental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results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showed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accurate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results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except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on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overcast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days</a:t>
            </a:r>
            <a:r>
              <a:rPr b="0" spc="-20" dirty="0">
                <a:latin typeface="Times New Roman"/>
                <a:cs typeface="Times New Roman"/>
              </a:rPr>
              <a:t> [3].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Problem</a:t>
            </a:r>
            <a:r>
              <a:rPr spc="-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06892"/>
            <a:ext cx="8373745" cy="236029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6350" algn="just">
              <a:lnSpc>
                <a:spcPts val="1900"/>
              </a:lnSpc>
              <a:spcBef>
                <a:spcPts val="244"/>
              </a:spcBef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World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5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largely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dependent</a:t>
            </a:r>
            <a:r>
              <a:rPr sz="165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fossil</a:t>
            </a:r>
            <a:r>
              <a:rPr sz="165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fuels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65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these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r>
              <a:rPr sz="165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finite.Leaving</a:t>
            </a:r>
            <a:r>
              <a:rPr sz="165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"/>
                <a:cs typeface="Arial"/>
              </a:rPr>
              <a:t>era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50" spc="2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fossil</a:t>
            </a:r>
            <a:r>
              <a:rPr sz="1650" spc="2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fuels</a:t>
            </a:r>
            <a:r>
              <a:rPr sz="1650" spc="2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behind</a:t>
            </a:r>
            <a:r>
              <a:rPr sz="1650" spc="2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50" spc="2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gaining</a:t>
            </a:r>
            <a:r>
              <a:rPr sz="1650" spc="2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enormous</a:t>
            </a:r>
            <a:r>
              <a:rPr sz="1650" spc="2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pace.</a:t>
            </a:r>
            <a:r>
              <a:rPr sz="1650" spc="2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Solar</a:t>
            </a:r>
            <a:r>
              <a:rPr sz="1650" spc="2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r>
              <a:rPr sz="1650" spc="2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50" spc="2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2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cheapest</a:t>
            </a:r>
            <a:r>
              <a:rPr sz="1650" spc="2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way</a:t>
            </a:r>
            <a:r>
              <a:rPr sz="1650" spc="2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produce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electricity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fossil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fuels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light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rising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greenhouse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effect.Solar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photovoltaic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gaining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popularity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modularity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low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cost.By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end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2020,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there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were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710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GW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solar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PV</a:t>
            </a:r>
            <a:r>
              <a:rPr sz="165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installations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worldwide.</a:t>
            </a: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ts val="1900"/>
              </a:lnSpc>
              <a:spcBef>
                <a:spcPts val="1190"/>
              </a:spcBef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sz="1650" spc="95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nations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entering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markets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50" spc="95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selecting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most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affordable</a:t>
            </a:r>
            <a:r>
              <a:rPr sz="1650" spc="100" dirty="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electric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equipment.</a:t>
            </a:r>
            <a:r>
              <a:rPr sz="165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650" spc="2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650" spc="2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50" spc="2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650" spc="2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aware</a:t>
            </a:r>
            <a:r>
              <a:rPr sz="1650" spc="2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50" spc="2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2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r>
              <a:rPr sz="1650" spc="2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power</a:t>
            </a:r>
            <a:r>
              <a:rPr sz="1650" spc="2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forecast</a:t>
            </a:r>
            <a:r>
              <a:rPr sz="1650" spc="2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650" spc="2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order</a:t>
            </a:r>
            <a:r>
              <a:rPr sz="1650" spc="2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50" spc="2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accomplish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this.Predicting</a:t>
            </a:r>
            <a:r>
              <a:rPr sz="1650" spc="3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50" spc="3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solar</a:t>
            </a:r>
            <a:r>
              <a:rPr sz="1650" spc="3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energy(exported</a:t>
            </a:r>
            <a:r>
              <a:rPr sz="1650" spc="3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50" spc="3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generated)</a:t>
            </a:r>
            <a:r>
              <a:rPr sz="1650" spc="3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50" spc="3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650" spc="3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challenging</a:t>
            </a:r>
            <a:r>
              <a:rPr sz="1650" spc="3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task</a:t>
            </a:r>
            <a:r>
              <a:rPr sz="1650" spc="3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due</a:t>
            </a:r>
            <a:r>
              <a:rPr sz="1650" spc="3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high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variance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65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data.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Proposed</a:t>
            </a:r>
            <a:r>
              <a:rPr spc="-1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05383"/>
            <a:ext cx="8369934" cy="24288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678815">
              <a:lnSpc>
                <a:spcPts val="2050"/>
              </a:lnSpc>
              <a:spcBef>
                <a:spcPts val="26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proposing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ensemble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regression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predict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both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generated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exported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energy.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objectives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are:</a:t>
            </a:r>
            <a:endParaRPr sz="1800">
              <a:latin typeface="Arial"/>
              <a:cs typeface="Arial"/>
            </a:endParaRPr>
          </a:p>
          <a:p>
            <a:pPr marL="469265" indent="-456565">
              <a:lnSpc>
                <a:spcPts val="2105"/>
              </a:lnSpc>
              <a:spcBef>
                <a:spcPts val="1095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Selecting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individual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datasets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experimental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469265" indent="-456565">
              <a:lnSpc>
                <a:spcPts val="2050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Analysing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Exploratory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469265" marR="5080" indent="-456565">
              <a:lnSpc>
                <a:spcPts val="2050"/>
              </a:lnSpc>
              <a:spcBef>
                <a:spcPts val="105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multiple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regression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predict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solar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generation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exported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4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weather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plant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parameters.</a:t>
            </a:r>
            <a:endParaRPr sz="1800">
              <a:latin typeface="Arial"/>
              <a:cs typeface="Arial"/>
            </a:endParaRPr>
          </a:p>
          <a:p>
            <a:pPr marL="469265" indent="-456565">
              <a:lnSpc>
                <a:spcPts val="2005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Evaluating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conducting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comparative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964</Words>
  <Application>Microsoft Office PowerPoint</Application>
  <PresentationFormat>On-screen Show (16:9)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MS PGothic</vt:lpstr>
      <vt:lpstr>Arial</vt:lpstr>
      <vt:lpstr>Times New Roman</vt:lpstr>
      <vt:lpstr>Office Theme</vt:lpstr>
      <vt:lpstr>Solar energy prediction using machine learning</vt:lpstr>
      <vt:lpstr>Team information</vt:lpstr>
      <vt:lpstr>Team contribution:</vt:lpstr>
      <vt:lpstr>Motivation</vt:lpstr>
      <vt:lpstr>Objectives</vt:lpstr>
      <vt:lpstr>Related work</vt:lpstr>
      <vt:lpstr>Related work</vt:lpstr>
      <vt:lpstr>Problem Statement</vt:lpstr>
      <vt:lpstr>Proposed solution</vt:lpstr>
      <vt:lpstr>Results summary</vt:lpstr>
      <vt:lpstr>Scatter plot of exported vs generated energy</vt:lpstr>
      <vt:lpstr>Feature importance exported vs generated energy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prediction using machine learning</dc:title>
  <cp:lastModifiedBy>Vamsi Inampudi</cp:lastModifiedBy>
  <cp:revision>1</cp:revision>
  <dcterms:created xsi:type="dcterms:W3CDTF">2023-06-19T03:58:22Z</dcterms:created>
  <dcterms:modified xsi:type="dcterms:W3CDTF">2023-06-19T04:31:44Z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2023-06-18T00:00:00Z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2023-06-18T00:00:00Z</vt:filetime>
  </property>
</Properties>
</file>