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Mono Medium"/>
      <p:regular r:id="rId28"/>
      <p:bold r:id="rId29"/>
      <p:italic r:id="rId30"/>
      <p:boldItalic r:id="rId31"/>
    </p:embeddedFont>
    <p:embeddedFont>
      <p:font typeface="Roboto"/>
      <p:regular r:id="rId32"/>
      <p:bold r:id="rId33"/>
      <p:italic r:id="rId34"/>
      <p:boldItalic r:id="rId35"/>
    </p:embeddedFont>
    <p:embeddedFont>
      <p:font typeface="Roboto Medium"/>
      <p:regular r:id="rId36"/>
      <p:bold r:id="rId37"/>
      <p:italic r:id="rId38"/>
      <p:boldItalic r:id="rId39"/>
    </p:embeddedFont>
    <p:embeddedFont>
      <p:font typeface="Roboto Light"/>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176BE6-896A-4E4B-9610-3D9982C2EDCE}">
  <a:tblStyle styleId="{69176BE6-896A-4E4B-9610-3D9982C2ED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regular.fntdata"/><Relationship Id="rId20" Type="http://schemas.openxmlformats.org/officeDocument/2006/relationships/slide" Target="slides/slide14.xml"/><Relationship Id="rId42" Type="http://schemas.openxmlformats.org/officeDocument/2006/relationships/font" Target="fonts/RobotoLight-italic.fntdata"/><Relationship Id="rId41" Type="http://schemas.openxmlformats.org/officeDocument/2006/relationships/font" Target="fonts/RobotoLight-bold.fntdata"/><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font" Target="fonts/RobotoLight-boldItalic.fntdata"/><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font" Target="fonts/RobotoMonoMedium-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Medium-boldItalic.fntdata"/><Relationship Id="rId30" Type="http://schemas.openxmlformats.org/officeDocument/2006/relationships/font" Target="fonts/RobotoMonoMedium-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RobotoMedium-bold.fntdata"/><Relationship Id="rId14" Type="http://schemas.openxmlformats.org/officeDocument/2006/relationships/slide" Target="slides/slide8.xml"/><Relationship Id="rId36" Type="http://schemas.openxmlformats.org/officeDocument/2006/relationships/font" Target="fonts/RobotoMedium-regular.fntdata"/><Relationship Id="rId17" Type="http://schemas.openxmlformats.org/officeDocument/2006/relationships/slide" Target="slides/slide11.xml"/><Relationship Id="rId39" Type="http://schemas.openxmlformats.org/officeDocument/2006/relationships/font" Target="fonts/RobotoMedium-boldItalic.fntdata"/><Relationship Id="rId16" Type="http://schemas.openxmlformats.org/officeDocument/2006/relationships/slide" Target="slides/slide10.xml"/><Relationship Id="rId38" Type="http://schemas.openxmlformats.org/officeDocument/2006/relationships/font" Target="fonts/Roboto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3bd4bdd0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3bd4bdd0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bd4bdd0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bd4bdd0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bd4bdd0f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3bd4bdd0f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3bd4bdd0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bd4bdd0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bd4bdd0f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bd4bdd0f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bd4bdd0f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bd4bdd0f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3bd4bdd0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3bd4bdd0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3bd4bdd0f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3bd4bdd0f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3bd4bdd0f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3bd4bdd0f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3bd4bdd0f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3bd4bdd0f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3b8d830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3b8d830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3bd4bdd0f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3bd4bdd0f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3bd4bdd0f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3bd4bdd0f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bd4bdd0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bd4bdd0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b8d830e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b8d830e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bd4bdd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bd4bdd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3bd4bdd0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3bd4bdd0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bd4bdd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bd4bdd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bd4bdd0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bd4bdd0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3bd4bdd0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bd4bdd0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atin typeface="Roboto Light"/>
                <a:ea typeface="Roboto Light"/>
                <a:cs typeface="Roboto Light"/>
                <a:sym typeface="Roboto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sz="3600">
                <a:latin typeface="Roboto Light"/>
                <a:ea typeface="Roboto Light"/>
                <a:cs typeface="Roboto Light"/>
                <a:sym typeface="Roboto Ligh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atin typeface="Roboto"/>
                <a:ea typeface="Roboto"/>
                <a:cs typeface="Roboto"/>
                <a:sym typeface="Roboto"/>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sz="3600">
                <a:latin typeface="Roboto Light"/>
                <a:ea typeface="Roboto Light"/>
                <a:cs typeface="Roboto Light"/>
                <a:sym typeface="Roboto Ligh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github.com/hashicorp/hc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hashicorp.com" TargetMode="External"/><Relationship Id="rId4" Type="http://schemas.openxmlformats.org/officeDocument/2006/relationships/hyperlink" Target="https://terraform.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hashicorp/terraform" TargetMode="External"/><Relationship Id="rId4" Type="http://schemas.openxmlformats.org/officeDocument/2006/relationships/hyperlink" Target="https://terraform.io" TargetMode="External"/><Relationship Id="rId5" Type="http://schemas.openxmlformats.org/officeDocument/2006/relationships/hyperlink" Target="https://www.terraform.io/docs/providers/index.html" TargetMode="External"/><Relationship Id="rId6" Type="http://schemas.openxmlformats.org/officeDocument/2006/relationships/hyperlink" Target="https://registry.terraform.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erraform.io/downloads.html"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315275" y="3033025"/>
            <a:ext cx="40482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oboto"/>
                <a:ea typeface="Roboto"/>
                <a:cs typeface="Roboto"/>
                <a:sym typeface="Roboto"/>
              </a:rPr>
              <a:t>In simple words</a:t>
            </a:r>
            <a:endParaRPr b="1" sz="36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152475"/>
            <a:ext cx="8520600" cy="377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latin typeface="Roboto Mono"/>
                <a:ea typeface="Roboto Mono"/>
                <a:cs typeface="Roboto Mono"/>
                <a:sym typeface="Roboto Mono"/>
              </a:rPr>
              <a:t>Usage: terraform [-version] [-help] &lt;command&gt; [args]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Common commands: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apply              Builds or changes infrastructure</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console            Interactive console for Terraform interpolations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destroy            Destroy Terraform-managed infrastructure</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env                Workspace management</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fmt                Rewrites config files to canonical format</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get                Download and install modules for the configuration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graph              Create a visual graph of Terraform resources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import             Import existing infrastructure into Terraform</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init               Initialize a Terraform working directory</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output             Read an output from a state file</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plan               Generate and show an execution plan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providers          Prints a tree of the providers used in the configuration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push               Upload this Terraform module to Atlas to run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refresh            Update local state file against real resources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show               Inspect Terraform state or plan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taint              Manually mark a resource for recreation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untaint            Manually unmark a resource as tainted</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validate           Validates the Terraform files</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version            Prints the Terraform version</a:t>
            </a:r>
            <a:endParaRPr sz="1000">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latin typeface="Roboto Mono"/>
                <a:ea typeface="Roboto Mono"/>
                <a:cs typeface="Roboto Mono"/>
                <a:sym typeface="Roboto Mono"/>
              </a:rPr>
              <a:t>    workspace          Workspace management</a:t>
            </a:r>
            <a:endParaRPr/>
          </a:p>
        </p:txBody>
      </p:sp>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CLI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311700" y="1417525"/>
            <a:ext cx="8520600" cy="26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accent2"/>
                </a:solidFill>
                <a:latin typeface="Roboto Mono"/>
                <a:ea typeface="Roboto Mono"/>
                <a:cs typeface="Roboto Mono"/>
                <a:sym typeface="Roboto Mono"/>
              </a:rPr>
              <a:t>terraform init</a:t>
            </a:r>
            <a:br>
              <a:rPr lang="en"/>
            </a:br>
            <a:r>
              <a:rPr lang="en" sz="1400"/>
              <a:t>To download and install providers and initialize modules</a:t>
            </a:r>
            <a:br>
              <a:rPr lang="en"/>
            </a:br>
            <a:endParaRPr/>
          </a:p>
          <a:p>
            <a:pPr indent="-342900" lvl="0" marL="457200" rtl="0" algn="l">
              <a:spcBef>
                <a:spcPts val="0"/>
              </a:spcBef>
              <a:spcAft>
                <a:spcPts val="0"/>
              </a:spcAft>
              <a:buSzPts val="1800"/>
              <a:buChar char="❖"/>
            </a:pPr>
            <a:r>
              <a:rPr lang="en">
                <a:solidFill>
                  <a:schemeClr val="accent2"/>
                </a:solidFill>
                <a:latin typeface="Roboto Mono"/>
                <a:ea typeface="Roboto Mono"/>
                <a:cs typeface="Roboto Mono"/>
                <a:sym typeface="Roboto Mono"/>
              </a:rPr>
              <a:t>terraform apply</a:t>
            </a:r>
            <a:br>
              <a:rPr lang="en"/>
            </a:br>
            <a:r>
              <a:rPr lang="en" sz="1400"/>
              <a:t>To refresh state, create and execute plan, and print outputs</a:t>
            </a:r>
            <a:br>
              <a:rPr lang="en" sz="1400"/>
            </a:br>
            <a:endParaRPr/>
          </a:p>
          <a:p>
            <a:pPr indent="-342900" lvl="0" marL="457200" rtl="0" algn="l">
              <a:spcBef>
                <a:spcPts val="0"/>
              </a:spcBef>
              <a:spcAft>
                <a:spcPts val="0"/>
              </a:spcAft>
              <a:buSzPts val="1800"/>
              <a:buChar char="❖"/>
            </a:pPr>
            <a:r>
              <a:rPr lang="en">
                <a:solidFill>
                  <a:schemeClr val="accent2"/>
                </a:solidFill>
                <a:latin typeface="Roboto Mono"/>
                <a:ea typeface="Roboto Mono"/>
                <a:cs typeface="Roboto Mono"/>
                <a:sym typeface="Roboto Mono"/>
              </a:rPr>
              <a:t>terraform destroy</a:t>
            </a:r>
            <a:br>
              <a:rPr lang="en"/>
            </a:br>
            <a:r>
              <a:rPr lang="en" sz="1400"/>
              <a:t>Destroy managed resources and clean state</a:t>
            </a:r>
            <a:br>
              <a:rPr lang="en"/>
            </a:br>
            <a:endParaRPr sz="1400"/>
          </a:p>
        </p:txBody>
      </p:sp>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a:t>
            </a:r>
            <a:r>
              <a:rPr lang="en"/>
              <a:t>CLI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HCL (HashiCorp Configuration Language)</a:t>
            </a:r>
            <a:endParaRPr/>
          </a:p>
        </p:txBody>
      </p:sp>
      <p:sp>
        <p:nvSpPr>
          <p:cNvPr id="131" name="Google Shape;131;p24"/>
          <p:cNvSpPr txBox="1"/>
          <p:nvPr>
            <p:ph idx="1" type="body"/>
          </p:nvPr>
        </p:nvSpPr>
        <p:spPr>
          <a:xfrm>
            <a:off x="311700" y="2764675"/>
            <a:ext cx="4131600" cy="2167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569CD6"/>
                </a:solidFill>
                <a:latin typeface="Roboto Mono Medium"/>
                <a:ea typeface="Roboto Mono Medium"/>
                <a:cs typeface="Roboto Mono Medium"/>
                <a:sym typeface="Roboto Mono Medium"/>
              </a:rPr>
              <a:t>resource</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"digitalocean_droplet"</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a:t>
            </a:r>
            <a:r>
              <a:rPr lang="en" sz="1200">
                <a:solidFill>
                  <a:srgbClr val="CE9178"/>
                </a:solidFill>
                <a:latin typeface="Roboto Mono Medium"/>
                <a:ea typeface="Roboto Mono Medium"/>
                <a:cs typeface="Roboto Mono Medium"/>
                <a:sym typeface="Roboto Mono Medium"/>
              </a:rPr>
              <a:t>vxodev</a:t>
            </a:r>
            <a:r>
              <a:rPr lang="en" sz="1100">
                <a:solidFill>
                  <a:srgbClr val="CE9178"/>
                </a:solidFill>
                <a:latin typeface="Roboto Mono Medium"/>
                <a:ea typeface="Roboto Mono Medium"/>
                <a:cs typeface="Roboto Mono Medium"/>
                <a:sym typeface="Roboto Mono Medium"/>
              </a:rPr>
              <a:t>"</a:t>
            </a:r>
            <a:r>
              <a:rPr lang="en" sz="1100">
                <a:solidFill>
                  <a:srgbClr val="D4D4D4"/>
                </a:solidFill>
                <a:latin typeface="Roboto Mono Medium"/>
                <a:ea typeface="Roboto Mono Medium"/>
                <a:cs typeface="Roboto Mono Medium"/>
                <a:sym typeface="Roboto Mono Medium"/>
              </a:rPr>
              <a:t> </a:t>
            </a:r>
            <a:r>
              <a:rPr lang="en" sz="1100">
                <a:solidFill>
                  <a:srgbClr val="808080"/>
                </a:solidFill>
                <a:latin typeface="Roboto Mono Medium"/>
                <a:ea typeface="Roboto Mono Medium"/>
                <a:cs typeface="Roboto Mono Medium"/>
                <a:sym typeface="Roboto Mono Medium"/>
              </a:rPr>
              <a:t>{</a:t>
            </a:r>
            <a:endParaRPr sz="1100">
              <a:solidFill>
                <a:srgbClr val="808080"/>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image</a:t>
            </a:r>
            <a:r>
              <a:rPr lang="en" sz="1100">
                <a:solidFill>
                  <a:srgbClr val="D4D4D4"/>
                </a:solidFill>
                <a:latin typeface="Roboto Mono Medium"/>
                <a:ea typeface="Roboto Mono Medium"/>
                <a:cs typeface="Roboto Mono Medium"/>
                <a:sym typeface="Roboto Mono Medium"/>
              </a:rPr>
              <a:t>  = </a:t>
            </a:r>
            <a:r>
              <a:rPr lang="en" sz="1100">
                <a:solidFill>
                  <a:srgbClr val="CE9178"/>
                </a:solidFill>
                <a:latin typeface="Roboto Mono Medium"/>
                <a:ea typeface="Roboto Mono Medium"/>
                <a:cs typeface="Roboto Mono Medium"/>
                <a:sym typeface="Roboto Mono Medium"/>
              </a:rPr>
              <a:t>"centos-7-x64"</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name</a:t>
            </a:r>
            <a:r>
              <a:rPr lang="en" sz="1100">
                <a:solidFill>
                  <a:srgbClr val="D4D4D4"/>
                </a:solidFill>
                <a:latin typeface="Roboto Mono Medium"/>
                <a:ea typeface="Roboto Mono Medium"/>
                <a:cs typeface="Roboto Mono Medium"/>
                <a:sym typeface="Roboto Mono Medium"/>
              </a:rPr>
              <a:t>   = </a:t>
            </a:r>
            <a:r>
              <a:rPr lang="en" sz="1100">
                <a:solidFill>
                  <a:srgbClr val="CE9178"/>
                </a:solidFill>
                <a:latin typeface="Roboto Mono Medium"/>
                <a:ea typeface="Roboto Mono Medium"/>
                <a:cs typeface="Roboto Mono Medium"/>
                <a:sym typeface="Roboto Mono Medium"/>
              </a:rPr>
              <a:t>"my-droplet"</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region</a:t>
            </a:r>
            <a:r>
              <a:rPr lang="en" sz="1100">
                <a:solidFill>
                  <a:srgbClr val="D4D4D4"/>
                </a:solidFill>
                <a:latin typeface="Roboto Mono Medium"/>
                <a:ea typeface="Roboto Mono Medium"/>
                <a:cs typeface="Roboto Mono Medium"/>
                <a:sym typeface="Roboto Mono Medium"/>
              </a:rPr>
              <a:t> = </a:t>
            </a:r>
            <a:r>
              <a:rPr lang="en" sz="1100">
                <a:solidFill>
                  <a:srgbClr val="CE9178"/>
                </a:solidFill>
                <a:latin typeface="Roboto Mono Medium"/>
                <a:ea typeface="Roboto Mono Medium"/>
                <a:cs typeface="Roboto Mono Medium"/>
                <a:sym typeface="Roboto Mono Medium"/>
              </a:rPr>
              <a:t>"ams3"</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size</a:t>
            </a:r>
            <a:r>
              <a:rPr lang="en" sz="1100">
                <a:solidFill>
                  <a:srgbClr val="D4D4D4"/>
                </a:solidFill>
                <a:latin typeface="Roboto Mono Medium"/>
                <a:ea typeface="Roboto Mono Medium"/>
                <a:cs typeface="Roboto Mono Medium"/>
                <a:sym typeface="Roboto Mono Medium"/>
              </a:rPr>
              <a:t>   = </a:t>
            </a:r>
            <a:r>
              <a:rPr lang="en" sz="1100">
                <a:solidFill>
                  <a:srgbClr val="CE9178"/>
                </a:solidFill>
                <a:latin typeface="Roboto Mono Medium"/>
                <a:ea typeface="Roboto Mono Medium"/>
                <a:cs typeface="Roboto Mono Medium"/>
                <a:sym typeface="Roboto Mono Medium"/>
              </a:rPr>
              <a:t>"s-1vcpu-1gb"</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808080"/>
                </a:solidFill>
                <a:latin typeface="Roboto Mono Medium"/>
                <a:ea typeface="Roboto Mono Medium"/>
                <a:cs typeface="Roboto Mono Medium"/>
                <a:sym typeface="Roboto Mono Medium"/>
              </a:rPr>
              <a:t>}</a:t>
            </a:r>
            <a:endParaRPr sz="1100">
              <a:solidFill>
                <a:srgbClr val="569CD6"/>
              </a:solidFill>
              <a:latin typeface="Roboto Mono Medium"/>
              <a:ea typeface="Roboto Mono Medium"/>
              <a:cs typeface="Roboto Mono Medium"/>
              <a:sym typeface="Roboto Mono Medium"/>
            </a:endParaRPr>
          </a:p>
        </p:txBody>
      </p:sp>
      <p:sp>
        <p:nvSpPr>
          <p:cNvPr id="132" name="Google Shape;132;p24"/>
          <p:cNvSpPr txBox="1"/>
          <p:nvPr>
            <p:ph idx="2" type="body"/>
          </p:nvPr>
        </p:nvSpPr>
        <p:spPr>
          <a:xfrm>
            <a:off x="4832400" y="2764675"/>
            <a:ext cx="3999900" cy="2167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"resource"</a:t>
            </a: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"digitalocean_droplet"</a:t>
            </a: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"example"</a:t>
            </a: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"image"</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"centos-7-x64",</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CE9178"/>
                </a:solidFill>
                <a:latin typeface="Roboto Mono Medium"/>
                <a:ea typeface="Roboto Mono Medium"/>
                <a:cs typeface="Roboto Mono Medium"/>
                <a:sym typeface="Roboto Mono Medium"/>
              </a:rPr>
              <a:t>                </a:t>
            </a:r>
            <a:r>
              <a:rPr lang="en" sz="1100">
                <a:solidFill>
                  <a:srgbClr val="9CDCFE"/>
                </a:solidFill>
                <a:latin typeface="Roboto Mono Medium"/>
                <a:ea typeface="Roboto Mono Medium"/>
                <a:cs typeface="Roboto Mono Medium"/>
                <a:sym typeface="Roboto Mono Medium"/>
              </a:rPr>
              <a:t>"name"</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"my-droplet",</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9CDCFE"/>
                </a:solidFill>
                <a:latin typeface="Roboto Mono Medium"/>
                <a:ea typeface="Roboto Mono Medium"/>
                <a:cs typeface="Roboto Mono Medium"/>
                <a:sym typeface="Roboto Mono Medium"/>
              </a:rPr>
              <a:t>                "region"</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"ams3",</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9CDCFE"/>
                </a:solidFill>
                <a:latin typeface="Roboto Mono Medium"/>
                <a:ea typeface="Roboto Mono Medium"/>
                <a:cs typeface="Roboto Mono Medium"/>
                <a:sym typeface="Roboto Mono Medium"/>
              </a:rPr>
              <a:t>                "size"</a:t>
            </a:r>
            <a:r>
              <a:rPr lang="en" sz="1100">
                <a:solidFill>
                  <a:srgbClr val="D4D4D4"/>
                </a:solidFill>
                <a:latin typeface="Roboto Mono Medium"/>
                <a:ea typeface="Roboto Mono Medium"/>
                <a:cs typeface="Roboto Mono Medium"/>
                <a:sym typeface="Roboto Mono Medium"/>
              </a:rPr>
              <a:t>:   </a:t>
            </a:r>
            <a:r>
              <a:rPr lang="en" sz="1100">
                <a:solidFill>
                  <a:srgbClr val="CE9178"/>
                </a:solidFill>
                <a:latin typeface="Roboto Mono Medium"/>
                <a:ea typeface="Roboto Mono Medium"/>
                <a:cs typeface="Roboto Mono Medium"/>
                <a:sym typeface="Roboto Mono Medium"/>
              </a:rPr>
              <a:t>"s-1vcpu-1gb"</a:t>
            </a:r>
            <a:endParaRPr sz="1100">
              <a:solidFill>
                <a:srgbClr val="CE9178"/>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    }</a:t>
            </a:r>
            <a:endParaRPr sz="1100">
              <a:solidFill>
                <a:srgbClr val="D4D4D4"/>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1100">
                <a:solidFill>
                  <a:srgbClr val="D4D4D4"/>
                </a:solidFill>
                <a:latin typeface="Roboto Mono Medium"/>
                <a:ea typeface="Roboto Mono Medium"/>
                <a:cs typeface="Roboto Mono Medium"/>
                <a:sym typeface="Roboto Mono Medium"/>
              </a:rPr>
              <a:t>}</a:t>
            </a:r>
            <a:endParaRPr sz="1100">
              <a:latin typeface="Roboto Mono Medium"/>
              <a:ea typeface="Roboto Mono Medium"/>
              <a:cs typeface="Roboto Mono Medium"/>
              <a:sym typeface="Roboto Mono Medium"/>
            </a:endParaRPr>
          </a:p>
        </p:txBody>
      </p:sp>
      <p:sp>
        <p:nvSpPr>
          <p:cNvPr id="133" name="Google Shape;133;p24"/>
          <p:cNvSpPr txBox="1"/>
          <p:nvPr>
            <p:ph idx="1" type="body"/>
          </p:nvPr>
        </p:nvSpPr>
        <p:spPr>
          <a:xfrm>
            <a:off x="311700" y="1152475"/>
            <a:ext cx="8520600" cy="16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a:t>
            </a:r>
            <a:r>
              <a:rPr lang="en"/>
              <a:t>language</a:t>
            </a:r>
            <a:r>
              <a:rPr lang="en"/>
              <a:t> from HashiCorp that is </a:t>
            </a:r>
            <a:r>
              <a:rPr lang="en"/>
              <a:t>translatable</a:t>
            </a:r>
            <a:r>
              <a:rPr lang="en"/>
              <a:t> to JSON.</a:t>
            </a:r>
            <a:br>
              <a:rPr lang="en"/>
            </a:br>
            <a:r>
              <a:rPr lang="en"/>
              <a:t>Read more here: </a:t>
            </a:r>
            <a:r>
              <a:rPr lang="en" u="sng">
                <a:solidFill>
                  <a:schemeClr val="hlink"/>
                </a:solidFill>
                <a:hlinkClick r:id="rId3"/>
              </a:rPr>
              <a:t>https://github.com/hashicorp/hcl</a:t>
            </a:r>
            <a:r>
              <a:rPr lang="en"/>
              <a:t> </a:t>
            </a:r>
            <a:endParaRPr/>
          </a:p>
          <a:p>
            <a:pPr indent="-317500" lvl="0" marL="457200" rtl="0" algn="l">
              <a:spcBef>
                <a:spcPts val="1600"/>
              </a:spcBef>
              <a:spcAft>
                <a:spcPts val="0"/>
              </a:spcAft>
              <a:buSzPts val="1400"/>
              <a:buChar char="❖"/>
            </a:pPr>
            <a:r>
              <a:rPr lang="en"/>
              <a:t>Human and machine readable</a:t>
            </a:r>
            <a:endParaRPr/>
          </a:p>
          <a:p>
            <a:pPr indent="-317500" lvl="0" marL="457200" rtl="0" algn="l">
              <a:spcBef>
                <a:spcPts val="0"/>
              </a:spcBef>
              <a:spcAft>
                <a:spcPts val="0"/>
              </a:spcAft>
              <a:buSzPts val="1400"/>
              <a:buChar char="❖"/>
            </a:pPr>
            <a:r>
              <a:rPr lang="en"/>
              <a:t>Supports comments</a:t>
            </a:r>
            <a:endParaRPr/>
          </a:p>
          <a:p>
            <a:pPr indent="-317500" lvl="0" marL="457200" rtl="0" algn="l">
              <a:spcBef>
                <a:spcPts val="0"/>
              </a:spcBef>
              <a:spcAft>
                <a:spcPts val="0"/>
              </a:spcAft>
              <a:buSzPts val="1400"/>
              <a:buChar char="❖"/>
            </a:pPr>
            <a:r>
              <a:rPr lang="en"/>
              <a:t>Decreases size and nesting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Tiny working example</a:t>
            </a:r>
            <a:endParaRPr/>
          </a:p>
        </p:txBody>
      </p:sp>
      <p:sp>
        <p:nvSpPr>
          <p:cNvPr id="139" name="Google Shape;139;p25"/>
          <p:cNvSpPr txBox="1"/>
          <p:nvPr>
            <p:ph idx="1" type="body"/>
          </p:nvPr>
        </p:nvSpPr>
        <p:spPr>
          <a:xfrm>
            <a:off x="311700" y="1409100"/>
            <a:ext cx="5971800" cy="70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69CD6"/>
                </a:solidFill>
                <a:latin typeface="Roboto Mono Medium"/>
                <a:ea typeface="Roboto Mono Medium"/>
                <a:cs typeface="Roboto Mono Medium"/>
                <a:sym typeface="Roboto Mono Medium"/>
              </a:rPr>
              <a:t>provider</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"digitalocean"</a:t>
            </a:r>
            <a:r>
              <a:rPr lang="en" sz="1200">
                <a:solidFill>
                  <a:srgbClr val="D4D4D4"/>
                </a:solidFill>
                <a:latin typeface="Roboto Mono Medium"/>
                <a:ea typeface="Roboto Mono Medium"/>
                <a:cs typeface="Roboto Mono Medium"/>
                <a:sym typeface="Roboto Mono Medium"/>
              </a:rPr>
              <a:t> </a:t>
            </a:r>
            <a:r>
              <a:rPr lang="en" sz="1200">
                <a:solidFill>
                  <a:srgbClr val="808080"/>
                </a:solidFill>
                <a:latin typeface="Roboto Mono Medium"/>
                <a:ea typeface="Roboto Mono Medium"/>
                <a:cs typeface="Roboto Mono Medium"/>
                <a:sym typeface="Roboto Mono Medium"/>
              </a:rPr>
              <a:t>{</a:t>
            </a:r>
            <a:endParaRPr sz="12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token</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a:t>
            </a:r>
            <a:r>
              <a:rPr lang="en" sz="1200">
                <a:solidFill>
                  <a:srgbClr val="D4D4D4"/>
                </a:solidFill>
                <a:latin typeface="Roboto Mono Medium"/>
                <a:ea typeface="Roboto Mono Medium"/>
                <a:cs typeface="Roboto Mono Medium"/>
                <a:sym typeface="Roboto Mono Medium"/>
              </a:rPr>
              <a:t>${</a:t>
            </a:r>
            <a:r>
              <a:rPr lang="en" sz="1200">
                <a:solidFill>
                  <a:srgbClr val="9CDCFE"/>
                </a:solidFill>
                <a:latin typeface="Roboto Mono Medium"/>
                <a:ea typeface="Roboto Mono Medium"/>
                <a:cs typeface="Roboto Mono Medium"/>
                <a:sym typeface="Roboto Mono Medium"/>
              </a:rPr>
              <a:t>var.api_token</a:t>
            </a:r>
            <a:r>
              <a:rPr lang="en" sz="1200">
                <a:solidFill>
                  <a:srgbClr val="D4D4D4"/>
                </a:solidFill>
                <a:latin typeface="Roboto Mono Medium"/>
                <a:ea typeface="Roboto Mono Medium"/>
                <a:cs typeface="Roboto Mono Medium"/>
                <a:sym typeface="Roboto Mono Medium"/>
              </a:rPr>
              <a:t>}</a:t>
            </a:r>
            <a:r>
              <a:rPr lang="en" sz="1200">
                <a:solidFill>
                  <a:srgbClr val="CE9178"/>
                </a:solidFill>
                <a:latin typeface="Roboto Mono Medium"/>
                <a:ea typeface="Roboto Mono Medium"/>
                <a:cs typeface="Roboto Mono Medium"/>
                <a:sym typeface="Roboto Mono Medium"/>
              </a:rPr>
              <a:t>"</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808080"/>
                </a:solidFill>
                <a:latin typeface="Roboto Mono Medium"/>
                <a:ea typeface="Roboto Mono Medium"/>
                <a:cs typeface="Roboto Mono Medium"/>
                <a:sym typeface="Roboto Mono Medium"/>
              </a:rPr>
              <a:t>}</a:t>
            </a:r>
            <a:endParaRPr sz="1200">
              <a:solidFill>
                <a:srgbClr val="569CD6"/>
              </a:solidFill>
              <a:latin typeface="Roboto Mono Medium"/>
              <a:ea typeface="Roboto Mono Medium"/>
              <a:cs typeface="Roboto Mono Medium"/>
              <a:sym typeface="Roboto Mono Medium"/>
            </a:endParaRPr>
          </a:p>
        </p:txBody>
      </p:sp>
      <p:sp>
        <p:nvSpPr>
          <p:cNvPr id="140" name="Google Shape;140;p25"/>
          <p:cNvSpPr txBox="1"/>
          <p:nvPr>
            <p:ph idx="1" type="body"/>
          </p:nvPr>
        </p:nvSpPr>
        <p:spPr>
          <a:xfrm>
            <a:off x="311700" y="2262003"/>
            <a:ext cx="5971800" cy="135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69CD6"/>
                </a:solidFill>
                <a:latin typeface="Roboto Mono Medium"/>
                <a:ea typeface="Roboto Mono Medium"/>
                <a:cs typeface="Roboto Mono Medium"/>
                <a:sym typeface="Roboto Mono Medium"/>
              </a:rPr>
              <a:t>resource</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"digitalocean_droplet"</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"vxodev"</a:t>
            </a:r>
            <a:r>
              <a:rPr lang="en" sz="1200">
                <a:solidFill>
                  <a:srgbClr val="D4D4D4"/>
                </a:solidFill>
                <a:latin typeface="Roboto Mono Medium"/>
                <a:ea typeface="Roboto Mono Medium"/>
                <a:cs typeface="Roboto Mono Medium"/>
                <a:sym typeface="Roboto Mono Medium"/>
              </a:rPr>
              <a:t> </a:t>
            </a:r>
            <a:r>
              <a:rPr lang="en" sz="1200">
                <a:solidFill>
                  <a:srgbClr val="808080"/>
                </a:solidFill>
                <a:latin typeface="Roboto Mono Medium"/>
                <a:ea typeface="Roboto Mono Medium"/>
                <a:cs typeface="Roboto Mono Medium"/>
                <a:sym typeface="Roboto Mono Medium"/>
              </a:rPr>
              <a:t>{</a:t>
            </a:r>
            <a:endParaRPr sz="12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image</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"centos-7-x64"</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name</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"my-droplet"</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region</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"ams3"</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size</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"s-1vcpu-1gb"</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808080"/>
                </a:solidFill>
                <a:latin typeface="Roboto Mono Medium"/>
                <a:ea typeface="Roboto Mono Medium"/>
                <a:cs typeface="Roboto Mono Medium"/>
                <a:sym typeface="Roboto Mono Medium"/>
              </a:rPr>
              <a:t>}</a:t>
            </a:r>
            <a:endParaRPr sz="1200">
              <a:solidFill>
                <a:srgbClr val="569CD6"/>
              </a:solidFill>
              <a:latin typeface="Roboto Mono Medium"/>
              <a:ea typeface="Roboto Mono Medium"/>
              <a:cs typeface="Roboto Mono Medium"/>
              <a:sym typeface="Roboto Mono Medium"/>
            </a:endParaRPr>
          </a:p>
        </p:txBody>
      </p:sp>
      <p:sp>
        <p:nvSpPr>
          <p:cNvPr id="141" name="Google Shape;141;p25"/>
          <p:cNvSpPr txBox="1"/>
          <p:nvPr>
            <p:ph idx="1" type="body"/>
          </p:nvPr>
        </p:nvSpPr>
        <p:spPr>
          <a:xfrm>
            <a:off x="311700" y="3758150"/>
            <a:ext cx="5971800" cy="774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69CD6"/>
                </a:solidFill>
                <a:latin typeface="Roboto Mono Medium"/>
                <a:ea typeface="Roboto Mono Medium"/>
                <a:cs typeface="Roboto Mono Medium"/>
                <a:sym typeface="Roboto Mono Medium"/>
              </a:rPr>
              <a:t>variable</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"api_token"</a:t>
            </a:r>
            <a:r>
              <a:rPr lang="en" sz="1200">
                <a:solidFill>
                  <a:srgbClr val="D4D4D4"/>
                </a:solidFill>
                <a:latin typeface="Roboto Mono Medium"/>
                <a:ea typeface="Roboto Mono Medium"/>
                <a:cs typeface="Roboto Mono Medium"/>
                <a:sym typeface="Roboto Mono Medium"/>
              </a:rPr>
              <a:t> </a:t>
            </a:r>
            <a:r>
              <a:rPr lang="en" sz="1200">
                <a:solidFill>
                  <a:srgbClr val="808080"/>
                </a:solidFill>
                <a:latin typeface="Roboto Mono Medium"/>
                <a:ea typeface="Roboto Mono Medium"/>
                <a:cs typeface="Roboto Mono Medium"/>
                <a:sym typeface="Roboto Mono Medium"/>
              </a:rPr>
              <a:t>{</a:t>
            </a:r>
            <a:endParaRPr sz="12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D4D4D4"/>
                </a:solidFill>
                <a:latin typeface="Roboto Mono Medium"/>
                <a:ea typeface="Roboto Mono Medium"/>
                <a:cs typeface="Roboto Mono Medium"/>
                <a:sym typeface="Roboto Mono Medium"/>
              </a:rPr>
              <a:t>  </a:t>
            </a:r>
            <a:r>
              <a:rPr lang="en" sz="1200">
                <a:solidFill>
                  <a:srgbClr val="9CDCFE"/>
                </a:solidFill>
                <a:latin typeface="Roboto Mono Medium"/>
                <a:ea typeface="Roboto Mono Medium"/>
                <a:cs typeface="Roboto Mono Medium"/>
                <a:sym typeface="Roboto Mono Medium"/>
              </a:rPr>
              <a:t>description</a:t>
            </a:r>
            <a:r>
              <a:rPr lang="en" sz="1200">
                <a:solidFill>
                  <a:srgbClr val="D4D4D4"/>
                </a:solidFill>
                <a:latin typeface="Roboto Mono Medium"/>
                <a:ea typeface="Roboto Mono Medium"/>
                <a:cs typeface="Roboto Mono Medium"/>
                <a:sym typeface="Roboto Mono Medium"/>
              </a:rPr>
              <a:t> = </a:t>
            </a:r>
            <a:r>
              <a:rPr lang="en" sz="1200">
                <a:solidFill>
                  <a:srgbClr val="CE9178"/>
                </a:solidFill>
                <a:latin typeface="Roboto Mono Medium"/>
                <a:ea typeface="Roboto Mono Medium"/>
                <a:cs typeface="Roboto Mono Medium"/>
                <a:sym typeface="Roboto Mono Medium"/>
              </a:rPr>
              <a:t>"DigitalOcean</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Read/Write</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API</a:t>
            </a:r>
            <a:r>
              <a:rPr lang="en" sz="1200">
                <a:solidFill>
                  <a:srgbClr val="D4D4D4"/>
                </a:solidFill>
                <a:latin typeface="Roboto Mono Medium"/>
                <a:ea typeface="Roboto Mono Medium"/>
                <a:cs typeface="Roboto Mono Medium"/>
                <a:sym typeface="Roboto Mono Medium"/>
              </a:rPr>
              <a:t> </a:t>
            </a:r>
            <a:r>
              <a:rPr lang="en" sz="1200">
                <a:solidFill>
                  <a:srgbClr val="CE9178"/>
                </a:solidFill>
                <a:latin typeface="Roboto Mono Medium"/>
                <a:ea typeface="Roboto Mono Medium"/>
                <a:cs typeface="Roboto Mono Medium"/>
                <a:sym typeface="Roboto Mono Medium"/>
              </a:rPr>
              <a:t>token"</a:t>
            </a:r>
            <a:endParaRPr sz="12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200">
                <a:solidFill>
                  <a:srgbClr val="808080"/>
                </a:solidFill>
                <a:latin typeface="Roboto Mono Medium"/>
                <a:ea typeface="Roboto Mono Medium"/>
                <a:cs typeface="Roboto Mono Medium"/>
                <a:sym typeface="Roboto Mono Medium"/>
              </a:rPr>
              <a:t>}</a:t>
            </a:r>
            <a:endParaRPr sz="1200">
              <a:solidFill>
                <a:srgbClr val="569CD6"/>
              </a:solidFill>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Folder structure</a:t>
            </a:r>
            <a:endParaRPr/>
          </a:p>
        </p:txBody>
      </p:sp>
      <p:sp>
        <p:nvSpPr>
          <p:cNvPr id="147" name="Google Shape;147;p26"/>
          <p:cNvSpPr txBox="1"/>
          <p:nvPr>
            <p:ph idx="1" type="body"/>
          </p:nvPr>
        </p:nvSpPr>
        <p:spPr>
          <a:xfrm>
            <a:off x="311700" y="1152475"/>
            <a:ext cx="8520600" cy="367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Roboto Mono"/>
                <a:ea typeface="Roboto Mono"/>
                <a:cs typeface="Roboto Mono"/>
                <a:sym typeface="Roboto Mono"/>
              </a:rPr>
              <a:t>├</a:t>
            </a:r>
            <a:r>
              <a:rPr lang="en" sz="1400">
                <a:latin typeface="Roboto Mono"/>
                <a:ea typeface="Roboto Mono"/>
                <a:cs typeface="Roboto Mono"/>
                <a:sym typeface="Roboto Mono"/>
              </a:rPr>
              <a:t>── .terraform  </a:t>
            </a:r>
            <a:r>
              <a:rPr lang="en" sz="1400">
                <a:solidFill>
                  <a:schemeClr val="accent1"/>
                </a:solidFill>
                <a:latin typeface="Roboto Mono"/>
                <a:ea typeface="Roboto Mono"/>
                <a:cs typeface="Roboto Mono"/>
                <a:sym typeface="Roboto Mono"/>
              </a:rPr>
              <a:t>&lt;- This what init command creates</a:t>
            </a:r>
            <a:endParaRPr sz="1400">
              <a:solidFill>
                <a:schemeClr val="accen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plugins</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darwin_amd64</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lock.json</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 terraform-provider-digitalocean_v1.0.2_x4</a:t>
            </a:r>
            <a:endParaRPr sz="1400">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main.tf  </a:t>
            </a:r>
            <a:r>
              <a:rPr lang="en" sz="1400">
                <a:solidFill>
                  <a:schemeClr val="accent1"/>
                </a:solidFill>
                <a:latin typeface="Roboto Mono"/>
                <a:ea typeface="Roboto Mono"/>
                <a:cs typeface="Roboto Mono"/>
                <a:sym typeface="Roboto Mono"/>
              </a:rPr>
              <a:t>&lt;-</a:t>
            </a:r>
            <a:r>
              <a:rPr lang="en" sz="1400">
                <a:solidFill>
                  <a:schemeClr val="accent1"/>
                </a:solidFill>
                <a:latin typeface="Roboto Mono"/>
                <a:ea typeface="Roboto Mono"/>
                <a:cs typeface="Roboto Mono"/>
                <a:sym typeface="Roboto Mono"/>
              </a:rPr>
              <a:t> </a:t>
            </a:r>
            <a:r>
              <a:rPr lang="en" sz="1400">
                <a:solidFill>
                  <a:schemeClr val="accent1"/>
                </a:solidFill>
                <a:latin typeface="Roboto Mono"/>
                <a:ea typeface="Roboto Mono"/>
                <a:cs typeface="Roboto Mono"/>
                <a:sym typeface="Roboto Mono"/>
              </a:rPr>
              <a:t>Terraform configuration file (HCL)</a:t>
            </a:r>
            <a:endParaRPr sz="1400">
              <a:solidFill>
                <a:schemeClr val="accen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other.tf</a:t>
            </a:r>
            <a:endParaRPr sz="1400">
              <a:solidFill>
                <a:schemeClr val="accen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network.tf</a:t>
            </a:r>
            <a:endParaRPr sz="1400">
              <a:solidFill>
                <a:schemeClr val="accent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latin typeface="Roboto Mono"/>
                <a:ea typeface="Roboto Mono"/>
                <a:cs typeface="Roboto Mono"/>
                <a:sym typeface="Roboto Mono"/>
              </a:rPr>
              <a:t>└── terraform.tfvars  </a:t>
            </a:r>
            <a:r>
              <a:rPr lang="en" sz="1400">
                <a:solidFill>
                  <a:schemeClr val="accent1"/>
                </a:solidFill>
                <a:latin typeface="Roboto Mono"/>
                <a:ea typeface="Roboto Mono"/>
                <a:cs typeface="Roboto Mono"/>
                <a:sym typeface="Roboto Mono"/>
              </a:rPr>
              <a:t>&lt;- Assigned variables</a:t>
            </a:r>
            <a:endParaRPr sz="1400">
              <a:solidFill>
                <a:schemeClr val="accent1"/>
              </a:solidFill>
              <a:latin typeface="Roboto Mono"/>
              <a:ea typeface="Roboto Mono"/>
              <a:cs typeface="Roboto Mono"/>
              <a:sym typeface="Roboto Mono"/>
            </a:endParaRPr>
          </a:p>
          <a:p>
            <a:pPr indent="0" lvl="0" marL="0" rtl="0" algn="l">
              <a:lnSpc>
                <a:spcPct val="100000"/>
              </a:lnSpc>
              <a:spcBef>
                <a:spcPts val="0"/>
              </a:spcBef>
              <a:spcAft>
                <a:spcPts val="0"/>
              </a:spcAft>
              <a:buNone/>
            </a:pPr>
            <a:br>
              <a:rPr lang="en" sz="1400">
                <a:solidFill>
                  <a:schemeClr val="accent1"/>
                </a:solidFill>
                <a:latin typeface="Roboto Mono"/>
                <a:ea typeface="Roboto Mono"/>
                <a:cs typeface="Roboto Mono"/>
                <a:sym typeface="Roboto Mono"/>
              </a:rPr>
            </a:br>
            <a:endParaRPr sz="1400">
              <a:solidFill>
                <a:schemeClr val="accent1"/>
              </a:solidFill>
              <a:latin typeface="Roboto Mono"/>
              <a:ea typeface="Roboto Mono"/>
              <a:cs typeface="Roboto Mono"/>
              <a:sym typeface="Roboto Mono"/>
            </a:endParaRPr>
          </a:p>
          <a:p>
            <a:pPr indent="-317500" lvl="0" marL="457200" rtl="0" algn="l">
              <a:spcBef>
                <a:spcPts val="0"/>
              </a:spcBef>
              <a:spcAft>
                <a:spcPts val="0"/>
              </a:spcAft>
              <a:buSzPts val="1400"/>
              <a:buChar char="❖"/>
            </a:pPr>
            <a:r>
              <a:rPr lang="en" sz="1400"/>
              <a:t>Terraform reads all </a:t>
            </a:r>
            <a:r>
              <a:rPr lang="en" sz="1400">
                <a:solidFill>
                  <a:schemeClr val="accent1"/>
                </a:solidFill>
                <a:latin typeface="Roboto Mono"/>
                <a:ea typeface="Roboto Mono"/>
                <a:cs typeface="Roboto Mono"/>
                <a:sym typeface="Roboto Mono"/>
              </a:rPr>
              <a:t>*.tf</a:t>
            </a:r>
            <a:r>
              <a:rPr lang="en" sz="1400"/>
              <a:t> files in current folder, and it doesn’t read nested folders. Also file names and order doesn’t matter.</a:t>
            </a:r>
            <a:endParaRPr sz="1400"/>
          </a:p>
          <a:p>
            <a:pPr indent="-317500" lvl="0" marL="457200" rtl="0" algn="l">
              <a:spcBef>
                <a:spcPts val="1000"/>
              </a:spcBef>
              <a:spcAft>
                <a:spcPts val="1000"/>
              </a:spcAft>
              <a:buSzPts val="1400"/>
              <a:buChar char="❖"/>
            </a:pPr>
            <a:r>
              <a:rPr lang="en" sz="1400"/>
              <a:t>Terraform creates a graph with all resources defined and executes them in proper order </a:t>
            </a:r>
            <a:r>
              <a:rPr lang="en" sz="1400"/>
              <a:t>to satisfy </a:t>
            </a:r>
            <a:r>
              <a:rPr lang="en" sz="1400"/>
              <a:t>dependencies.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few more things</a:t>
            </a:r>
            <a:endParaRPr/>
          </a:p>
        </p:txBody>
      </p:sp>
      <p:sp>
        <p:nvSpPr>
          <p:cNvPr id="153" name="Google Shape;153;p27"/>
          <p:cNvSpPr txBox="1"/>
          <p:nvPr>
            <p:ph idx="1" type="body"/>
          </p:nvPr>
        </p:nvSpPr>
        <p:spPr>
          <a:xfrm>
            <a:off x="311625" y="2605250"/>
            <a:ext cx="4260300" cy="1685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69CD6"/>
                </a:solidFill>
                <a:latin typeface="Roboto Mono Medium"/>
                <a:ea typeface="Roboto Mono Medium"/>
                <a:cs typeface="Roboto Mono Medium"/>
                <a:sym typeface="Roboto Mono Medium"/>
              </a:rPr>
              <a:t>module</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"extra"</a:t>
            </a:r>
            <a:r>
              <a:rPr lang="en" sz="1000">
                <a:solidFill>
                  <a:srgbClr val="D4D4D4"/>
                </a:solidFill>
                <a:latin typeface="Roboto Mono Medium"/>
                <a:ea typeface="Roboto Mono Medium"/>
                <a:cs typeface="Roboto Mono Medium"/>
                <a:sym typeface="Roboto Mono Medium"/>
              </a:rPr>
              <a:t> </a:t>
            </a:r>
            <a:r>
              <a:rPr lang="en" sz="1000">
                <a:solidFill>
                  <a:srgbClr val="808080"/>
                </a:solidFill>
                <a:latin typeface="Roboto Mono Medium"/>
                <a:ea typeface="Roboto Mono Medium"/>
                <a:cs typeface="Roboto Mono Medium"/>
                <a:sym typeface="Roboto Mono Medium"/>
              </a:rPr>
              <a:t>{</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source</a:t>
            </a:r>
            <a:r>
              <a:rPr lang="en" sz="1000">
                <a:solidFill>
                  <a:srgbClr val="D4D4D4"/>
                </a:solidFill>
                <a:latin typeface="Roboto Mono Medium"/>
                <a:ea typeface="Roboto Mono Medium"/>
                <a:cs typeface="Roboto Mono Medium"/>
                <a:sym typeface="Roboto Mono Medium"/>
              </a:rPr>
              <a:t>  = </a:t>
            </a:r>
            <a:r>
              <a:rPr lang="en" sz="1000">
                <a:solidFill>
                  <a:srgbClr val="CE9178"/>
                </a:solidFill>
                <a:latin typeface="Roboto Mono Medium"/>
                <a:ea typeface="Roboto Mono Medium"/>
                <a:cs typeface="Roboto Mono Medium"/>
                <a:sym typeface="Roboto Mono Medium"/>
              </a:rPr>
              <a:t>"path/to/module"</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input</a:t>
            </a:r>
            <a:r>
              <a:rPr lang="en" sz="1000">
                <a:solidFill>
                  <a:srgbClr val="D4D4D4"/>
                </a:solidFill>
                <a:latin typeface="Roboto Mono Medium"/>
                <a:ea typeface="Roboto Mono Medium"/>
                <a:cs typeface="Roboto Mono Medium"/>
                <a:sym typeface="Roboto Mono Medium"/>
              </a:rPr>
              <a:t> = </a:t>
            </a:r>
            <a:r>
              <a:rPr lang="en" sz="1000">
                <a:solidFill>
                  <a:srgbClr val="CE9178"/>
                </a:solidFill>
                <a:latin typeface="Roboto Mono Medium"/>
                <a:ea typeface="Roboto Mono Medium"/>
                <a:cs typeface="Roboto Mono Medium"/>
                <a:sym typeface="Roboto Mono Medium"/>
              </a:rPr>
              <a:t>"value"</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808080"/>
                </a:solidFill>
                <a:latin typeface="Roboto Mono Medium"/>
                <a:ea typeface="Roboto Mono Medium"/>
                <a:cs typeface="Roboto Mono Medium"/>
                <a:sym typeface="Roboto Mono Medium"/>
              </a:rPr>
              <a:t>}</a:t>
            </a:r>
            <a:endParaRPr sz="1000">
              <a:solidFill>
                <a:srgbClr val="569CD6"/>
              </a:solidFill>
              <a:latin typeface="Roboto Mono Medium"/>
              <a:ea typeface="Roboto Mono Medium"/>
              <a:cs typeface="Roboto Mono Medium"/>
              <a:sym typeface="Roboto Mono Medium"/>
            </a:endParaRPr>
          </a:p>
        </p:txBody>
      </p:sp>
      <p:sp>
        <p:nvSpPr>
          <p:cNvPr id="154" name="Google Shape;154;p27"/>
          <p:cNvSpPr txBox="1"/>
          <p:nvPr>
            <p:ph idx="1" type="body"/>
          </p:nvPr>
        </p:nvSpPr>
        <p:spPr>
          <a:xfrm>
            <a:off x="4572050" y="2605250"/>
            <a:ext cx="4260300" cy="1685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69CD6"/>
                </a:solidFill>
                <a:latin typeface="Roboto Mono Medium"/>
                <a:ea typeface="Roboto Mono Medium"/>
                <a:cs typeface="Roboto Mono Medium"/>
                <a:sym typeface="Roboto Mono Medium"/>
              </a:rPr>
              <a:t>resource</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"digitalocean_droplet"</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"vxodev"</a:t>
            </a:r>
            <a:r>
              <a:rPr lang="en" sz="1000">
                <a:solidFill>
                  <a:srgbClr val="D4D4D4"/>
                </a:solidFill>
                <a:latin typeface="Roboto Mono Medium"/>
                <a:ea typeface="Roboto Mono Medium"/>
                <a:cs typeface="Roboto Mono Medium"/>
                <a:sym typeface="Roboto Mono Medium"/>
              </a:rPr>
              <a:t> </a:t>
            </a:r>
            <a:r>
              <a:rPr lang="en" sz="1000">
                <a:solidFill>
                  <a:srgbClr val="808080"/>
                </a:solidFill>
                <a:latin typeface="Roboto Mono Medium"/>
                <a:ea typeface="Roboto Mono Medium"/>
                <a:cs typeface="Roboto Mono Medium"/>
                <a:sym typeface="Roboto Mono Medium"/>
              </a:rPr>
              <a:t>{</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569CD6"/>
                </a:solidFill>
                <a:latin typeface="Roboto Mono Medium"/>
                <a:ea typeface="Roboto Mono Medium"/>
                <a:cs typeface="Roboto Mono Medium"/>
                <a:sym typeface="Roboto Mono Medium"/>
              </a:rPr>
              <a:t>provisioner</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"remote-exec"</a:t>
            </a:r>
            <a:r>
              <a:rPr lang="en" sz="1000">
                <a:solidFill>
                  <a:srgbClr val="D4D4D4"/>
                </a:solidFill>
                <a:latin typeface="Roboto Mono Medium"/>
                <a:ea typeface="Roboto Mono Medium"/>
                <a:cs typeface="Roboto Mono Medium"/>
                <a:sym typeface="Roboto Mono Medium"/>
              </a:rPr>
              <a:t> </a:t>
            </a:r>
            <a:r>
              <a:rPr lang="en" sz="1000">
                <a:solidFill>
                  <a:srgbClr val="808080"/>
                </a:solidFill>
                <a:latin typeface="Roboto Mono Medium"/>
                <a:ea typeface="Roboto Mono Medium"/>
                <a:cs typeface="Roboto Mono Medium"/>
                <a:sym typeface="Roboto Mono Medium"/>
              </a:rPr>
              <a:t>{</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inline</a:t>
            </a:r>
            <a:r>
              <a:rPr lang="en" sz="1000">
                <a:solidFill>
                  <a:srgbClr val="D4D4D4"/>
                </a:solidFill>
                <a:latin typeface="Roboto Mono Medium"/>
                <a:ea typeface="Roboto Mono Medium"/>
                <a:cs typeface="Roboto Mono Medium"/>
                <a:sym typeface="Roboto Mono Medium"/>
              </a:rPr>
              <a:t> = [</a:t>
            </a:r>
            <a:endParaRPr sz="1000">
              <a:solidFill>
                <a:srgbClr val="D4D4D4"/>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"yum -y</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install</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docker"</a:t>
            </a:r>
            <a:endParaRPr sz="1000">
              <a:solidFill>
                <a:srgbClr val="D4D4D4"/>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endParaRPr sz="1000">
              <a:solidFill>
                <a:srgbClr val="D4D4D4"/>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808080"/>
                </a:solidFill>
                <a:latin typeface="Roboto Mono Medium"/>
                <a:ea typeface="Roboto Mono Medium"/>
                <a:cs typeface="Roboto Mono Medium"/>
                <a:sym typeface="Roboto Mono Medium"/>
              </a:rPr>
              <a:t>  }</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808080"/>
                </a:solidFill>
                <a:latin typeface="Roboto Mono Medium"/>
                <a:ea typeface="Roboto Mono Medium"/>
                <a:cs typeface="Roboto Mono Medium"/>
                <a:sym typeface="Roboto Mono Medium"/>
              </a:rPr>
              <a:t>}</a:t>
            </a:r>
            <a:endParaRPr sz="1000">
              <a:solidFill>
                <a:srgbClr val="569CD6"/>
              </a:solidFill>
              <a:latin typeface="Roboto Mono Medium"/>
              <a:ea typeface="Roboto Mono Medium"/>
              <a:cs typeface="Roboto Mono Medium"/>
              <a:sym typeface="Roboto Mono Medium"/>
            </a:endParaRPr>
          </a:p>
        </p:txBody>
      </p:sp>
      <p:sp>
        <p:nvSpPr>
          <p:cNvPr id="155" name="Google Shape;155;p27"/>
          <p:cNvSpPr txBox="1"/>
          <p:nvPr>
            <p:ph idx="1" type="body"/>
          </p:nvPr>
        </p:nvSpPr>
        <p:spPr>
          <a:xfrm>
            <a:off x="311625" y="1378250"/>
            <a:ext cx="4260300" cy="1227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69CD6"/>
                </a:solidFill>
                <a:latin typeface="Roboto Mono Medium"/>
                <a:ea typeface="Roboto Mono Medium"/>
                <a:cs typeface="Roboto Mono Medium"/>
                <a:sym typeface="Roboto Mono Medium"/>
              </a:rPr>
              <a:t>output</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"ip"</a:t>
            </a:r>
            <a:r>
              <a:rPr lang="en" sz="1000">
                <a:solidFill>
                  <a:srgbClr val="D4D4D4"/>
                </a:solidFill>
                <a:latin typeface="Roboto Mono Medium"/>
                <a:ea typeface="Roboto Mono Medium"/>
                <a:cs typeface="Roboto Mono Medium"/>
                <a:sym typeface="Roboto Mono Medium"/>
              </a:rPr>
              <a:t> </a:t>
            </a:r>
            <a:r>
              <a:rPr lang="en" sz="1000">
                <a:solidFill>
                  <a:srgbClr val="808080"/>
                </a:solidFill>
                <a:latin typeface="Roboto Mono Medium"/>
                <a:ea typeface="Roboto Mono Medium"/>
                <a:cs typeface="Roboto Mono Medium"/>
                <a:sym typeface="Roboto Mono Medium"/>
              </a:rPr>
              <a:t>{</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value</a:t>
            </a:r>
            <a:r>
              <a:rPr lang="en" sz="1000">
                <a:solidFill>
                  <a:srgbClr val="D4D4D4"/>
                </a:solidFill>
                <a:latin typeface="Roboto Mono Medium"/>
                <a:ea typeface="Roboto Mono Medium"/>
                <a:cs typeface="Roboto Mono Medium"/>
                <a:sym typeface="Roboto Mono Medium"/>
              </a:rPr>
              <a:t> = </a:t>
            </a:r>
            <a:endParaRPr sz="1000">
              <a:solidFill>
                <a:srgbClr val="D4D4D4"/>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CE9178"/>
                </a:solidFill>
                <a:latin typeface="Roboto Mono Medium"/>
                <a:ea typeface="Roboto Mono Medium"/>
                <a:cs typeface="Roboto Mono Medium"/>
                <a:sym typeface="Roboto Mono Medium"/>
              </a:rPr>
              <a:t>    "</a:t>
            </a:r>
            <a:r>
              <a:rPr lang="en" sz="1000">
                <a:solidFill>
                  <a:srgbClr val="D4D4D4"/>
                </a:solidFill>
                <a:latin typeface="Roboto Mono Medium"/>
                <a:ea typeface="Roboto Mono Medium"/>
                <a:cs typeface="Roboto Mono Medium"/>
                <a:sym typeface="Roboto Mono Medium"/>
              </a:rPr>
              <a:t>${digitalocean_droplet</a:t>
            </a:r>
            <a:r>
              <a:rPr lang="en" sz="1000">
                <a:solidFill>
                  <a:srgbClr val="C586C0"/>
                </a:solidFill>
                <a:latin typeface="Roboto Mono Medium"/>
                <a:ea typeface="Roboto Mono Medium"/>
                <a:cs typeface="Roboto Mono Medium"/>
                <a:sym typeface="Roboto Mono Medium"/>
              </a:rPr>
              <a:t>.</a:t>
            </a:r>
            <a:r>
              <a:rPr lang="en" sz="1000">
                <a:solidFill>
                  <a:srgbClr val="D4D4D4"/>
                </a:solidFill>
                <a:latin typeface="Roboto Mono Medium"/>
                <a:ea typeface="Roboto Mono Medium"/>
                <a:cs typeface="Roboto Mono Medium"/>
                <a:sym typeface="Roboto Mono Medium"/>
              </a:rPr>
              <a:t>example</a:t>
            </a:r>
            <a:r>
              <a:rPr lang="en" sz="1000">
                <a:solidFill>
                  <a:srgbClr val="C586C0"/>
                </a:solidFill>
                <a:latin typeface="Roboto Mono Medium"/>
                <a:ea typeface="Roboto Mono Medium"/>
                <a:cs typeface="Roboto Mono Medium"/>
                <a:sym typeface="Roboto Mono Medium"/>
              </a:rPr>
              <a:t>.</a:t>
            </a:r>
            <a:r>
              <a:rPr lang="en" sz="1000">
                <a:solidFill>
                  <a:srgbClr val="D4D4D4"/>
                </a:solidFill>
                <a:latin typeface="Roboto Mono Medium"/>
                <a:ea typeface="Roboto Mono Medium"/>
                <a:cs typeface="Roboto Mono Medium"/>
                <a:sym typeface="Roboto Mono Medium"/>
              </a:rPr>
              <a:t>ipv4_address}</a:t>
            </a:r>
            <a:r>
              <a:rPr lang="en" sz="1000">
                <a:solidFill>
                  <a:srgbClr val="CE9178"/>
                </a:solidFill>
                <a:latin typeface="Roboto Mono Medium"/>
                <a:ea typeface="Roboto Mono Medium"/>
                <a:cs typeface="Roboto Mono Medium"/>
                <a:sym typeface="Roboto Mono Medium"/>
              </a:rPr>
              <a:t>"</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808080"/>
                </a:solidFill>
                <a:latin typeface="Roboto Mono Medium"/>
                <a:ea typeface="Roboto Mono Medium"/>
                <a:cs typeface="Roboto Mono Medium"/>
                <a:sym typeface="Roboto Mono Medium"/>
              </a:rPr>
              <a:t>}</a:t>
            </a:r>
            <a:endParaRPr sz="1000">
              <a:latin typeface="Roboto Mono Medium"/>
              <a:ea typeface="Roboto Mono Medium"/>
              <a:cs typeface="Roboto Mono Medium"/>
              <a:sym typeface="Roboto Mono Medium"/>
            </a:endParaRPr>
          </a:p>
        </p:txBody>
      </p:sp>
      <p:sp>
        <p:nvSpPr>
          <p:cNvPr id="156" name="Google Shape;156;p27"/>
          <p:cNvSpPr txBox="1"/>
          <p:nvPr>
            <p:ph idx="1" type="body"/>
          </p:nvPr>
        </p:nvSpPr>
        <p:spPr>
          <a:xfrm>
            <a:off x="4572050" y="1378250"/>
            <a:ext cx="4260300" cy="1227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569CD6"/>
                </a:solidFill>
                <a:latin typeface="Roboto Mono Medium"/>
                <a:ea typeface="Roboto Mono Medium"/>
                <a:cs typeface="Roboto Mono Medium"/>
                <a:sym typeface="Roboto Mono Medium"/>
              </a:rPr>
              <a:t>data</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"digitalocean_ssh_key"</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"default"</a:t>
            </a:r>
            <a:r>
              <a:rPr lang="en" sz="1000">
                <a:solidFill>
                  <a:srgbClr val="D4D4D4"/>
                </a:solidFill>
                <a:latin typeface="Roboto Mono Medium"/>
                <a:ea typeface="Roboto Mono Medium"/>
                <a:cs typeface="Roboto Mono Medium"/>
                <a:sym typeface="Roboto Mono Medium"/>
              </a:rPr>
              <a:t> </a:t>
            </a:r>
            <a:r>
              <a:rPr lang="en" sz="1000">
                <a:solidFill>
                  <a:srgbClr val="808080"/>
                </a:solidFill>
                <a:latin typeface="Roboto Mono Medium"/>
                <a:ea typeface="Roboto Mono Medium"/>
                <a:cs typeface="Roboto Mono Medium"/>
                <a:sym typeface="Roboto Mono Medium"/>
              </a:rPr>
              <a:t>{</a:t>
            </a:r>
            <a:endParaRPr sz="1000">
              <a:solidFill>
                <a:srgbClr val="808080"/>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D4D4D4"/>
                </a:solidFill>
                <a:latin typeface="Roboto Mono Medium"/>
                <a:ea typeface="Roboto Mono Medium"/>
                <a:cs typeface="Roboto Mono Medium"/>
                <a:sym typeface="Roboto Mono Medium"/>
              </a:rPr>
              <a:t>  </a:t>
            </a:r>
            <a:r>
              <a:rPr lang="en" sz="1000">
                <a:solidFill>
                  <a:srgbClr val="9CDCFE"/>
                </a:solidFill>
                <a:latin typeface="Roboto Mono Medium"/>
                <a:ea typeface="Roboto Mono Medium"/>
                <a:cs typeface="Roboto Mono Medium"/>
                <a:sym typeface="Roboto Mono Medium"/>
              </a:rPr>
              <a:t>name</a:t>
            </a:r>
            <a:r>
              <a:rPr lang="en" sz="1000">
                <a:solidFill>
                  <a:srgbClr val="D4D4D4"/>
                </a:solidFill>
                <a:latin typeface="Roboto Mono Medium"/>
                <a:ea typeface="Roboto Mono Medium"/>
                <a:cs typeface="Roboto Mono Medium"/>
                <a:sym typeface="Roboto Mono Medium"/>
              </a:rPr>
              <a:t> = </a:t>
            </a:r>
            <a:r>
              <a:rPr lang="en" sz="1000">
                <a:solidFill>
                  <a:srgbClr val="CE9178"/>
                </a:solidFill>
                <a:latin typeface="Roboto Mono Medium"/>
                <a:ea typeface="Roboto Mono Medium"/>
                <a:cs typeface="Roboto Mono Medium"/>
                <a:sym typeface="Roboto Mono Medium"/>
              </a:rPr>
              <a:t>"Default</a:t>
            </a:r>
            <a:r>
              <a:rPr lang="en" sz="1000">
                <a:solidFill>
                  <a:srgbClr val="D4D4D4"/>
                </a:solidFill>
                <a:latin typeface="Roboto Mono Medium"/>
                <a:ea typeface="Roboto Mono Medium"/>
                <a:cs typeface="Roboto Mono Medium"/>
                <a:sym typeface="Roboto Mono Medium"/>
              </a:rPr>
              <a:t> </a:t>
            </a:r>
            <a:r>
              <a:rPr lang="en" sz="1000">
                <a:solidFill>
                  <a:srgbClr val="CE9178"/>
                </a:solidFill>
                <a:latin typeface="Roboto Mono Medium"/>
                <a:ea typeface="Roboto Mono Medium"/>
                <a:cs typeface="Roboto Mono Medium"/>
                <a:sym typeface="Roboto Mono Medium"/>
              </a:rPr>
              <a:t>Key"</a:t>
            </a:r>
            <a:endParaRPr sz="1000">
              <a:solidFill>
                <a:srgbClr val="CE9178"/>
              </a:solidFill>
              <a:latin typeface="Roboto Mono Medium"/>
              <a:ea typeface="Roboto Mono Medium"/>
              <a:cs typeface="Roboto Mono Medium"/>
              <a:sym typeface="Roboto Mono Medium"/>
            </a:endParaRPr>
          </a:p>
          <a:p>
            <a:pPr indent="0" lvl="0" marL="0" rtl="0" algn="l">
              <a:lnSpc>
                <a:spcPct val="115000"/>
              </a:lnSpc>
              <a:spcBef>
                <a:spcPts val="0"/>
              </a:spcBef>
              <a:spcAft>
                <a:spcPts val="0"/>
              </a:spcAft>
              <a:buNone/>
            </a:pPr>
            <a:r>
              <a:rPr lang="en" sz="1000">
                <a:solidFill>
                  <a:srgbClr val="808080"/>
                </a:solidFill>
                <a:latin typeface="Roboto Mono Medium"/>
                <a:ea typeface="Roboto Mono Medium"/>
                <a:cs typeface="Roboto Mono Medium"/>
                <a:sym typeface="Roboto Mono Medium"/>
              </a:rPr>
              <a:t>}</a:t>
            </a:r>
            <a:endParaRPr sz="1000">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Terraform State</a:t>
            </a:r>
            <a:endParaRPr/>
          </a:p>
        </p:txBody>
      </p:sp>
      <p:sp>
        <p:nvSpPr>
          <p:cNvPr id="162" name="Google Shape;16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State</a:t>
            </a:r>
            <a:endParaRPr/>
          </a:p>
        </p:txBody>
      </p:sp>
      <p:sp>
        <p:nvSpPr>
          <p:cNvPr id="168" name="Google Shape;168;p29"/>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Terraform state is JSON representation of how terraform sees your infrastructure.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S</a:t>
            </a:r>
            <a:r>
              <a:rPr lang="en">
                <a:latin typeface="Roboto"/>
                <a:ea typeface="Roboto"/>
                <a:cs typeface="Roboto"/>
                <a:sym typeface="Roboto"/>
              </a:rPr>
              <a:t>tate is used by Terraform to map real world resources to your configuration and keep track of metadata.</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Each time when you run </a:t>
            </a:r>
            <a:r>
              <a:rPr lang="en">
                <a:solidFill>
                  <a:schemeClr val="accent1"/>
                </a:solidFill>
                <a:latin typeface="Roboto"/>
                <a:ea typeface="Roboto"/>
                <a:cs typeface="Roboto"/>
                <a:sym typeface="Roboto"/>
              </a:rPr>
              <a:t>terraform apply</a:t>
            </a:r>
            <a:r>
              <a:rPr lang="en">
                <a:latin typeface="Roboto"/>
                <a:ea typeface="Roboto"/>
                <a:cs typeface="Roboto"/>
                <a:sym typeface="Roboto"/>
              </a:rPr>
              <a:t>, terraform will refresh knowledge about your infrastructure and configuration and compare it to current saved state, proposing changes if needed.</a:t>
            </a:r>
            <a:endParaRPr>
              <a:latin typeface="Roboto"/>
              <a:ea typeface="Roboto"/>
              <a:cs typeface="Roboto"/>
              <a:sym typeface="Roboto"/>
            </a:endParaRPr>
          </a:p>
        </p:txBody>
      </p:sp>
      <p:sp>
        <p:nvSpPr>
          <p:cNvPr id="169" name="Google Shape;169;p29"/>
          <p:cNvSpPr txBox="1"/>
          <p:nvPr>
            <p:ph idx="2" type="body"/>
          </p:nvPr>
        </p:nvSpPr>
        <p:spPr>
          <a:xfrm>
            <a:off x="4832400" y="13048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State file is really important file and should be backed up and stored securely.</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State file might, and most likely will, contain sensitive information.</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If you lose state file - you lose mapping between configuration and real world resources.</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State file is promised to be backward compatible across terraform versions.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Securing </a:t>
            </a:r>
            <a:r>
              <a:rPr lang="en"/>
              <a:t>Terraform State</a:t>
            </a:r>
            <a:endParaRPr/>
          </a:p>
        </p:txBody>
      </p:sp>
      <p:sp>
        <p:nvSpPr>
          <p:cNvPr id="175" name="Google Shape;175;p30"/>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2"/>
              </a:buClr>
              <a:buSzPts val="1400"/>
              <a:buFont typeface="Roboto"/>
              <a:buChar char="❖"/>
            </a:pPr>
            <a:r>
              <a:rPr lang="en">
                <a:latin typeface="Roboto"/>
                <a:ea typeface="Roboto"/>
                <a:cs typeface="Roboto"/>
                <a:sym typeface="Roboto"/>
              </a:rPr>
              <a:t>Encrypt configuration repository</a:t>
            </a:r>
            <a:endParaRPr>
              <a:latin typeface="Roboto"/>
              <a:ea typeface="Roboto"/>
              <a:cs typeface="Roboto"/>
              <a:sym typeface="Roboto"/>
            </a:endParaRPr>
          </a:p>
          <a:p>
            <a:pPr indent="-317500" lvl="0" marL="457200" marR="0" rtl="0" algn="l">
              <a:lnSpc>
                <a:spcPct val="115000"/>
              </a:lnSpc>
              <a:spcBef>
                <a:spcPts val="1000"/>
              </a:spcBef>
              <a:spcAft>
                <a:spcPts val="0"/>
              </a:spcAft>
              <a:buSzPts val="1400"/>
              <a:buFont typeface="Roboto"/>
              <a:buChar char="❖"/>
            </a:pPr>
            <a:r>
              <a:rPr lang="en">
                <a:latin typeface="Roboto"/>
                <a:ea typeface="Roboto"/>
                <a:cs typeface="Roboto"/>
                <a:sym typeface="Roboto"/>
              </a:rPr>
              <a:t>Alternatively encrypt sensitive files and </a:t>
            </a:r>
            <a:r>
              <a:rPr lang="en">
                <a:solidFill>
                  <a:schemeClr val="accent1"/>
                </a:solidFill>
                <a:latin typeface="Roboto"/>
                <a:ea typeface="Roboto"/>
                <a:cs typeface="Roboto"/>
                <a:sym typeface="Roboto"/>
              </a:rPr>
              <a:t>*.tfstate</a:t>
            </a:r>
            <a:r>
              <a:rPr lang="en">
                <a:latin typeface="Roboto"/>
                <a:ea typeface="Roboto"/>
                <a:cs typeface="Roboto"/>
                <a:sym typeface="Roboto"/>
              </a:rPr>
              <a:t> files, for example with </a:t>
            </a:r>
            <a:r>
              <a:rPr lang="en">
                <a:solidFill>
                  <a:schemeClr val="accent1"/>
                </a:solidFill>
                <a:latin typeface="Roboto"/>
                <a:ea typeface="Roboto"/>
                <a:cs typeface="Roboto"/>
                <a:sym typeface="Roboto"/>
              </a:rPr>
              <a:t>git-crypt</a:t>
            </a:r>
            <a:endParaRPr>
              <a:solidFill>
                <a:schemeClr val="accent1"/>
              </a:solidFill>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Use protected branches or other access control to you repository</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Add variables and sensitive information in CI (with environment variables for example)</a:t>
            </a:r>
            <a:endParaRPr>
              <a:latin typeface="Roboto"/>
              <a:ea typeface="Roboto"/>
              <a:cs typeface="Roboto"/>
              <a:sym typeface="Roboto"/>
            </a:endParaRPr>
          </a:p>
        </p:txBody>
      </p:sp>
      <p:sp>
        <p:nvSpPr>
          <p:cNvPr id="176" name="Google Shape;176;p30"/>
          <p:cNvSpPr txBox="1"/>
          <p:nvPr>
            <p:ph idx="2" type="body"/>
          </p:nvPr>
        </p:nvSpPr>
        <p:spPr>
          <a:xfrm>
            <a:off x="4832400" y="1304875"/>
            <a:ext cx="3999900" cy="131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Terraform supports storing state in remote backend.</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State locking is useful when more than one person is working on infrastructure.</a:t>
            </a:r>
            <a:endParaRPr>
              <a:latin typeface="Roboto"/>
              <a:ea typeface="Roboto"/>
              <a:cs typeface="Roboto"/>
              <a:sym typeface="Roboto"/>
            </a:endParaRPr>
          </a:p>
        </p:txBody>
      </p:sp>
      <p:graphicFrame>
        <p:nvGraphicFramePr>
          <p:cNvPr id="177" name="Google Shape;177;p30"/>
          <p:cNvGraphicFramePr/>
          <p:nvPr/>
        </p:nvGraphicFramePr>
        <p:xfrm>
          <a:off x="5386825" y="2694050"/>
          <a:ext cx="3000000" cy="3000000"/>
        </p:xfrm>
        <a:graphic>
          <a:graphicData uri="http://schemas.openxmlformats.org/drawingml/2006/table">
            <a:tbl>
              <a:tblPr>
                <a:noFill/>
                <a:tableStyleId>{69176BE6-896A-4E4B-9610-3D9982C2EDCE}</a:tableStyleId>
              </a:tblPr>
              <a:tblGrid>
                <a:gridCol w="1664900"/>
                <a:gridCol w="1664900"/>
              </a:tblGrid>
              <a:tr h="281825">
                <a:tc>
                  <a:txBody>
                    <a:bodyPr>
                      <a:noAutofit/>
                    </a:bodyPr>
                    <a:lstStyle/>
                    <a:p>
                      <a:pPr indent="0" lvl="0" marL="0" rtl="0" algn="l">
                        <a:spcBef>
                          <a:spcPts val="0"/>
                        </a:spcBef>
                        <a:spcAft>
                          <a:spcPts val="0"/>
                        </a:spcAft>
                        <a:buNone/>
                      </a:pPr>
                      <a:r>
                        <a:rPr b="1" lang="en" sz="1100">
                          <a:solidFill>
                            <a:schemeClr val="lt2"/>
                          </a:solidFill>
                          <a:latin typeface="Roboto"/>
                          <a:ea typeface="Roboto"/>
                          <a:cs typeface="Roboto"/>
                          <a:sym typeface="Roboto"/>
                        </a:rPr>
                        <a:t>Provider</a:t>
                      </a:r>
                      <a:endParaRPr b="1"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b="1" lang="en" sz="1100">
                          <a:solidFill>
                            <a:schemeClr val="lt2"/>
                          </a:solidFill>
                          <a:latin typeface="Roboto"/>
                          <a:ea typeface="Roboto"/>
                          <a:cs typeface="Roboto"/>
                          <a:sym typeface="Roboto"/>
                        </a:rPr>
                        <a:t>Locking</a:t>
                      </a:r>
                      <a:endParaRPr b="1" sz="1100">
                        <a:solidFill>
                          <a:schemeClr val="lt2"/>
                        </a:solidFill>
                        <a:latin typeface="Roboto"/>
                        <a:ea typeface="Roboto"/>
                        <a:cs typeface="Roboto"/>
                        <a:sym typeface="Roboto"/>
                      </a:endParaRPr>
                    </a:p>
                  </a:txBody>
                  <a:tcPr marT="91425" marB="91425" marR="91425" marL="91425"/>
                </a:tc>
              </a:tr>
              <a:tr h="284575">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consul</a:t>
                      </a:r>
                      <a:endParaRPr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Supported</a:t>
                      </a:r>
                      <a:endParaRPr sz="1100">
                        <a:solidFill>
                          <a:schemeClr val="lt2"/>
                        </a:solidFill>
                        <a:latin typeface="Roboto"/>
                        <a:ea typeface="Roboto"/>
                        <a:cs typeface="Roboto"/>
                        <a:sym typeface="Roboto"/>
                      </a:endParaRPr>
                    </a:p>
                  </a:txBody>
                  <a:tcPr marT="91425" marB="91425" marR="91425" marL="91425"/>
                </a:tc>
              </a:tr>
              <a:tr h="284575">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etcdv3</a:t>
                      </a:r>
                      <a:endParaRPr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Supported</a:t>
                      </a:r>
                      <a:endParaRPr sz="1100">
                        <a:solidFill>
                          <a:schemeClr val="lt2"/>
                        </a:solidFill>
                        <a:latin typeface="Roboto"/>
                        <a:ea typeface="Roboto"/>
                        <a:cs typeface="Roboto"/>
                        <a:sym typeface="Roboto"/>
                      </a:endParaRPr>
                    </a:p>
                  </a:txBody>
                  <a:tcPr marT="91425" marB="91425" marR="91425" marL="91425"/>
                </a:tc>
              </a:tr>
              <a:tr h="284575">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gcs</a:t>
                      </a:r>
                      <a:endParaRPr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Supported</a:t>
                      </a:r>
                      <a:endParaRPr sz="1100">
                        <a:solidFill>
                          <a:schemeClr val="lt2"/>
                        </a:solidFill>
                        <a:latin typeface="Roboto"/>
                        <a:ea typeface="Roboto"/>
                        <a:cs typeface="Roboto"/>
                        <a:sym typeface="Roboto"/>
                      </a:endParaRPr>
                    </a:p>
                  </a:txBody>
                  <a:tcPr marT="91425" marB="91425" marR="91425" marL="91425"/>
                </a:tc>
              </a:tr>
              <a:tr h="284575">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http</a:t>
                      </a:r>
                      <a:endParaRPr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Via REST</a:t>
                      </a:r>
                      <a:endParaRPr sz="1100">
                        <a:solidFill>
                          <a:schemeClr val="lt2"/>
                        </a:solidFill>
                        <a:latin typeface="Roboto"/>
                        <a:ea typeface="Roboto"/>
                        <a:cs typeface="Roboto"/>
                        <a:sym typeface="Roboto"/>
                      </a:endParaRPr>
                    </a:p>
                  </a:txBody>
                  <a:tcPr marT="91425" marB="91425" marR="91425" marL="91425"/>
                </a:tc>
              </a:tr>
              <a:tr h="284575">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s3</a:t>
                      </a:r>
                      <a:endParaRPr sz="1100">
                        <a:solidFill>
                          <a:schemeClr val="lt2"/>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100">
                          <a:solidFill>
                            <a:schemeClr val="lt2"/>
                          </a:solidFill>
                          <a:latin typeface="Roboto"/>
                          <a:ea typeface="Roboto"/>
                          <a:cs typeface="Roboto"/>
                          <a:sym typeface="Roboto"/>
                        </a:rPr>
                        <a:t>via DynamoDB</a:t>
                      </a:r>
                      <a:endParaRPr sz="1100">
                        <a:solidFill>
                          <a:schemeClr val="lt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Good Practices</a:t>
            </a:r>
            <a:endParaRPr/>
          </a:p>
        </p:txBody>
      </p:sp>
      <p:sp>
        <p:nvSpPr>
          <p:cNvPr id="183" name="Google Shape;183;p31"/>
          <p:cNvSpPr txBox="1"/>
          <p:nvPr>
            <p:ph idx="1" type="subTitle"/>
          </p:nvPr>
        </p:nvSpPr>
        <p:spPr>
          <a:xfrm>
            <a:off x="311700" y="2834125"/>
            <a:ext cx="8520600" cy="10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And things I wanted somebody to tell me before I started with terraform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0" name="Google Shape;60;p14"/>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The Problem</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About Terraform</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Comparing to other tools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Features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t>Get Started</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t>Configuration examples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t>Internals</a:t>
            </a:r>
            <a:endParaRPr sz="2400"/>
          </a:p>
          <a:p>
            <a:pPr indent="-381000" lvl="0" marL="457200" rtl="0" algn="l">
              <a:spcBef>
                <a:spcPts val="0"/>
              </a:spcBef>
              <a:spcAft>
                <a:spcPts val="0"/>
              </a:spcAft>
              <a:buSzPts val="2400"/>
              <a:buChar char="❖"/>
            </a:pPr>
            <a:r>
              <a:rPr lang="en" sz="2400"/>
              <a:t>Good Practices</a:t>
            </a:r>
            <a:endParaRPr sz="2400"/>
          </a:p>
        </p:txBody>
      </p:sp>
      <p:pic>
        <p:nvPicPr>
          <p:cNvPr id="61" name="Google Shape;61;p14"/>
          <p:cNvPicPr preferRelativeResize="0"/>
          <p:nvPr/>
        </p:nvPicPr>
        <p:blipFill>
          <a:blip r:embed="rId3">
            <a:alphaModFix/>
          </a:blip>
          <a:stretch>
            <a:fillRect/>
          </a:stretch>
        </p:blipFill>
        <p:spPr>
          <a:xfrm>
            <a:off x="7712108" y="4721275"/>
            <a:ext cx="1120196" cy="194225"/>
          </a:xfrm>
          <a:prstGeom prst="rect">
            <a:avLst/>
          </a:prstGeom>
          <a:noFill/>
          <a:ln>
            <a:noFill/>
          </a:ln>
        </p:spPr>
      </p:pic>
      <p:sp>
        <p:nvSpPr>
          <p:cNvPr id="62" name="Google Shape;62;p14"/>
          <p:cNvSpPr txBox="1"/>
          <p:nvPr>
            <p:ph idx="1" type="body"/>
          </p:nvPr>
        </p:nvSpPr>
        <p:spPr>
          <a:xfrm>
            <a:off x="5430725" y="3859675"/>
            <a:ext cx="3518100" cy="861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2400"/>
              <a:t>Alex Shpak</a:t>
            </a:r>
            <a:br>
              <a:rPr lang="en" sz="2400"/>
            </a:br>
            <a:r>
              <a:rPr lang="en" sz="1400"/>
              <a:t>alexander.shpak@softwerk.se</a:t>
            </a:r>
            <a:endParaRPr sz="1400"/>
          </a:p>
        </p:txBody>
      </p:sp>
      <p:pic>
        <p:nvPicPr>
          <p:cNvPr id="63" name="Google Shape;63;p14"/>
          <p:cNvPicPr preferRelativeResize="0"/>
          <p:nvPr/>
        </p:nvPicPr>
        <p:blipFill>
          <a:blip r:embed="rId4">
            <a:alphaModFix/>
          </a:blip>
          <a:stretch>
            <a:fillRect/>
          </a:stretch>
        </p:blipFill>
        <p:spPr>
          <a:xfrm>
            <a:off x="8204475" y="354850"/>
            <a:ext cx="627825" cy="456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practices</a:t>
            </a:r>
            <a:endParaRPr/>
          </a:p>
        </p:txBody>
      </p:sp>
      <p:sp>
        <p:nvSpPr>
          <p:cNvPr id="189" name="Google Shape;189;p32"/>
          <p:cNvSpPr txBox="1"/>
          <p:nvPr>
            <p:ph idx="1" type="body"/>
          </p:nvPr>
        </p:nvSpPr>
        <p:spPr>
          <a:xfrm>
            <a:off x="311700" y="13048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Separate state for your environments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Make your infrastructure parts disposable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Use modules from start</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Control resource lifecycle, mark your data resources to not be destroyed</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Review proposed changes, few times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Run Terraform in CI</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Terraform tend to destroy resources</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
                <a:latin typeface="Roboto"/>
                <a:ea typeface="Roboto"/>
                <a:cs typeface="Roboto"/>
                <a:sym typeface="Roboto"/>
              </a:rPr>
              <a:t>Importing </a:t>
            </a:r>
            <a:r>
              <a:rPr lang="en">
                <a:latin typeface="Roboto"/>
                <a:ea typeface="Roboto"/>
                <a:cs typeface="Roboto"/>
                <a:sym typeface="Roboto"/>
              </a:rPr>
              <a:t>resources</a:t>
            </a:r>
            <a:r>
              <a:rPr lang="en">
                <a:latin typeface="Roboto"/>
                <a:ea typeface="Roboto"/>
                <a:cs typeface="Roboto"/>
                <a:sym typeface="Roboto"/>
              </a:rPr>
              <a:t> or restoring state is hard</a:t>
            </a:r>
            <a:endParaRPr>
              <a:latin typeface="Roboto"/>
              <a:ea typeface="Roboto"/>
              <a:cs typeface="Roboto"/>
              <a:sym typeface="Roboto"/>
            </a:endParaRPr>
          </a:p>
        </p:txBody>
      </p:sp>
      <p:sp>
        <p:nvSpPr>
          <p:cNvPr id="190" name="Google Shape;190;p32"/>
          <p:cNvSpPr txBox="1"/>
          <p:nvPr>
            <p:ph idx="2" type="body"/>
          </p:nvPr>
        </p:nvSpPr>
        <p:spPr>
          <a:xfrm>
            <a:off x="4832400" y="13048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SzPts val="1400"/>
              <a:buChar char="❖"/>
            </a:pPr>
            <a:r>
              <a:rPr lang="en">
                <a:latin typeface="Roboto"/>
                <a:ea typeface="Roboto"/>
                <a:cs typeface="Roboto"/>
                <a:sym typeface="Roboto"/>
              </a:rPr>
              <a:t>Use filename convention</a:t>
            </a:r>
            <a:br>
              <a:rPr lang="en">
                <a:latin typeface="Roboto Medium"/>
                <a:ea typeface="Roboto Medium"/>
                <a:cs typeface="Roboto Medium"/>
                <a:sym typeface="Roboto Medium"/>
              </a:rPr>
            </a:br>
            <a:r>
              <a:rPr lang="en" sz="1200">
                <a:latin typeface="Roboto Mono Medium"/>
                <a:ea typeface="Roboto Mono Medium"/>
                <a:cs typeface="Roboto Mono Medium"/>
                <a:sym typeface="Roboto Mono Medium"/>
              </a:rPr>
              <a:t>├── main.tf</a:t>
            </a:r>
            <a:br>
              <a:rPr lang="en" sz="1200">
                <a:latin typeface="Roboto Mono Medium"/>
                <a:ea typeface="Roboto Mono Medium"/>
                <a:cs typeface="Roboto Mono Medium"/>
                <a:sym typeface="Roboto Mono Medium"/>
              </a:rPr>
            </a:br>
            <a:r>
              <a:rPr lang="en" sz="1200">
                <a:latin typeface="Roboto Mono Medium"/>
                <a:ea typeface="Roboto Mono Medium"/>
                <a:cs typeface="Roboto Mono Medium"/>
                <a:sym typeface="Roboto Mono Medium"/>
              </a:rPr>
              <a:t>├── outputs.tf</a:t>
            </a:r>
            <a:br>
              <a:rPr lang="en" sz="1200">
                <a:latin typeface="Roboto Mono Medium"/>
                <a:ea typeface="Roboto Mono Medium"/>
                <a:cs typeface="Roboto Mono Medium"/>
                <a:sym typeface="Roboto Mono Medium"/>
              </a:rPr>
            </a:br>
            <a:r>
              <a:rPr lang="en" sz="1200">
                <a:latin typeface="Roboto Mono Medium"/>
                <a:ea typeface="Roboto Mono Medium"/>
                <a:cs typeface="Roboto Mono Medium"/>
                <a:sym typeface="Roboto Mono Medium"/>
              </a:rPr>
              <a:t>├── providers.tf</a:t>
            </a:r>
            <a:br>
              <a:rPr lang="en" sz="1200">
                <a:latin typeface="Roboto Mono Medium"/>
                <a:ea typeface="Roboto Mono Medium"/>
                <a:cs typeface="Roboto Mono Medium"/>
                <a:sym typeface="Roboto Mono Medium"/>
              </a:rPr>
            </a:br>
            <a:r>
              <a:rPr lang="en" sz="1200">
                <a:latin typeface="Roboto Mono Medium"/>
                <a:ea typeface="Roboto Mono Medium"/>
                <a:cs typeface="Roboto Mono Medium"/>
                <a:sym typeface="Roboto Mono Medium"/>
              </a:rPr>
              <a:t>├── terraform.tfvars</a:t>
            </a:r>
            <a:br>
              <a:rPr lang="en" sz="1200">
                <a:latin typeface="Roboto Mono Medium"/>
                <a:ea typeface="Roboto Mono Medium"/>
                <a:cs typeface="Roboto Mono Medium"/>
                <a:sym typeface="Roboto Mono Medium"/>
              </a:rPr>
            </a:br>
            <a:r>
              <a:rPr lang="en" sz="1200">
                <a:latin typeface="Roboto Mono Medium"/>
                <a:ea typeface="Roboto Mono Medium"/>
                <a:cs typeface="Roboto Mono Medium"/>
                <a:sym typeface="Roboto Mono Medium"/>
              </a:rPr>
              <a:t>└── variables.tf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3"/>
          <p:cNvSpPr txBox="1"/>
          <p:nvPr>
            <p:ph idx="1" type="subTitle"/>
          </p:nvPr>
        </p:nvSpPr>
        <p:spPr>
          <a:xfrm>
            <a:off x="3315275" y="3033025"/>
            <a:ext cx="4224900" cy="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Questions time!</a:t>
            </a:r>
            <a:endParaRPr b="1" sz="36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a:t>
            </a:r>
            <a:endParaRPr/>
          </a:p>
        </p:txBody>
      </p:sp>
      <p:sp>
        <p:nvSpPr>
          <p:cNvPr id="69" name="Google Shape;69;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5" name="Google Shape;75;p16"/>
          <p:cNvSpPr txBox="1"/>
          <p:nvPr>
            <p:ph idx="1" type="body"/>
          </p:nvPr>
        </p:nvSpPr>
        <p:spPr>
          <a:xfrm>
            <a:off x="311700" y="1304875"/>
            <a:ext cx="8520600" cy="3380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Humans are not reliable ¯\_(ツ)_/¯</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We want infrastructure reproducible</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Automate all things!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Also we want versioning, code reviews and collaboration</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And what if you need to recreate you infrastructure?</a:t>
            </a:r>
            <a:endParaRPr sz="2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3566950"/>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HashiCorp is the company that stands behind Terraform, they also brought to us well known tools like Consul, Vagrant and Nomad</a:t>
            </a:r>
            <a:endParaRPr>
              <a:latin typeface="Roboto"/>
              <a:ea typeface="Roboto"/>
              <a:cs typeface="Roboto"/>
              <a:sym typeface="Roboto"/>
            </a:endParaRPr>
          </a:p>
          <a:p>
            <a:pPr indent="0" lvl="0" marL="0" rtl="0" algn="l">
              <a:spcBef>
                <a:spcPts val="1600"/>
              </a:spcBef>
              <a:spcAft>
                <a:spcPts val="1600"/>
              </a:spcAft>
              <a:buNone/>
            </a:pPr>
            <a:r>
              <a:rPr lang="en" u="sng">
                <a:solidFill>
                  <a:schemeClr val="accent5"/>
                </a:solidFill>
                <a:latin typeface="Roboto"/>
                <a:ea typeface="Roboto"/>
                <a:cs typeface="Roboto"/>
                <a:sym typeface="Roboto"/>
                <a:hlinkClick r:id="rId3"/>
              </a:rPr>
              <a:t>https://hashicorp.com</a:t>
            </a:r>
            <a:endParaRPr>
              <a:latin typeface="Roboto"/>
              <a:ea typeface="Roboto"/>
              <a:cs typeface="Roboto"/>
              <a:sym typeface="Roboto"/>
            </a:endParaRPr>
          </a:p>
        </p:txBody>
      </p:sp>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a:t>
            </a:r>
            <a:endParaRPr/>
          </a:p>
        </p:txBody>
      </p:sp>
      <p:sp>
        <p:nvSpPr>
          <p:cNvPr id="82" name="Google Shape;82;p17"/>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HashiCorp Terraform enables you to safely and predictably create, change, and improve infrastructure. It is an open source tool that codifies APIs into declarative configuration files that can be shared amongst team members, treated as code, edited, reviewed, and versioned.”</a:t>
            </a:r>
            <a:endParaRPr>
              <a:latin typeface="Roboto"/>
              <a:ea typeface="Roboto"/>
              <a:cs typeface="Roboto"/>
              <a:sym typeface="Roboto"/>
            </a:endParaRPr>
          </a:p>
          <a:p>
            <a:pPr indent="0" lvl="0" marL="0" rtl="0" algn="l">
              <a:spcBef>
                <a:spcPts val="1600"/>
              </a:spcBef>
              <a:spcAft>
                <a:spcPts val="1600"/>
              </a:spcAft>
              <a:buNone/>
            </a:pPr>
            <a:r>
              <a:rPr lang="en" u="sng">
                <a:solidFill>
                  <a:schemeClr val="accent5"/>
                </a:solidFill>
                <a:latin typeface="Roboto"/>
                <a:ea typeface="Roboto"/>
                <a:cs typeface="Roboto"/>
                <a:sym typeface="Roboto"/>
                <a:hlinkClick r:id="rId4"/>
              </a:rPr>
              <a:t>https://terraform.io</a:t>
            </a:r>
            <a:endParaRPr>
              <a:latin typeface="Roboto"/>
              <a:ea typeface="Roboto"/>
              <a:cs typeface="Roboto"/>
              <a:sym typeface="Roboto"/>
            </a:endParaRPr>
          </a:p>
        </p:txBody>
      </p:sp>
      <p:sp>
        <p:nvSpPr>
          <p:cNvPr id="83" name="Google Shape;83;p17"/>
          <p:cNvSpPr txBox="1"/>
          <p:nvPr>
            <p:ph type="title"/>
          </p:nvPr>
        </p:nvSpPr>
        <p:spPr>
          <a:xfrm>
            <a:off x="311700" y="28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HashiCorp</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to other tools</a:t>
            </a:r>
            <a:endParaRPr/>
          </a:p>
        </p:txBody>
      </p:sp>
      <p:sp>
        <p:nvSpPr>
          <p:cNvPr id="89" name="Google Shape;89;p18"/>
          <p:cNvSpPr txBox="1"/>
          <p:nvPr>
            <p:ph idx="1" type="body"/>
          </p:nvPr>
        </p:nvSpPr>
        <p:spPr>
          <a:xfrm>
            <a:off x="311700" y="1152475"/>
            <a:ext cx="8520600" cy="8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It is </a:t>
            </a:r>
            <a:r>
              <a:rPr lang="en">
                <a:latin typeface="Roboto"/>
                <a:ea typeface="Roboto"/>
                <a:cs typeface="Roboto"/>
                <a:sym typeface="Roboto"/>
              </a:rPr>
              <a:t>might be </a:t>
            </a:r>
            <a:r>
              <a:rPr lang="en">
                <a:latin typeface="Roboto"/>
                <a:ea typeface="Roboto"/>
                <a:cs typeface="Roboto"/>
                <a:sym typeface="Roboto"/>
              </a:rPr>
              <a:t>not correct to compare Terraform to some other tools listed because they have different </a:t>
            </a:r>
            <a:r>
              <a:rPr lang="en">
                <a:latin typeface="Roboto"/>
                <a:ea typeface="Roboto"/>
                <a:cs typeface="Roboto"/>
                <a:sym typeface="Roboto"/>
              </a:rPr>
              <a:t>purposes</a:t>
            </a:r>
            <a:r>
              <a:rPr lang="en">
                <a:latin typeface="Roboto"/>
                <a:ea typeface="Roboto"/>
                <a:cs typeface="Roboto"/>
                <a:sym typeface="Roboto"/>
              </a:rPr>
              <a:t>, but I want to show practical difference.</a:t>
            </a:r>
            <a:endParaRPr>
              <a:latin typeface="Roboto"/>
              <a:ea typeface="Roboto"/>
              <a:cs typeface="Roboto"/>
              <a:sym typeface="Roboto"/>
            </a:endParaRPr>
          </a:p>
        </p:txBody>
      </p:sp>
      <p:graphicFrame>
        <p:nvGraphicFramePr>
          <p:cNvPr id="90" name="Google Shape;90;p18"/>
          <p:cNvGraphicFramePr/>
          <p:nvPr/>
        </p:nvGraphicFramePr>
        <p:xfrm>
          <a:off x="397050" y="2100525"/>
          <a:ext cx="3000000" cy="3000000"/>
        </p:xfrm>
        <a:graphic>
          <a:graphicData uri="http://schemas.openxmlformats.org/drawingml/2006/table">
            <a:tbl>
              <a:tblPr>
                <a:noFill/>
                <a:tableStyleId>{69176BE6-896A-4E4B-9610-3D9982C2EDCE}</a:tableStyleId>
              </a:tblPr>
              <a:tblGrid>
                <a:gridCol w="1391675"/>
                <a:gridCol w="1391675"/>
                <a:gridCol w="1391675"/>
                <a:gridCol w="1391675"/>
                <a:gridCol w="1391675"/>
                <a:gridCol w="1391675"/>
              </a:tblGrid>
              <a:tr h="468525">
                <a:tc>
                  <a:txBody>
                    <a:bodyPr>
                      <a:noAutofit/>
                    </a:bodyPr>
                    <a:lstStyle/>
                    <a:p>
                      <a:pPr indent="0" lvl="0" marL="0" rtl="0" algn="l">
                        <a:spcBef>
                          <a:spcPts val="0"/>
                        </a:spcBef>
                        <a:spcAft>
                          <a:spcPts val="0"/>
                        </a:spcAft>
                        <a:buNone/>
                      </a:pPr>
                      <a:r>
                        <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Orchestration</a:t>
                      </a:r>
                      <a:endParaRPr b="1"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gridSpan="3">
                  <a:txBody>
                    <a:bodyPr>
                      <a:noAutofit/>
                    </a:bodyPr>
                    <a:lstStyle/>
                    <a:p>
                      <a:pPr indent="0" lvl="0" marL="0" rtl="0" algn="l">
                        <a:spcBef>
                          <a:spcPts val="0"/>
                        </a:spcBef>
                        <a:spcAft>
                          <a:spcPts val="0"/>
                        </a:spcAft>
                        <a:buNone/>
                      </a:pPr>
                      <a:r>
                        <a:rPr b="1" lang="en" sz="1200">
                          <a:solidFill>
                            <a:schemeClr val="lt2"/>
                          </a:solidFill>
                          <a:latin typeface="Roboto"/>
                          <a:ea typeface="Roboto"/>
                          <a:cs typeface="Roboto"/>
                          <a:sym typeface="Roboto"/>
                        </a:rPr>
                        <a:t>Provisioning</a:t>
                      </a:r>
                      <a:endParaRPr b="1"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r>
              <a:tr h="468525">
                <a:tc>
                  <a:txBody>
                    <a:bodyPr>
                      <a:noAutofit/>
                    </a:bodyPr>
                    <a:lstStyle/>
                    <a:p>
                      <a:pPr indent="0" lvl="0" marL="0" rtl="0" algn="l">
                        <a:spcBef>
                          <a:spcPts val="0"/>
                        </a:spcBef>
                        <a:spcAft>
                          <a:spcPts val="0"/>
                        </a:spcAft>
                        <a:buNone/>
                      </a:pPr>
                      <a:r>
                        <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Terraform</a:t>
                      </a:r>
                      <a:endParaRPr b="1" sz="1200">
                        <a:solidFill>
                          <a:schemeClr val="accen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CloudFormation</a:t>
                      </a:r>
                      <a:endParaRPr b="1" sz="1200">
                        <a:solidFill>
                          <a:schemeClr val="accen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Ansible</a:t>
                      </a:r>
                      <a:endParaRPr b="1" sz="1200">
                        <a:solidFill>
                          <a:schemeClr val="accen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Chef</a:t>
                      </a:r>
                      <a:endParaRPr b="1" sz="1200">
                        <a:solidFill>
                          <a:schemeClr val="accen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sz="1200">
                          <a:solidFill>
                            <a:schemeClr val="accent2"/>
                          </a:solidFill>
                          <a:latin typeface="Roboto"/>
                          <a:ea typeface="Roboto"/>
                          <a:cs typeface="Roboto"/>
                          <a:sym typeface="Roboto"/>
                        </a:rPr>
                        <a:t>SaltStack</a:t>
                      </a:r>
                      <a:endParaRPr b="1" sz="1200">
                        <a:solidFill>
                          <a:schemeClr val="accen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68525">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Configuration</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Declarative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Declarative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Procedural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Procedural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Procedural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68525">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Syntax</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HCL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JSON</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YAML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Ruby</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YAML</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68525">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Vendors</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Multiple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AWS Only</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Multiple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Multiple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Multiple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68525">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Architecture</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Client</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Client/Server</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Client/Server</a:t>
                      </a:r>
                      <a:endParaRPr sz="1200">
                        <a:solidFill>
                          <a:schemeClr val="lt2"/>
                        </a:solidFill>
                        <a:latin typeface="Roboto"/>
                        <a:ea typeface="Roboto"/>
                        <a:cs typeface="Roboto"/>
                        <a:sym typeface="Robot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17012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Infrastructure as Code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Plan and review execution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Use multiple clouds same time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3rd party cloud providers as well</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Plug-in system</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existing </a:t>
            </a:r>
            <a:r>
              <a:rPr lang="en" sz="1800">
                <a:latin typeface="Roboto"/>
                <a:ea typeface="Roboto"/>
                <a:cs typeface="Roboto"/>
                <a:sym typeface="Roboto"/>
              </a:rPr>
              <a:t>infrastructure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Provisioning</a:t>
            </a:r>
            <a:endParaRPr sz="1800">
              <a:latin typeface="Roboto"/>
              <a:ea typeface="Roboto"/>
              <a:cs typeface="Roboto"/>
              <a:sym typeface="Roboto"/>
            </a:endParaRPr>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Features</a:t>
            </a:r>
            <a:endParaRPr sz="3000"/>
          </a:p>
        </p:txBody>
      </p:sp>
      <p:sp>
        <p:nvSpPr>
          <p:cNvPr id="97" name="Google Shape;97;p19"/>
          <p:cNvSpPr txBox="1"/>
          <p:nvPr>
            <p:ph idx="2" type="body"/>
          </p:nvPr>
        </p:nvSpPr>
        <p:spPr>
          <a:xfrm>
            <a:off x="4858650" y="1170125"/>
            <a:ext cx="3999900" cy="11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Open Source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Under</a:t>
            </a:r>
            <a:r>
              <a:rPr lang="en" sz="1800">
                <a:latin typeface="Roboto"/>
                <a:ea typeface="Roboto"/>
                <a:cs typeface="Roboto"/>
                <a:sym typeface="Roboto"/>
              </a:rPr>
              <a:t> Mozilla Public License 2.0</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u="sng">
                <a:solidFill>
                  <a:schemeClr val="accent5"/>
                </a:solidFill>
                <a:latin typeface="Roboto"/>
                <a:ea typeface="Roboto"/>
                <a:cs typeface="Roboto"/>
                <a:sym typeface="Roboto"/>
                <a:hlinkClick r:id="rId3"/>
              </a:rPr>
              <a:t>Github</a:t>
            </a:r>
            <a:endParaRPr sz="1800">
              <a:latin typeface="Roboto"/>
              <a:ea typeface="Roboto"/>
              <a:cs typeface="Roboto"/>
              <a:sym typeface="Roboto"/>
            </a:endParaRPr>
          </a:p>
        </p:txBody>
      </p:sp>
      <p:sp>
        <p:nvSpPr>
          <p:cNvPr id="98" name="Google Shape;98;p19"/>
          <p:cNvSpPr txBox="1"/>
          <p:nvPr>
            <p:ph type="title"/>
          </p:nvPr>
        </p:nvSpPr>
        <p:spPr>
          <a:xfrm>
            <a:off x="4885050" y="445025"/>
            <a:ext cx="394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Source Code</a:t>
            </a:r>
            <a:endParaRPr sz="3000"/>
          </a:p>
        </p:txBody>
      </p:sp>
      <p:sp>
        <p:nvSpPr>
          <p:cNvPr id="99" name="Google Shape;99;p19"/>
          <p:cNvSpPr txBox="1"/>
          <p:nvPr>
            <p:ph type="title"/>
          </p:nvPr>
        </p:nvSpPr>
        <p:spPr>
          <a:xfrm>
            <a:off x="4885050" y="244177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Links</a:t>
            </a:r>
            <a:endParaRPr sz="3000"/>
          </a:p>
        </p:txBody>
      </p:sp>
      <p:sp>
        <p:nvSpPr>
          <p:cNvPr id="100" name="Google Shape;100;p19"/>
          <p:cNvSpPr txBox="1"/>
          <p:nvPr>
            <p:ph idx="2" type="body"/>
          </p:nvPr>
        </p:nvSpPr>
        <p:spPr>
          <a:xfrm>
            <a:off x="4885050" y="3166875"/>
            <a:ext cx="3999900" cy="113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u="sng">
                <a:solidFill>
                  <a:schemeClr val="accent5"/>
                </a:solidFill>
                <a:latin typeface="Roboto"/>
                <a:ea typeface="Roboto"/>
                <a:cs typeface="Roboto"/>
                <a:sym typeface="Roboto"/>
                <a:hlinkClick r:id="rId4"/>
              </a:rPr>
              <a:t>Official website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u="sng">
                <a:solidFill>
                  <a:schemeClr val="accent5"/>
                </a:solidFill>
                <a:latin typeface="Roboto"/>
                <a:ea typeface="Roboto"/>
                <a:cs typeface="Roboto"/>
                <a:sym typeface="Roboto"/>
                <a:hlinkClick r:id="rId5"/>
              </a:rPr>
              <a:t>Providers Documentation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u="sng">
                <a:solidFill>
                  <a:schemeClr val="accent5"/>
                </a:solidFill>
                <a:latin typeface="Roboto"/>
                <a:ea typeface="Roboto"/>
                <a:cs typeface="Roboto"/>
                <a:sym typeface="Roboto"/>
                <a:hlinkClick r:id="rId6"/>
              </a:rPr>
              <a:t>Providers Registry</a:t>
            </a:r>
            <a:endParaRPr sz="1800">
              <a:latin typeface="Roboto"/>
              <a:ea typeface="Roboto"/>
              <a:cs typeface="Roboto"/>
              <a:sym typeface="Roboto"/>
            </a:endParaRPr>
          </a:p>
          <a:p>
            <a:pPr indent="0" lvl="0" marL="457200" rtl="0" algn="l">
              <a:spcBef>
                <a:spcPts val="1600"/>
              </a:spcBef>
              <a:spcAft>
                <a:spcPts val="0"/>
              </a:spcAft>
              <a:buNone/>
            </a:pPr>
            <a:r>
              <a:t/>
            </a:r>
            <a:endParaRPr sz="1800">
              <a:latin typeface="Roboto"/>
              <a:ea typeface="Roboto"/>
              <a:cs typeface="Roboto"/>
              <a:sym typeface="Roboto"/>
            </a:endParaRPr>
          </a:p>
          <a:p>
            <a:pPr indent="0" lvl="0" marL="0" rtl="0" algn="l">
              <a:spcBef>
                <a:spcPts val="1600"/>
              </a:spcBef>
              <a:spcAft>
                <a:spcPts val="1600"/>
              </a:spcAft>
              <a:buNone/>
            </a:pPr>
            <a:r>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Get Started</a:t>
            </a:r>
            <a:endParaRPr/>
          </a:p>
        </p:txBody>
      </p:sp>
      <p:pic>
        <p:nvPicPr>
          <p:cNvPr id="106" name="Google Shape;106;p20"/>
          <p:cNvPicPr preferRelativeResize="0"/>
          <p:nvPr/>
        </p:nvPicPr>
        <p:blipFill>
          <a:blip r:embed="rId3">
            <a:alphaModFix/>
          </a:blip>
          <a:stretch>
            <a:fillRect/>
          </a:stretch>
        </p:blipFill>
        <p:spPr>
          <a:xfrm>
            <a:off x="1695450" y="3020625"/>
            <a:ext cx="5753100" cy="93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is written in Go and </a:t>
            </a:r>
            <a:r>
              <a:rPr lang="en"/>
              <a:t>distributed</a:t>
            </a:r>
            <a:r>
              <a:rPr lang="en"/>
              <a:t> as binary without external dependencies.</a:t>
            </a:r>
            <a:endParaRPr/>
          </a:p>
          <a:p>
            <a:pPr indent="0" lvl="0" marL="0" rtl="0" algn="l">
              <a:spcBef>
                <a:spcPts val="1600"/>
              </a:spcBef>
              <a:spcAft>
                <a:spcPts val="0"/>
              </a:spcAft>
              <a:buNone/>
            </a:pPr>
            <a:r>
              <a:rPr lang="en"/>
              <a:t>Download here</a:t>
            </a:r>
            <a:r>
              <a:rPr lang="en"/>
              <a:t>: </a:t>
            </a:r>
            <a:r>
              <a:rPr lang="en" u="sng">
                <a:solidFill>
                  <a:schemeClr val="hlink"/>
                </a:solidFill>
                <a:hlinkClick r:id="rId3"/>
              </a:rPr>
              <a:t>https://www.terraform.io/downloads.html</a:t>
            </a:r>
            <a:endParaRPr/>
          </a:p>
          <a:p>
            <a:pPr indent="0" lvl="0" marL="0" rtl="0" algn="l">
              <a:spcBef>
                <a:spcPts val="1600"/>
              </a:spcBef>
              <a:spcAft>
                <a:spcPts val="0"/>
              </a:spcAft>
              <a:buNone/>
            </a:pPr>
            <a:r>
              <a:rPr lang="en"/>
              <a:t>Instructions are also there, just put it into your binary path, or use one of package managers like brew.</a:t>
            </a:r>
            <a:endParaRPr/>
          </a:p>
          <a:p>
            <a:pPr indent="0" lvl="0" marL="0" rtl="0" algn="l">
              <a:spcBef>
                <a:spcPts val="1600"/>
              </a:spcBef>
              <a:spcAft>
                <a:spcPts val="0"/>
              </a:spcAft>
              <a:buNone/>
            </a:pPr>
            <a:r>
              <a:rPr lang="en"/>
              <a:t>Builds are </a:t>
            </a:r>
            <a:r>
              <a:rPr lang="en"/>
              <a:t>available for</a:t>
            </a:r>
            <a:r>
              <a:rPr lang="en"/>
              <a:t> </a:t>
            </a:r>
            <a:r>
              <a:rPr b="1" lang="en"/>
              <a:t>Linux</a:t>
            </a:r>
            <a:r>
              <a:rPr lang="en"/>
              <a:t>, </a:t>
            </a:r>
            <a:r>
              <a:rPr b="1" lang="en"/>
              <a:t>MacOS</a:t>
            </a:r>
            <a:r>
              <a:rPr lang="en"/>
              <a:t>, </a:t>
            </a:r>
            <a:r>
              <a:rPr b="1" lang="en"/>
              <a:t>FreeBSD</a:t>
            </a:r>
            <a:r>
              <a:rPr lang="en"/>
              <a:t>, </a:t>
            </a:r>
            <a:r>
              <a:rPr b="1" lang="en"/>
              <a:t>Solaris</a:t>
            </a:r>
            <a:r>
              <a:rPr lang="en"/>
              <a:t> </a:t>
            </a:r>
            <a:r>
              <a:rPr lang="en"/>
              <a:t>and </a:t>
            </a:r>
            <a:r>
              <a:rPr b="1" lang="en"/>
              <a:t>Windows</a:t>
            </a:r>
            <a:endParaRPr b="1"/>
          </a:p>
          <a:p>
            <a:pPr indent="0" lvl="0" marL="0" rtl="0" algn="l">
              <a:spcBef>
                <a:spcPts val="1600"/>
              </a:spcBef>
              <a:spcAft>
                <a:spcPts val="1600"/>
              </a:spcAft>
              <a:buNone/>
            </a:pPr>
            <a:r>
              <a:t/>
            </a:r>
            <a:endParaRPr/>
          </a:p>
        </p:txBody>
      </p:sp>
      <p:pic>
        <p:nvPicPr>
          <p:cNvPr id="113" name="Google Shape;113;p21"/>
          <p:cNvPicPr preferRelativeResize="0"/>
          <p:nvPr/>
        </p:nvPicPr>
        <p:blipFill>
          <a:blip r:embed="rId4">
            <a:alphaModFix/>
          </a:blip>
          <a:stretch>
            <a:fillRect/>
          </a:stretch>
        </p:blipFill>
        <p:spPr>
          <a:xfrm rot="-2700000">
            <a:off x="7827475" y="3661725"/>
            <a:ext cx="1731925" cy="173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