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83" r:id="rId3"/>
    <p:sldId id="284" r:id="rId4"/>
    <p:sldId id="281" r:id="rId5"/>
    <p:sldId id="266" r:id="rId6"/>
    <p:sldId id="267" r:id="rId7"/>
    <p:sldId id="269" r:id="rId8"/>
    <p:sldId id="264" r:id="rId9"/>
    <p:sldId id="270" r:id="rId10"/>
    <p:sldId id="271" r:id="rId11"/>
    <p:sldId id="272" r:id="rId12"/>
    <p:sldId id="273" r:id="rId13"/>
    <p:sldId id="274" r:id="rId14"/>
    <p:sldId id="275" r:id="rId15"/>
    <p:sldId id="276" r:id="rId16"/>
    <p:sldId id="277" r:id="rId17"/>
    <p:sldId id="278" r:id="rId18"/>
    <p:sldId id="279" r:id="rId19"/>
    <p:sldId id="280" r:id="rId20"/>
    <p:sldId id="28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D6A1D5-12D1-4C95-955D-45E997E1FAC4}"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284022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D6A1D5-12D1-4C95-955D-45E997E1FAC4}"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408704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D6A1D5-12D1-4C95-955D-45E997E1FAC4}"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3744188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ED6A1D5-12D1-4C95-955D-45E997E1FAC4}"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4097511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ED6A1D5-12D1-4C95-955D-45E997E1FAC4}"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560463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D6A1D5-12D1-4C95-955D-45E997E1FAC4}"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36210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D6A1D5-12D1-4C95-955D-45E997E1FAC4}"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1615104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D6A1D5-12D1-4C95-955D-45E997E1FAC4}"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3832208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D6A1D5-12D1-4C95-955D-45E997E1FAC4}"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40811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D6A1D5-12D1-4C95-955D-45E997E1FAC4}"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412939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D6A1D5-12D1-4C95-955D-45E997E1FAC4}"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3877880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D6A1D5-12D1-4C95-955D-45E997E1FAC4}"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381477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D6A1D5-12D1-4C95-955D-45E997E1FAC4}" type="datetimeFigureOut">
              <a:rPr lang="en-IN" smtClean="0"/>
              <a:t>05-12-2022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311950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D6A1D5-12D1-4C95-955D-45E997E1FAC4}" type="datetimeFigureOut">
              <a:rPr lang="en-IN" smtClean="0"/>
              <a:t>05-12-2022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248286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6A1D5-12D1-4C95-955D-45E997E1FAC4}" type="datetimeFigureOut">
              <a:rPr lang="en-IN" smtClean="0"/>
              <a:t>05-12-2022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425166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D6A1D5-12D1-4C95-955D-45E997E1FAC4}"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219140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5ED6A1D5-12D1-4C95-955D-45E997E1FAC4}" type="datetimeFigureOut">
              <a:rPr lang="en-IN" smtClean="0"/>
              <a:t>05-12-2022</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7B1A50E0-C05E-48FB-B15C-83610BA7CC30}" type="slidenum">
              <a:rPr lang="en-IN" smtClean="0"/>
              <a:t>‹#›</a:t>
            </a:fld>
            <a:endParaRPr lang="en-IN"/>
          </a:p>
        </p:txBody>
      </p:sp>
    </p:spTree>
    <p:extLst>
      <p:ext uri="{BB962C8B-B14F-4D97-AF65-F5344CB8AC3E}">
        <p14:creationId xmlns:p14="http://schemas.microsoft.com/office/powerpoint/2010/main" val="233933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ED6A1D5-12D1-4C95-955D-45E997E1FAC4}" type="datetimeFigureOut">
              <a:rPr lang="en-IN" smtClean="0"/>
              <a:t>05-12-2022</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B1A50E0-C05E-48FB-B15C-83610BA7CC30}" type="slidenum">
              <a:rPr lang="en-IN" smtClean="0"/>
              <a:t>‹#›</a:t>
            </a:fld>
            <a:endParaRPr lang="en-IN"/>
          </a:p>
        </p:txBody>
      </p:sp>
    </p:spTree>
    <p:extLst>
      <p:ext uri="{BB962C8B-B14F-4D97-AF65-F5344CB8AC3E}">
        <p14:creationId xmlns:p14="http://schemas.microsoft.com/office/powerpoint/2010/main" val="189637700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96C1-AB2F-0B73-EC80-F4A604BFBE0C}"/>
              </a:ext>
            </a:extLst>
          </p:cNvPr>
          <p:cNvSpPr>
            <a:spLocks noGrp="1"/>
          </p:cNvSpPr>
          <p:nvPr>
            <p:ph type="ctrTitle"/>
          </p:nvPr>
        </p:nvSpPr>
        <p:spPr>
          <a:xfrm>
            <a:off x="1683635" y="1058778"/>
            <a:ext cx="8676222" cy="2038953"/>
          </a:xfrm>
        </p:spPr>
        <p:txBody>
          <a:bodyPr/>
          <a:lstStyle/>
          <a:p>
            <a:r>
              <a:rPr lang="en-US" dirty="0">
                <a:solidFill>
                  <a:schemeClr val="accent4">
                    <a:hueOff val="348544"/>
                    <a:lumOff val="7139"/>
                  </a:schemeClr>
                </a:solidFill>
                <a:latin typeface="Times New Roman" panose="02020603050405020304" pitchFamily="18" charset="0"/>
                <a:ea typeface="Calibri" panose="020F0502020204030204" pitchFamily="34" charset="0"/>
                <a:cs typeface="Times New Roman" panose="02020603050405020304" pitchFamily="18" charset="0"/>
              </a:rPr>
              <a:t>EMPIRICAL EVALUATION OF HEART ATTACK DETECTION</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ai Nikhil vatti -7007…">
            <a:extLst>
              <a:ext uri="{FF2B5EF4-FFF2-40B4-BE49-F238E27FC236}">
                <a16:creationId xmlns:a16="http://schemas.microsoft.com/office/drawing/2014/main" id="{27FEBFE0-18E5-DB20-212D-3A348977A02D}"/>
              </a:ext>
            </a:extLst>
          </p:cNvPr>
          <p:cNvSpPr txBox="1">
            <a:spLocks noGrp="1"/>
          </p:cNvSpPr>
          <p:nvPr>
            <p:ph type="subTitle" idx="1"/>
          </p:nvPr>
        </p:nvSpPr>
        <p:spPr>
          <a:xfrm>
            <a:off x="3564985" y="3429000"/>
            <a:ext cx="4913525" cy="1513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5000">
                <a:solidFill>
                  <a:schemeClr val="accent4">
                    <a:hueOff val="348544"/>
                    <a:lumOff val="7139"/>
                  </a:schemeClr>
                </a:solidFill>
              </a:defRPr>
            </a:pPr>
            <a:r>
              <a:rPr sz="2500" dirty="0">
                <a:latin typeface="Times New Roman" panose="02020603050405020304" pitchFamily="18" charset="0"/>
                <a:cs typeface="Times New Roman" panose="02020603050405020304" pitchFamily="18" charset="0"/>
              </a:rPr>
              <a:t>Sai Nikhil </a:t>
            </a:r>
            <a:r>
              <a:rPr lang="en-IN" sz="2500" dirty="0">
                <a:latin typeface="Times New Roman" panose="02020603050405020304" pitchFamily="18" charset="0"/>
                <a:cs typeface="Times New Roman" panose="02020603050405020304" pitchFamily="18" charset="0"/>
              </a:rPr>
              <a:t>Reddy </a:t>
            </a:r>
            <a:r>
              <a:rPr sz="2500" dirty="0">
                <a:latin typeface="Times New Roman" panose="02020603050405020304" pitchFamily="18" charset="0"/>
                <a:cs typeface="Times New Roman" panose="02020603050405020304" pitchFamily="18" charset="0"/>
              </a:rPr>
              <a:t>v</a:t>
            </a:r>
            <a:r>
              <a:rPr lang="en-IN" sz="2500" dirty="0" err="1">
                <a:latin typeface="Times New Roman" panose="02020603050405020304" pitchFamily="18" charset="0"/>
                <a:cs typeface="Times New Roman" panose="02020603050405020304" pitchFamily="18" charset="0"/>
              </a:rPr>
              <a:t>atti</a:t>
            </a:r>
            <a:r>
              <a:rPr sz="2500" dirty="0">
                <a:latin typeface="Times New Roman" panose="02020603050405020304" pitchFamily="18" charset="0"/>
                <a:cs typeface="Times New Roman" panose="02020603050405020304" pitchFamily="18" charset="0"/>
              </a:rPr>
              <a:t> -7007</a:t>
            </a:r>
            <a:r>
              <a:rPr lang="en-IN" sz="2500" dirty="0">
                <a:latin typeface="Times New Roman" panose="02020603050405020304" pitchFamily="18" charset="0"/>
                <a:cs typeface="Times New Roman" panose="02020603050405020304" pitchFamily="18" charset="0"/>
              </a:rPr>
              <a:t>43280</a:t>
            </a:r>
            <a:endParaRPr sz="2500" dirty="0">
              <a:latin typeface="Times New Roman" panose="02020603050405020304" pitchFamily="18" charset="0"/>
              <a:cs typeface="Times New Roman" panose="02020603050405020304" pitchFamily="18" charset="0"/>
            </a:endParaRPr>
          </a:p>
          <a:p>
            <a:pPr>
              <a:defRPr sz="5000">
                <a:solidFill>
                  <a:schemeClr val="accent4">
                    <a:hueOff val="348544"/>
                    <a:lumOff val="7139"/>
                  </a:schemeClr>
                </a:solidFill>
              </a:defRPr>
            </a:pPr>
            <a:r>
              <a:rPr sz="2500" dirty="0">
                <a:latin typeface="Times New Roman" panose="02020603050405020304" pitchFamily="18" charset="0"/>
                <a:cs typeface="Times New Roman" panose="02020603050405020304" pitchFamily="18" charset="0"/>
              </a:rPr>
              <a:t>Vamshi Ponugoti-7007</a:t>
            </a:r>
            <a:r>
              <a:rPr lang="en-IN" sz="2500" dirty="0">
                <a:latin typeface="Times New Roman" panose="02020603050405020304" pitchFamily="18" charset="0"/>
                <a:cs typeface="Times New Roman" panose="02020603050405020304" pitchFamily="18" charset="0"/>
              </a:rPr>
              <a:t>4</a:t>
            </a:r>
            <a:r>
              <a:rPr sz="2500" dirty="0">
                <a:latin typeface="Times New Roman" panose="02020603050405020304" pitchFamily="18" charset="0"/>
                <a:cs typeface="Times New Roman" panose="02020603050405020304" pitchFamily="18" charset="0"/>
              </a:rPr>
              <a:t>2855</a:t>
            </a:r>
          </a:p>
          <a:p>
            <a:pPr>
              <a:defRPr sz="5000">
                <a:solidFill>
                  <a:schemeClr val="accent4">
                    <a:hueOff val="348544"/>
                    <a:lumOff val="7139"/>
                  </a:schemeClr>
                </a:solidFill>
              </a:defRPr>
            </a:pPr>
            <a:r>
              <a:rPr sz="2500" dirty="0">
                <a:latin typeface="Times New Roman" panose="02020603050405020304" pitchFamily="18" charset="0"/>
                <a:cs typeface="Times New Roman" panose="02020603050405020304" pitchFamily="18" charset="0"/>
              </a:rPr>
              <a:t>Rahul </a:t>
            </a:r>
            <a:r>
              <a:rPr lang="en-IN" sz="2500" dirty="0">
                <a:latin typeface="Times New Roman" panose="02020603050405020304" pitchFamily="18" charset="0"/>
                <a:cs typeface="Times New Roman" panose="02020603050405020304" pitchFamily="18" charset="0"/>
              </a:rPr>
              <a:t>Sagar </a:t>
            </a:r>
            <a:r>
              <a:rPr lang="en-IN" sz="2500" dirty="0" err="1">
                <a:latin typeface="Times New Roman" panose="02020603050405020304" pitchFamily="18" charset="0"/>
                <a:cs typeface="Times New Roman" panose="02020603050405020304" pitchFamily="18" charset="0"/>
              </a:rPr>
              <a:t>mykala</a:t>
            </a:r>
            <a:r>
              <a:rPr sz="2500" dirty="0">
                <a:latin typeface="Times New Roman" panose="02020603050405020304" pitchFamily="18" charset="0"/>
                <a:cs typeface="Times New Roman" panose="02020603050405020304" pitchFamily="18" charset="0"/>
              </a:rPr>
              <a:t>- 7007</a:t>
            </a:r>
            <a:r>
              <a:rPr lang="en-IN" sz="2500" dirty="0">
                <a:latin typeface="Times New Roman" panose="02020603050405020304" pitchFamily="18" charset="0"/>
                <a:cs typeface="Times New Roman" panose="02020603050405020304" pitchFamily="18" charset="0"/>
              </a:rPr>
              <a:t>35146</a:t>
            </a:r>
            <a:endParaRPr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19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B9F8B7-3F4C-730B-6FAD-19CA03B8A610}"/>
              </a:ext>
            </a:extLst>
          </p:cNvPr>
          <p:cNvPicPr>
            <a:picLocks noGrp="1" noChangeAspect="1"/>
          </p:cNvPicPr>
          <p:nvPr>
            <p:ph idx="1"/>
          </p:nvPr>
        </p:nvPicPr>
        <p:blipFill>
          <a:blip r:embed="rId2"/>
          <a:stretch>
            <a:fillRect/>
          </a:stretch>
        </p:blipFill>
        <p:spPr>
          <a:xfrm>
            <a:off x="279780" y="1173291"/>
            <a:ext cx="6342402" cy="3377378"/>
          </a:xfrm>
        </p:spPr>
      </p:pic>
      <p:pic>
        <p:nvPicPr>
          <p:cNvPr id="7" name="Picture 6">
            <a:extLst>
              <a:ext uri="{FF2B5EF4-FFF2-40B4-BE49-F238E27FC236}">
                <a16:creationId xmlns:a16="http://schemas.microsoft.com/office/drawing/2014/main" id="{4182B268-36A4-6A70-FD31-FAC2B65114D3}"/>
              </a:ext>
            </a:extLst>
          </p:cNvPr>
          <p:cNvPicPr>
            <a:picLocks noChangeAspect="1"/>
          </p:cNvPicPr>
          <p:nvPr/>
        </p:nvPicPr>
        <p:blipFill>
          <a:blip r:embed="rId3"/>
          <a:stretch>
            <a:fillRect/>
          </a:stretch>
        </p:blipFill>
        <p:spPr>
          <a:xfrm>
            <a:off x="6996497" y="1082306"/>
            <a:ext cx="4800220" cy="3559347"/>
          </a:xfrm>
          <a:prstGeom prst="rect">
            <a:avLst/>
          </a:prstGeom>
        </p:spPr>
      </p:pic>
      <p:sp>
        <p:nvSpPr>
          <p:cNvPr id="2" name="TextBox 1">
            <a:extLst>
              <a:ext uri="{FF2B5EF4-FFF2-40B4-BE49-F238E27FC236}">
                <a16:creationId xmlns:a16="http://schemas.microsoft.com/office/drawing/2014/main" id="{7244F62F-5637-6F35-1453-B7602E866C1A}"/>
              </a:ext>
            </a:extLst>
          </p:cNvPr>
          <p:cNvSpPr txBox="1"/>
          <p:nvPr/>
        </p:nvSpPr>
        <p:spPr>
          <a:xfrm>
            <a:off x="1236134" y="4689251"/>
            <a:ext cx="509693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Graph Depicting Number of 0’s and 1’s in Dataset</a:t>
            </a:r>
          </a:p>
        </p:txBody>
      </p:sp>
    </p:spTree>
    <p:extLst>
      <p:ext uri="{BB962C8B-B14F-4D97-AF65-F5344CB8AC3E}">
        <p14:creationId xmlns:p14="http://schemas.microsoft.com/office/powerpoint/2010/main" val="2284771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70F0-B4C2-FA8A-2AD1-E4A18C7A5AB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Logistic Regression</a:t>
            </a:r>
          </a:p>
        </p:txBody>
      </p:sp>
      <p:pic>
        <p:nvPicPr>
          <p:cNvPr id="4" name="Picture 3">
            <a:extLst>
              <a:ext uri="{FF2B5EF4-FFF2-40B4-BE49-F238E27FC236}">
                <a16:creationId xmlns:a16="http://schemas.microsoft.com/office/drawing/2014/main" id="{74D8E305-C1C1-A47A-650D-29FCE8278277}"/>
              </a:ext>
            </a:extLst>
          </p:cNvPr>
          <p:cNvPicPr>
            <a:picLocks noChangeAspect="1"/>
          </p:cNvPicPr>
          <p:nvPr/>
        </p:nvPicPr>
        <p:blipFill>
          <a:blip r:embed="rId2"/>
          <a:stretch>
            <a:fillRect/>
          </a:stretch>
        </p:blipFill>
        <p:spPr>
          <a:xfrm>
            <a:off x="1072681" y="2307769"/>
            <a:ext cx="4586973" cy="3742004"/>
          </a:xfrm>
          <a:prstGeom prst="rect">
            <a:avLst/>
          </a:prstGeom>
        </p:spPr>
      </p:pic>
      <p:pic>
        <p:nvPicPr>
          <p:cNvPr id="6" name="Picture 5">
            <a:extLst>
              <a:ext uri="{FF2B5EF4-FFF2-40B4-BE49-F238E27FC236}">
                <a16:creationId xmlns:a16="http://schemas.microsoft.com/office/drawing/2014/main" id="{C6D96E84-8EF8-F5F0-76F8-E7A233BC858C}"/>
              </a:ext>
            </a:extLst>
          </p:cNvPr>
          <p:cNvPicPr>
            <a:picLocks noChangeAspect="1"/>
          </p:cNvPicPr>
          <p:nvPr/>
        </p:nvPicPr>
        <p:blipFill>
          <a:blip r:embed="rId3"/>
          <a:stretch>
            <a:fillRect/>
          </a:stretch>
        </p:blipFill>
        <p:spPr>
          <a:xfrm>
            <a:off x="6398036" y="3011511"/>
            <a:ext cx="4721283" cy="1820371"/>
          </a:xfrm>
          <a:prstGeom prst="rect">
            <a:avLst/>
          </a:prstGeom>
        </p:spPr>
      </p:pic>
      <p:pic>
        <p:nvPicPr>
          <p:cNvPr id="3" name="Picture 2">
            <a:extLst>
              <a:ext uri="{FF2B5EF4-FFF2-40B4-BE49-F238E27FC236}">
                <a16:creationId xmlns:a16="http://schemas.microsoft.com/office/drawing/2014/main" id="{239A7A5B-C38C-F1D9-47E5-7B8CFA551F1D}"/>
              </a:ext>
            </a:extLst>
          </p:cNvPr>
          <p:cNvPicPr>
            <a:picLocks noChangeAspect="1"/>
          </p:cNvPicPr>
          <p:nvPr/>
        </p:nvPicPr>
        <p:blipFill>
          <a:blip r:embed="rId3"/>
          <a:stretch>
            <a:fillRect/>
          </a:stretch>
        </p:blipFill>
        <p:spPr>
          <a:xfrm>
            <a:off x="6398036" y="3021136"/>
            <a:ext cx="4721283" cy="1820371"/>
          </a:xfrm>
          <a:prstGeom prst="rect">
            <a:avLst/>
          </a:prstGeom>
        </p:spPr>
      </p:pic>
      <p:sp>
        <p:nvSpPr>
          <p:cNvPr id="5" name="TextBox 4">
            <a:extLst>
              <a:ext uri="{FF2B5EF4-FFF2-40B4-BE49-F238E27FC236}">
                <a16:creationId xmlns:a16="http://schemas.microsoft.com/office/drawing/2014/main" id="{633314A2-E07A-533C-2FEB-13C679A24186}"/>
              </a:ext>
            </a:extLst>
          </p:cNvPr>
          <p:cNvSpPr txBox="1"/>
          <p:nvPr/>
        </p:nvSpPr>
        <p:spPr>
          <a:xfrm>
            <a:off x="1072681" y="6239724"/>
            <a:ext cx="4586973" cy="37990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Confusion Matrix for Logistic Regression</a:t>
            </a:r>
          </a:p>
        </p:txBody>
      </p:sp>
      <p:sp>
        <p:nvSpPr>
          <p:cNvPr id="7" name="TextBox 6">
            <a:extLst>
              <a:ext uri="{FF2B5EF4-FFF2-40B4-BE49-F238E27FC236}">
                <a16:creationId xmlns:a16="http://schemas.microsoft.com/office/drawing/2014/main" id="{7AF622E2-5BD8-6BBB-4980-371303F75B8D}"/>
              </a:ext>
            </a:extLst>
          </p:cNvPr>
          <p:cNvSpPr txBox="1"/>
          <p:nvPr/>
        </p:nvSpPr>
        <p:spPr>
          <a:xfrm>
            <a:off x="7392202" y="5144127"/>
            <a:ext cx="427122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Classification Report</a:t>
            </a:r>
          </a:p>
        </p:txBody>
      </p:sp>
    </p:spTree>
    <p:extLst>
      <p:ext uri="{BB962C8B-B14F-4D97-AF65-F5344CB8AC3E}">
        <p14:creationId xmlns:p14="http://schemas.microsoft.com/office/powerpoint/2010/main" val="4079251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18EB-790F-745F-91B3-B6743743C270}"/>
              </a:ext>
            </a:extLst>
          </p:cNvPr>
          <p:cNvSpPr>
            <a:spLocks noGrp="1"/>
          </p:cNvSpPr>
          <p:nvPr>
            <p:ph type="title"/>
          </p:nvPr>
        </p:nvSpPr>
        <p:spPr/>
        <p:txBody>
          <a:bodyPr/>
          <a:lstStyle/>
          <a:p>
            <a:r>
              <a:rPr lang="en-IN" dirty="0"/>
              <a:t>Roc Curve for logistic Regression</a:t>
            </a:r>
          </a:p>
        </p:txBody>
      </p:sp>
      <p:pic>
        <p:nvPicPr>
          <p:cNvPr id="4" name="Picture 3">
            <a:extLst>
              <a:ext uri="{FF2B5EF4-FFF2-40B4-BE49-F238E27FC236}">
                <a16:creationId xmlns:a16="http://schemas.microsoft.com/office/drawing/2014/main" id="{34CAAA70-D7A6-1511-25C5-D18276A852E2}"/>
              </a:ext>
            </a:extLst>
          </p:cNvPr>
          <p:cNvPicPr>
            <a:picLocks noChangeAspect="1"/>
          </p:cNvPicPr>
          <p:nvPr/>
        </p:nvPicPr>
        <p:blipFill>
          <a:blip r:embed="rId2"/>
          <a:stretch>
            <a:fillRect/>
          </a:stretch>
        </p:blipFill>
        <p:spPr>
          <a:xfrm>
            <a:off x="3407344" y="2265234"/>
            <a:ext cx="5986968" cy="3983166"/>
          </a:xfrm>
          <a:prstGeom prst="rect">
            <a:avLst/>
          </a:prstGeom>
        </p:spPr>
      </p:pic>
    </p:spTree>
    <p:extLst>
      <p:ext uri="{BB962C8B-B14F-4D97-AF65-F5344CB8AC3E}">
        <p14:creationId xmlns:p14="http://schemas.microsoft.com/office/powerpoint/2010/main" val="984014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F2B2-D71C-1891-42A5-DDD5356FABC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Naïve Bayes</a:t>
            </a:r>
          </a:p>
        </p:txBody>
      </p:sp>
      <p:pic>
        <p:nvPicPr>
          <p:cNvPr id="4" name="Picture 3">
            <a:extLst>
              <a:ext uri="{FF2B5EF4-FFF2-40B4-BE49-F238E27FC236}">
                <a16:creationId xmlns:a16="http://schemas.microsoft.com/office/drawing/2014/main" id="{6464E102-2625-E741-A7A5-C16415047A29}"/>
              </a:ext>
            </a:extLst>
          </p:cNvPr>
          <p:cNvPicPr>
            <a:picLocks noChangeAspect="1"/>
          </p:cNvPicPr>
          <p:nvPr/>
        </p:nvPicPr>
        <p:blipFill>
          <a:blip r:embed="rId2"/>
          <a:stretch>
            <a:fillRect/>
          </a:stretch>
        </p:blipFill>
        <p:spPr>
          <a:xfrm>
            <a:off x="1289785" y="2432099"/>
            <a:ext cx="4273679" cy="3528011"/>
          </a:xfrm>
          <a:prstGeom prst="rect">
            <a:avLst/>
          </a:prstGeom>
        </p:spPr>
      </p:pic>
      <p:pic>
        <p:nvPicPr>
          <p:cNvPr id="6" name="Picture 5">
            <a:extLst>
              <a:ext uri="{FF2B5EF4-FFF2-40B4-BE49-F238E27FC236}">
                <a16:creationId xmlns:a16="http://schemas.microsoft.com/office/drawing/2014/main" id="{14B61726-52B6-D1C9-3E14-948C0C7FF5EE}"/>
              </a:ext>
            </a:extLst>
          </p:cNvPr>
          <p:cNvPicPr>
            <a:picLocks noChangeAspect="1"/>
          </p:cNvPicPr>
          <p:nvPr/>
        </p:nvPicPr>
        <p:blipFill>
          <a:blip r:embed="rId3"/>
          <a:stretch>
            <a:fillRect/>
          </a:stretch>
        </p:blipFill>
        <p:spPr>
          <a:xfrm>
            <a:off x="5952411" y="2905497"/>
            <a:ext cx="5800180" cy="2147766"/>
          </a:xfrm>
          <a:prstGeom prst="rect">
            <a:avLst/>
          </a:prstGeom>
        </p:spPr>
      </p:pic>
      <p:sp>
        <p:nvSpPr>
          <p:cNvPr id="3" name="TextBox 2">
            <a:extLst>
              <a:ext uri="{FF2B5EF4-FFF2-40B4-BE49-F238E27FC236}">
                <a16:creationId xmlns:a16="http://schemas.microsoft.com/office/drawing/2014/main" id="{03394F0B-A5DA-7A9E-DD22-6826B4FAB051}"/>
              </a:ext>
            </a:extLst>
          </p:cNvPr>
          <p:cNvSpPr txBox="1"/>
          <p:nvPr/>
        </p:nvSpPr>
        <p:spPr>
          <a:xfrm>
            <a:off x="1049154" y="6248400"/>
            <a:ext cx="472600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Confusion Matrix for Naïve Bayes</a:t>
            </a:r>
          </a:p>
        </p:txBody>
      </p:sp>
      <p:sp>
        <p:nvSpPr>
          <p:cNvPr id="5" name="TextBox 4">
            <a:extLst>
              <a:ext uri="{FF2B5EF4-FFF2-40B4-BE49-F238E27FC236}">
                <a16:creationId xmlns:a16="http://schemas.microsoft.com/office/drawing/2014/main" id="{237A68FE-B776-F592-73FC-F3EBFA07068B}"/>
              </a:ext>
            </a:extLst>
          </p:cNvPr>
          <p:cNvSpPr txBox="1"/>
          <p:nvPr/>
        </p:nvSpPr>
        <p:spPr>
          <a:xfrm>
            <a:off x="7680961" y="5259493"/>
            <a:ext cx="23196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Classification Report</a:t>
            </a:r>
          </a:p>
        </p:txBody>
      </p:sp>
    </p:spTree>
    <p:extLst>
      <p:ext uri="{BB962C8B-B14F-4D97-AF65-F5344CB8AC3E}">
        <p14:creationId xmlns:p14="http://schemas.microsoft.com/office/powerpoint/2010/main" val="1715001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1E7256-8E2D-FEAB-3FFB-74E55B3C7103}"/>
              </a:ext>
            </a:extLst>
          </p:cNvPr>
          <p:cNvPicPr>
            <a:picLocks noChangeAspect="1"/>
          </p:cNvPicPr>
          <p:nvPr/>
        </p:nvPicPr>
        <p:blipFill>
          <a:blip r:embed="rId2"/>
          <a:stretch>
            <a:fillRect/>
          </a:stretch>
        </p:blipFill>
        <p:spPr>
          <a:xfrm>
            <a:off x="3118585" y="2111951"/>
            <a:ext cx="6131038" cy="4028967"/>
          </a:xfrm>
          <a:prstGeom prst="rect">
            <a:avLst/>
          </a:prstGeom>
        </p:spPr>
      </p:pic>
      <p:sp>
        <p:nvSpPr>
          <p:cNvPr id="2" name="TextBox 1">
            <a:extLst>
              <a:ext uri="{FF2B5EF4-FFF2-40B4-BE49-F238E27FC236}">
                <a16:creationId xmlns:a16="http://schemas.microsoft.com/office/drawing/2014/main" id="{693DC10C-AF5A-D4B6-5A52-AD414A7407CB}"/>
              </a:ext>
            </a:extLst>
          </p:cNvPr>
          <p:cNvSpPr txBox="1"/>
          <p:nvPr/>
        </p:nvSpPr>
        <p:spPr>
          <a:xfrm>
            <a:off x="2114942" y="1150233"/>
            <a:ext cx="86916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ROC Curve for Naïve Bayes</a:t>
            </a:r>
          </a:p>
        </p:txBody>
      </p:sp>
    </p:spTree>
    <p:extLst>
      <p:ext uri="{BB962C8B-B14F-4D97-AF65-F5344CB8AC3E}">
        <p14:creationId xmlns:p14="http://schemas.microsoft.com/office/powerpoint/2010/main" val="2631909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482E-267C-46FD-0A09-6B1F2FFFBEF6}"/>
              </a:ext>
            </a:extLst>
          </p:cNvPr>
          <p:cNvSpPr>
            <a:spLocks noGrp="1"/>
          </p:cNvSpPr>
          <p:nvPr>
            <p:ph type="title"/>
          </p:nvPr>
        </p:nvSpPr>
        <p:spPr>
          <a:xfrm>
            <a:off x="1143001" y="368968"/>
            <a:ext cx="7298355" cy="843815"/>
          </a:xfrm>
        </p:spPr>
        <p:txBody>
          <a:bodyPr/>
          <a:lstStyle/>
          <a:p>
            <a:r>
              <a:rPr lang="en-IN" dirty="0"/>
              <a:t>Decision Tree</a:t>
            </a:r>
          </a:p>
        </p:txBody>
      </p:sp>
      <p:pic>
        <p:nvPicPr>
          <p:cNvPr id="4" name="Picture 3">
            <a:extLst>
              <a:ext uri="{FF2B5EF4-FFF2-40B4-BE49-F238E27FC236}">
                <a16:creationId xmlns:a16="http://schemas.microsoft.com/office/drawing/2014/main" id="{030BD05A-7FAA-D538-DFF7-CA21CFD90E4B}"/>
              </a:ext>
            </a:extLst>
          </p:cNvPr>
          <p:cNvPicPr>
            <a:picLocks noChangeAspect="1"/>
          </p:cNvPicPr>
          <p:nvPr/>
        </p:nvPicPr>
        <p:blipFill>
          <a:blip r:embed="rId2"/>
          <a:stretch>
            <a:fillRect/>
          </a:stretch>
        </p:blipFill>
        <p:spPr>
          <a:xfrm>
            <a:off x="3196740" y="1212783"/>
            <a:ext cx="5244616" cy="5031585"/>
          </a:xfrm>
          <a:prstGeom prst="rect">
            <a:avLst/>
          </a:prstGeom>
        </p:spPr>
      </p:pic>
      <p:sp>
        <p:nvSpPr>
          <p:cNvPr id="3" name="TextBox 2">
            <a:extLst>
              <a:ext uri="{FF2B5EF4-FFF2-40B4-BE49-F238E27FC236}">
                <a16:creationId xmlns:a16="http://schemas.microsoft.com/office/drawing/2014/main" id="{A2AA8EEB-5429-3F64-2336-AD0AAEB04FB9}"/>
              </a:ext>
            </a:extLst>
          </p:cNvPr>
          <p:cNvSpPr txBox="1"/>
          <p:nvPr/>
        </p:nvSpPr>
        <p:spPr>
          <a:xfrm>
            <a:off x="3811604" y="6352674"/>
            <a:ext cx="596766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Confusion matrix and classification report</a:t>
            </a:r>
          </a:p>
        </p:txBody>
      </p:sp>
    </p:spTree>
    <p:extLst>
      <p:ext uri="{BB962C8B-B14F-4D97-AF65-F5344CB8AC3E}">
        <p14:creationId xmlns:p14="http://schemas.microsoft.com/office/powerpoint/2010/main" val="2064653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57D659-32EE-46A3-A6AD-076DCAA746CD}"/>
              </a:ext>
            </a:extLst>
          </p:cNvPr>
          <p:cNvPicPr>
            <a:picLocks noChangeAspect="1"/>
          </p:cNvPicPr>
          <p:nvPr/>
        </p:nvPicPr>
        <p:blipFill>
          <a:blip r:embed="rId2"/>
          <a:stretch>
            <a:fillRect/>
          </a:stretch>
        </p:blipFill>
        <p:spPr>
          <a:xfrm>
            <a:off x="3570974" y="1588649"/>
            <a:ext cx="5650274" cy="3901663"/>
          </a:xfrm>
          <a:prstGeom prst="rect">
            <a:avLst/>
          </a:prstGeom>
        </p:spPr>
      </p:pic>
      <p:sp>
        <p:nvSpPr>
          <p:cNvPr id="2" name="TextBox 1">
            <a:extLst>
              <a:ext uri="{FF2B5EF4-FFF2-40B4-BE49-F238E27FC236}">
                <a16:creationId xmlns:a16="http://schemas.microsoft.com/office/drawing/2014/main" id="{1363D87E-D482-31EA-E511-08251DBD6177}"/>
              </a:ext>
            </a:extLst>
          </p:cNvPr>
          <p:cNvSpPr txBox="1"/>
          <p:nvPr/>
        </p:nvSpPr>
        <p:spPr>
          <a:xfrm>
            <a:off x="1934678" y="770021"/>
            <a:ext cx="6092791"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ROC Curve for Decision Tree</a:t>
            </a:r>
          </a:p>
        </p:txBody>
      </p:sp>
    </p:spTree>
    <p:extLst>
      <p:ext uri="{BB962C8B-B14F-4D97-AF65-F5344CB8AC3E}">
        <p14:creationId xmlns:p14="http://schemas.microsoft.com/office/powerpoint/2010/main" val="2034858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CB77-F4F9-71A7-E145-BC92E7E1C13A}"/>
              </a:ext>
            </a:extLst>
          </p:cNvPr>
          <p:cNvSpPr>
            <a:spLocks noGrp="1"/>
          </p:cNvSpPr>
          <p:nvPr>
            <p:ph type="title"/>
          </p:nvPr>
        </p:nvSpPr>
        <p:spPr/>
        <p:txBody>
          <a:bodyPr/>
          <a:lstStyle/>
          <a:p>
            <a:r>
              <a:rPr lang="en-IN" dirty="0"/>
              <a:t>Support vector machine</a:t>
            </a:r>
          </a:p>
        </p:txBody>
      </p:sp>
      <p:pic>
        <p:nvPicPr>
          <p:cNvPr id="4" name="Picture 3">
            <a:extLst>
              <a:ext uri="{FF2B5EF4-FFF2-40B4-BE49-F238E27FC236}">
                <a16:creationId xmlns:a16="http://schemas.microsoft.com/office/drawing/2014/main" id="{2CAF874A-B3DF-EC1A-B4E7-5CD755CEC1CA}"/>
              </a:ext>
            </a:extLst>
          </p:cNvPr>
          <p:cNvPicPr>
            <a:picLocks noChangeAspect="1"/>
          </p:cNvPicPr>
          <p:nvPr/>
        </p:nvPicPr>
        <p:blipFill>
          <a:blip r:embed="rId2"/>
          <a:stretch>
            <a:fillRect/>
          </a:stretch>
        </p:blipFill>
        <p:spPr>
          <a:xfrm>
            <a:off x="2068242" y="2066608"/>
            <a:ext cx="8501370" cy="3915105"/>
          </a:xfrm>
          <a:prstGeom prst="rect">
            <a:avLst/>
          </a:prstGeom>
        </p:spPr>
      </p:pic>
      <p:sp>
        <p:nvSpPr>
          <p:cNvPr id="3" name="TextBox 2">
            <a:extLst>
              <a:ext uri="{FF2B5EF4-FFF2-40B4-BE49-F238E27FC236}">
                <a16:creationId xmlns:a16="http://schemas.microsoft.com/office/drawing/2014/main" id="{9E7D5C74-401F-80F8-83CF-28FD3E967B10}"/>
              </a:ext>
            </a:extLst>
          </p:cNvPr>
          <p:cNvSpPr txBox="1"/>
          <p:nvPr/>
        </p:nvSpPr>
        <p:spPr>
          <a:xfrm>
            <a:off x="4581567" y="5981713"/>
            <a:ext cx="665105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Kernel Scores for Different Kernels</a:t>
            </a:r>
          </a:p>
        </p:txBody>
      </p:sp>
    </p:spTree>
    <p:extLst>
      <p:ext uri="{BB962C8B-B14F-4D97-AF65-F5344CB8AC3E}">
        <p14:creationId xmlns:p14="http://schemas.microsoft.com/office/powerpoint/2010/main" val="124351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4EADFC-10E6-2AFA-B3CC-566ACDDBC687}"/>
              </a:ext>
            </a:extLst>
          </p:cNvPr>
          <p:cNvPicPr>
            <a:picLocks noChangeAspect="1"/>
          </p:cNvPicPr>
          <p:nvPr/>
        </p:nvPicPr>
        <p:blipFill>
          <a:blip r:embed="rId2"/>
          <a:stretch>
            <a:fillRect/>
          </a:stretch>
        </p:blipFill>
        <p:spPr>
          <a:xfrm>
            <a:off x="3253339" y="773014"/>
            <a:ext cx="5537928" cy="4832398"/>
          </a:xfrm>
          <a:prstGeom prst="rect">
            <a:avLst/>
          </a:prstGeom>
        </p:spPr>
      </p:pic>
      <p:sp>
        <p:nvSpPr>
          <p:cNvPr id="2" name="TextBox 1">
            <a:extLst>
              <a:ext uri="{FF2B5EF4-FFF2-40B4-BE49-F238E27FC236}">
                <a16:creationId xmlns:a16="http://schemas.microsoft.com/office/drawing/2014/main" id="{249A6440-39A1-D1D3-CD14-04C0EF1C6E98}"/>
              </a:ext>
            </a:extLst>
          </p:cNvPr>
          <p:cNvSpPr txBox="1"/>
          <p:nvPr/>
        </p:nvSpPr>
        <p:spPr>
          <a:xfrm>
            <a:off x="3580598" y="5715654"/>
            <a:ext cx="593878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Confusion matrix and Classification Report for SVM</a:t>
            </a:r>
          </a:p>
        </p:txBody>
      </p:sp>
    </p:spTree>
    <p:extLst>
      <p:ext uri="{BB962C8B-B14F-4D97-AF65-F5344CB8AC3E}">
        <p14:creationId xmlns:p14="http://schemas.microsoft.com/office/powerpoint/2010/main" val="3547913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F6F4D5-E259-60D7-A0E6-6FC0DD3582E0}"/>
              </a:ext>
            </a:extLst>
          </p:cNvPr>
          <p:cNvPicPr>
            <a:picLocks noChangeAspect="1"/>
          </p:cNvPicPr>
          <p:nvPr/>
        </p:nvPicPr>
        <p:blipFill>
          <a:blip r:embed="rId2"/>
          <a:stretch>
            <a:fillRect/>
          </a:stretch>
        </p:blipFill>
        <p:spPr>
          <a:xfrm>
            <a:off x="3395542" y="1649476"/>
            <a:ext cx="6036263" cy="3827298"/>
          </a:xfrm>
          <a:prstGeom prst="rect">
            <a:avLst/>
          </a:prstGeom>
        </p:spPr>
      </p:pic>
      <p:sp>
        <p:nvSpPr>
          <p:cNvPr id="2" name="TextBox 1">
            <a:extLst>
              <a:ext uri="{FF2B5EF4-FFF2-40B4-BE49-F238E27FC236}">
                <a16:creationId xmlns:a16="http://schemas.microsoft.com/office/drawing/2014/main" id="{04E73E28-1883-E10D-D192-9D385FC6EA06}"/>
              </a:ext>
            </a:extLst>
          </p:cNvPr>
          <p:cNvSpPr txBox="1"/>
          <p:nvPr/>
        </p:nvSpPr>
        <p:spPr>
          <a:xfrm>
            <a:off x="5409399" y="5573027"/>
            <a:ext cx="575495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ROC Curve for SVM</a:t>
            </a:r>
          </a:p>
        </p:txBody>
      </p:sp>
    </p:spTree>
    <p:extLst>
      <p:ext uri="{BB962C8B-B14F-4D97-AF65-F5344CB8AC3E}">
        <p14:creationId xmlns:p14="http://schemas.microsoft.com/office/powerpoint/2010/main" val="48429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8D18-3DC2-1683-8CB9-6719901CFD5E}"/>
              </a:ext>
            </a:extLst>
          </p:cNvPr>
          <p:cNvSpPr>
            <a:spLocks noGrp="1"/>
          </p:cNvSpPr>
          <p:nvPr>
            <p:ph type="title"/>
          </p:nvPr>
        </p:nvSpPr>
        <p:spPr>
          <a:xfrm>
            <a:off x="1141412" y="609600"/>
            <a:ext cx="10974387" cy="970722"/>
          </a:xfrm>
        </p:spPr>
        <p:txBody>
          <a:bodyPr>
            <a:normAutofit fontScale="90000"/>
          </a:bodyPr>
          <a:lstStyle/>
          <a:p>
            <a:r>
              <a:rPr lang="en-US" sz="3200" dirty="0">
                <a:latin typeface="Times New Roman" panose="02020603050405020304" pitchFamily="18" charset="0"/>
                <a:cs typeface="Times New Roman" panose="02020603050405020304" pitchFamily="18" charset="0"/>
              </a:rPr>
              <a:t>Role/Responsibilities and Contribution in project</a:t>
            </a:r>
            <a:br>
              <a:rPr lang="en-IN" sz="32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F368E08-AEED-CC83-3564-7E87027BCBDD}"/>
              </a:ext>
            </a:extLst>
          </p:cNvPr>
          <p:cNvSpPr>
            <a:spLocks noGrp="1"/>
          </p:cNvSpPr>
          <p:nvPr>
            <p:ph idx="1"/>
          </p:nvPr>
        </p:nvSpPr>
        <p:spPr>
          <a:xfrm>
            <a:off x="1141412" y="2126974"/>
            <a:ext cx="9905998" cy="4121426"/>
          </a:xfrm>
        </p:spPr>
        <p:txBody>
          <a:bodyPr>
            <a:noAutofit/>
          </a:bodyPr>
          <a:lstStyle/>
          <a:p>
            <a:pPr marL="285750" indent="-285750" algn="just">
              <a:buFont typeface="Arial" panose="020B0604020202020204" pitchFamily="34" charset="0"/>
              <a:buChar char="•"/>
              <a:defRPr sz="3000"/>
            </a:pPr>
            <a:r>
              <a:rPr lang="en-US" sz="16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 Gathering datasets and choosing the most relevant dataset from the internet and implementing various </a:t>
            </a:r>
            <a:r>
              <a:rPr lang="en-US" sz="1600" dirty="0" err="1">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visualisation</a:t>
            </a:r>
            <a:r>
              <a:rPr lang="en-US" sz="16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techniques for the dataset. </a:t>
            </a:r>
          </a:p>
          <a:p>
            <a:pPr marL="285750" indent="-285750" algn="just">
              <a:buFont typeface="Arial" panose="020B0604020202020204" pitchFamily="34" charset="0"/>
              <a:buChar char="•"/>
              <a:defRPr sz="3000"/>
            </a:pPr>
            <a:r>
              <a:rPr lang="en-US" sz="16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 Naïve Bayes classifier for the given dataset and find the accuracy, and classification report. </a:t>
            </a:r>
            <a:br>
              <a:rPr lang="en-US" sz="16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ea typeface="Times Roman"/>
                <a:cs typeface="Times New Roman" panose="02020603050405020304" pitchFamily="18" charset="0"/>
                <a:sym typeface="Times Roman"/>
              </a:rPr>
            </a:br>
            <a:endParaRPr lang="en-US" sz="16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ea typeface="Times Roman"/>
              <a:cs typeface="Times New Roman" panose="02020603050405020304" pitchFamily="18" charset="0"/>
              <a:sym typeface="Times Roman"/>
            </a:endParaRPr>
          </a:p>
          <a:p>
            <a:pPr marL="285750" indent="-285750" algn="just">
              <a:buFont typeface="Arial" panose="020B0604020202020204" pitchFamily="34" charset="0"/>
              <a:buChar char="•"/>
              <a:defRPr sz="3000"/>
            </a:pPr>
            <a:r>
              <a:rPr lang="en-US" sz="16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Person Assigned: Rahul </a:t>
            </a:r>
            <a:r>
              <a:rPr lang="en-US" sz="1600" dirty="0" err="1">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sagar</a:t>
            </a:r>
            <a:r>
              <a:rPr lang="en-US" sz="16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myakala</a:t>
            </a:r>
            <a:endParaRPr lang="en-US" sz="16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defRPr sz="3000"/>
            </a:pPr>
            <a:endParaRPr lang="en-US" sz="1600" dirty="0">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lgn="just" defTabSz="228600">
              <a:spcBef>
                <a:spcPts val="600"/>
              </a:spcBef>
              <a:buFont typeface="Arial" panose="020B0604020202020204" pitchFamily="34" charset="0"/>
              <a:buChar char="•"/>
              <a:defRPr sz="1600">
                <a:solidFill>
                  <a:srgbClr val="000000"/>
                </a:solidFill>
                <a:latin typeface="Times New Roman"/>
                <a:ea typeface="Times New Roman"/>
                <a:cs typeface="Times New Roman"/>
                <a:sym typeface="Times New Roman"/>
              </a:defRPr>
            </a:pPr>
            <a:r>
              <a:rPr lang="en-US" sz="1600" dirty="0">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 Handle missing data by missing replacing the missing data with mean using simple imputer and fitting the decision tree model to find the accuracy and classification report for the same.</a:t>
            </a:r>
          </a:p>
          <a:p>
            <a:pPr marL="285750" indent="-285750" algn="just" defTabSz="228600">
              <a:spcBef>
                <a:spcPts val="600"/>
              </a:spcBef>
              <a:buFont typeface="Arial" panose="020B0604020202020204" pitchFamily="34" charset="0"/>
              <a:buChar char="•"/>
              <a:defRPr sz="1600">
                <a:solidFill>
                  <a:srgbClr val="000000"/>
                </a:solidFill>
                <a:latin typeface="Times New Roman"/>
                <a:ea typeface="Times New Roman"/>
                <a:cs typeface="Times New Roman"/>
                <a:sym typeface="Times New Roman"/>
              </a:defRPr>
            </a:pPr>
            <a:r>
              <a:rPr lang="en-US" sz="1600" dirty="0">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Person Assigned : Vamshi </a:t>
            </a:r>
            <a:r>
              <a:rPr lang="en-US" sz="1600" dirty="0" err="1">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Ponugoti</a:t>
            </a:r>
            <a:endParaRPr lang="en-US" sz="1600" dirty="0">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defTabSz="228600">
              <a:spcBef>
                <a:spcPts val="600"/>
              </a:spcBef>
              <a:buFont typeface="Arial" panose="020B0604020202020204" pitchFamily="34" charset="0"/>
              <a:buChar char="•"/>
              <a:defRPr sz="1600">
                <a:solidFill>
                  <a:srgbClr val="000000"/>
                </a:solidFill>
                <a:latin typeface="Times New Roman"/>
                <a:ea typeface="Times New Roman"/>
                <a:cs typeface="Times New Roman"/>
                <a:sym typeface="Times New Roman"/>
              </a:defRPr>
            </a:pPr>
            <a:endParaRPr lang="en-US" sz="1600" dirty="0">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defTabSz="228600">
              <a:spcBef>
                <a:spcPts val="600"/>
              </a:spcBef>
              <a:buFont typeface="Arial" panose="020B0604020202020204" pitchFamily="34" charset="0"/>
              <a:buChar char="•"/>
              <a:defRPr sz="1600">
                <a:solidFill>
                  <a:srgbClr val="000000"/>
                </a:solidFill>
                <a:latin typeface="Times New Roman"/>
                <a:ea typeface="Times New Roman"/>
                <a:cs typeface="Times New Roman"/>
                <a:sym typeface="Times New Roman"/>
              </a:defRPr>
            </a:pPr>
            <a:endParaRPr lang="en-US" sz="1600" dirty="0">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940098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77DC-F623-4F4E-B33F-B9ACAB23D87A}"/>
              </a:ext>
            </a:extLst>
          </p:cNvPr>
          <p:cNvSpPr>
            <a:spLocks noGrp="1"/>
          </p:cNvSpPr>
          <p:nvPr>
            <p:ph type="title"/>
          </p:nvPr>
        </p:nvSpPr>
        <p:spPr>
          <a:xfrm>
            <a:off x="1141413" y="609600"/>
            <a:ext cx="10934630" cy="1905000"/>
          </a:xfrm>
        </p:spPr>
        <p:txBody>
          <a:bodyPr>
            <a:normAutofit/>
          </a:bodyPr>
          <a:lstStyle/>
          <a:p>
            <a:r>
              <a:rPr lang="en-IN" sz="2000" dirty="0">
                <a:latin typeface="Times New Roman" panose="02020603050405020304" pitchFamily="18" charset="0"/>
                <a:cs typeface="Times New Roman" panose="02020603050405020304" pitchFamily="18" charset="0"/>
              </a:rPr>
              <a:t>Comparison Of accuracies of different machine learning models</a:t>
            </a:r>
          </a:p>
        </p:txBody>
      </p:sp>
      <p:pic>
        <p:nvPicPr>
          <p:cNvPr id="3" name="Picture 2">
            <a:extLst>
              <a:ext uri="{FF2B5EF4-FFF2-40B4-BE49-F238E27FC236}">
                <a16:creationId xmlns:a16="http://schemas.microsoft.com/office/drawing/2014/main" id="{D5092AE6-00DA-3DFC-97B3-15038072632A}"/>
              </a:ext>
            </a:extLst>
          </p:cNvPr>
          <p:cNvPicPr>
            <a:picLocks noChangeAspect="1"/>
          </p:cNvPicPr>
          <p:nvPr/>
        </p:nvPicPr>
        <p:blipFill>
          <a:blip r:embed="rId2"/>
          <a:stretch>
            <a:fillRect/>
          </a:stretch>
        </p:blipFill>
        <p:spPr>
          <a:xfrm>
            <a:off x="2856937" y="2467034"/>
            <a:ext cx="6059633" cy="1923932"/>
          </a:xfrm>
          <a:prstGeom prst="rect">
            <a:avLst/>
          </a:prstGeom>
        </p:spPr>
      </p:pic>
    </p:spTree>
    <p:extLst>
      <p:ext uri="{BB962C8B-B14F-4D97-AF65-F5344CB8AC3E}">
        <p14:creationId xmlns:p14="http://schemas.microsoft.com/office/powerpoint/2010/main" val="156530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8D18-3DC2-1683-8CB9-6719901CFD5E}"/>
              </a:ext>
            </a:extLst>
          </p:cNvPr>
          <p:cNvSpPr>
            <a:spLocks noGrp="1"/>
          </p:cNvSpPr>
          <p:nvPr>
            <p:ph type="title"/>
          </p:nvPr>
        </p:nvSpPr>
        <p:spPr>
          <a:xfrm>
            <a:off x="1141412" y="609600"/>
            <a:ext cx="10974387" cy="970722"/>
          </a:xfrm>
        </p:spPr>
        <p:txBody>
          <a:bodyPr>
            <a:normAutofit fontScale="90000"/>
          </a:bodyPr>
          <a:lstStyle/>
          <a:p>
            <a:r>
              <a:rPr lang="en-US" sz="3200" dirty="0">
                <a:latin typeface="Times New Roman" panose="02020603050405020304" pitchFamily="18" charset="0"/>
                <a:cs typeface="Times New Roman" panose="02020603050405020304" pitchFamily="18" charset="0"/>
              </a:rPr>
              <a:t>Role/Responsibilities and Contribution in project</a:t>
            </a:r>
            <a:br>
              <a:rPr lang="en-IN" sz="32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F368E08-AEED-CC83-3564-7E87027BCBDD}"/>
              </a:ext>
            </a:extLst>
          </p:cNvPr>
          <p:cNvSpPr>
            <a:spLocks noGrp="1"/>
          </p:cNvSpPr>
          <p:nvPr>
            <p:ph idx="1"/>
          </p:nvPr>
        </p:nvSpPr>
        <p:spPr>
          <a:xfrm>
            <a:off x="1141413" y="1709531"/>
            <a:ext cx="9905998" cy="4081670"/>
          </a:xfrm>
        </p:spPr>
        <p:txBody>
          <a:bodyPr>
            <a:noAutofit/>
          </a:bodyPr>
          <a:lstStyle/>
          <a:p>
            <a:pPr marL="285750" indent="-285750" defTabSz="228600">
              <a:spcBef>
                <a:spcPts val="600"/>
              </a:spcBef>
              <a:buFont typeface="Arial" panose="020B0604020202020204" pitchFamily="34" charset="0"/>
              <a:buChar char="•"/>
              <a:defRPr sz="1600">
                <a:solidFill>
                  <a:srgbClr val="000000"/>
                </a:solidFill>
                <a:latin typeface="Times New Roman"/>
                <a:ea typeface="Times New Roman"/>
                <a:cs typeface="Times New Roman"/>
                <a:sym typeface="Times New Roman"/>
              </a:defRPr>
            </a:pPr>
            <a:r>
              <a:rPr lang="en-US" sz="1600" dirty="0">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 Learn about logistic regression models and handle missing data by missing replacing the missing data with mean by using simple imputer and implement various </a:t>
            </a:r>
            <a:r>
              <a:rPr lang="en-US" sz="1600" dirty="0" err="1">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visualisation</a:t>
            </a:r>
            <a:r>
              <a:rPr lang="en-US" sz="1600" dirty="0">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techniques for the dataset.</a:t>
            </a:r>
          </a:p>
          <a:p>
            <a:pPr marL="285750" indent="-285750" defTabSz="228600">
              <a:spcBef>
                <a:spcPts val="600"/>
              </a:spcBef>
              <a:buFont typeface="Arial" panose="020B0604020202020204" pitchFamily="34" charset="0"/>
              <a:buChar char="•"/>
              <a:defRPr sz="1600">
                <a:solidFill>
                  <a:srgbClr val="000000"/>
                </a:solidFill>
                <a:latin typeface="Times New Roman"/>
                <a:ea typeface="Times New Roman"/>
                <a:cs typeface="Times New Roman"/>
                <a:sym typeface="Times New Roman"/>
              </a:defRPr>
            </a:pPr>
            <a:r>
              <a:rPr lang="en-US" sz="1600" dirty="0">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Person Assigned: Sai Nikhil Reddy </a:t>
            </a:r>
            <a:r>
              <a:rPr lang="en-US" sz="1600" dirty="0" err="1">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vatti</a:t>
            </a:r>
            <a:endParaRPr lang="en-US" sz="1600" dirty="0">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defTabSz="228600">
              <a:spcBef>
                <a:spcPts val="600"/>
              </a:spcBef>
              <a:buFont typeface="Arial" panose="020B0604020202020204" pitchFamily="34" charset="0"/>
              <a:buChar char="•"/>
              <a:defRPr sz="1600">
                <a:solidFill>
                  <a:srgbClr val="000000"/>
                </a:solidFill>
                <a:latin typeface="Times New Roman"/>
                <a:ea typeface="Times New Roman"/>
                <a:cs typeface="Times New Roman"/>
                <a:sym typeface="Times New Roman"/>
              </a:defRPr>
            </a:pPr>
            <a:r>
              <a:rPr lang="en-US" sz="1600" dirty="0">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different kernels and find the score for each kernel and compare the kernel score to find the best kernel and then implement a Support vector classifier for the given dataset with the kernel found and find the accuracy and classification report.</a:t>
            </a:r>
          </a:p>
          <a:p>
            <a:pPr marL="285750" indent="-285750" defTabSz="228600">
              <a:spcBef>
                <a:spcPts val="600"/>
              </a:spcBef>
              <a:buFont typeface="Arial" panose="020B0604020202020204" pitchFamily="34" charset="0"/>
              <a:buChar char="•"/>
              <a:defRPr sz="1600">
                <a:solidFill>
                  <a:srgbClr val="000000"/>
                </a:solidFill>
                <a:latin typeface="Times New Roman"/>
                <a:ea typeface="Times New Roman"/>
                <a:cs typeface="Times New Roman"/>
                <a:sym typeface="Times New Roman"/>
              </a:defRPr>
            </a:pPr>
            <a:r>
              <a:rPr lang="en-US" sz="1600" dirty="0">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Person Assigned: Sai Nikhil Reddy </a:t>
            </a:r>
            <a:r>
              <a:rPr lang="en-US" sz="1600" dirty="0" err="1">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vatti</a:t>
            </a:r>
            <a:r>
              <a:rPr lang="en-US" sz="1600" dirty="0">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vamshi</a:t>
            </a:r>
            <a:r>
              <a:rPr lang="en-US" sz="1600" dirty="0">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Ponugoti</a:t>
            </a:r>
            <a:endParaRPr lang="en-US" sz="1600" dirty="0">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defRPr sz="3000"/>
            </a:pPr>
            <a:endParaRPr lang="en-US" sz="1600" dirty="0">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defTabSz="228600">
              <a:spcBef>
                <a:spcPts val="600"/>
              </a:spcBef>
              <a:buFont typeface="Arial" panose="020B0604020202020204" pitchFamily="34" charset="0"/>
              <a:buChar char="•"/>
              <a:defRPr sz="1600">
                <a:solidFill>
                  <a:srgbClr val="000000"/>
                </a:solidFill>
                <a:latin typeface="Times New Roman"/>
                <a:ea typeface="Times New Roman"/>
                <a:cs typeface="Times New Roman"/>
                <a:sym typeface="Times New Roman"/>
              </a:defRPr>
            </a:pPr>
            <a:endParaRPr lang="en-US" sz="1600" dirty="0">
              <a:solidFill>
                <a:schemeClr val="tx1">
                  <a:lumMod val="95000"/>
                </a:schemeClr>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915632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D5D94-4D57-3E1F-0219-720AEEF2338E}"/>
              </a:ext>
            </a:extLst>
          </p:cNvPr>
          <p:cNvSpPr>
            <a:spLocks noGrp="1"/>
          </p:cNvSpPr>
          <p:nvPr>
            <p:ph type="title"/>
          </p:nvPr>
        </p:nvSpPr>
        <p:spPr>
          <a:xfrm>
            <a:off x="1141413" y="609600"/>
            <a:ext cx="7833254" cy="922867"/>
          </a:xfrm>
        </p:spPr>
        <p:txBody>
          <a:bodyPr>
            <a:normAutofit fontScale="90000"/>
          </a:bodyPr>
          <a:lstStyle/>
          <a:p>
            <a:r>
              <a:rPr lang="en-IN" sz="3200" dirty="0">
                <a:latin typeface="Times New Roman" panose="02020603050405020304" pitchFamily="18" charset="0"/>
                <a:cs typeface="Times New Roman" panose="02020603050405020304" pitchFamily="18" charset="0"/>
              </a:rPr>
              <a:t>INTRODUCTION</a:t>
            </a:r>
            <a:br>
              <a:rPr lang="en-IN" sz="32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7B6B55A-D217-B49A-2DB9-D9310BE88C0E}"/>
              </a:ext>
            </a:extLst>
          </p:cNvPr>
          <p:cNvSpPr>
            <a:spLocks noGrp="1"/>
          </p:cNvSpPr>
          <p:nvPr>
            <p:ph idx="1"/>
          </p:nvPr>
        </p:nvSpPr>
        <p:spPr>
          <a:xfrm>
            <a:off x="962526" y="1896177"/>
            <a:ext cx="10084885" cy="3895023"/>
          </a:xfrm>
        </p:spPr>
        <p:txBody>
          <a:bodyPr>
            <a:normAutofit/>
          </a:bodyPr>
          <a:lstStyle/>
          <a:p>
            <a:pPr algn="just" defTabSz="228600">
              <a:spcBef>
                <a:spcPts val="600"/>
              </a:spcBef>
              <a:defRPr sz="1333">
                <a:solidFill>
                  <a:srgbClr val="000000"/>
                </a:solidFill>
                <a:latin typeface="Times Roman"/>
                <a:ea typeface="Times Roman"/>
                <a:cs typeface="Times Roman"/>
                <a:sym typeface="Times Roman"/>
              </a:defRPr>
            </a:pPr>
            <a:r>
              <a:rPr lang="en-US" sz="1600" dirty="0">
                <a:solidFill>
                  <a:schemeClr val="tx1">
                    <a:lumMod val="85000"/>
                  </a:schemeClr>
                </a:solidFill>
                <a:latin typeface="Times New Roman" panose="02020603050405020304" pitchFamily="18" charset="0"/>
                <a:cs typeface="Times New Roman" panose="02020603050405020304" pitchFamily="18" charset="0"/>
              </a:rPr>
              <a:t>Heart attack is the deadliest disease at the current time. In the united states, 1 person dies due to a heart attack every 34 seconds. This disease attacks a person so instantly that it hardly gets no time to get treated with. In most cases, doctors do not get enough time to treat the heart attack which results in loss of life.</a:t>
            </a:r>
          </a:p>
          <a:p>
            <a:pPr defTabSz="228600">
              <a:spcBef>
                <a:spcPts val="600"/>
              </a:spcBef>
              <a:defRPr sz="1333">
                <a:solidFill>
                  <a:srgbClr val="000000"/>
                </a:solidFill>
                <a:latin typeface="Times Roman"/>
                <a:ea typeface="Times Roman"/>
                <a:cs typeface="Times Roman"/>
                <a:sym typeface="Times Roman"/>
              </a:defRPr>
            </a:pPr>
            <a:endParaRPr lang="en-US" sz="1600" dirty="0">
              <a:solidFill>
                <a:schemeClr val="tx1">
                  <a:lumMod val="85000"/>
                </a:schemeClr>
              </a:solidFill>
              <a:latin typeface="Times New Roman" panose="02020603050405020304" pitchFamily="18" charset="0"/>
              <a:cs typeface="Times New Roman" panose="02020603050405020304" pitchFamily="18" charset="0"/>
            </a:endParaRPr>
          </a:p>
          <a:p>
            <a:pPr algn="just" defTabSz="228600">
              <a:spcBef>
                <a:spcPts val="600"/>
              </a:spcBef>
              <a:defRPr sz="5033">
                <a:solidFill>
                  <a:srgbClr val="000000"/>
                </a:solidFill>
                <a:latin typeface="Times Roman"/>
                <a:ea typeface="Times Roman"/>
                <a:cs typeface="Times Roman"/>
                <a:sym typeface="Times Roman"/>
              </a:defRPr>
            </a:pPr>
            <a:r>
              <a:rPr lang="en-US" sz="1600" dirty="0">
                <a:solidFill>
                  <a:schemeClr val="tx1">
                    <a:lumMod val="85000"/>
                  </a:schemeClr>
                </a:solidFill>
                <a:latin typeface="Times New Roman" panose="02020603050405020304" pitchFamily="18" charset="0"/>
                <a:cs typeface="Times New Roman" panose="02020603050405020304" pitchFamily="18" charset="0"/>
              </a:rPr>
              <a:t>The goal of this research is to identify the best model for predicting cardiovascular illness. One of the leading causes of mortality in our nation is also heart disease. The need to educate individuals about cardiovascular disease risk factors cannot be overstated. </a:t>
            </a:r>
          </a:p>
          <a:p>
            <a:endParaRPr lang="en-IN" sz="1600" dirty="0"/>
          </a:p>
        </p:txBody>
      </p:sp>
    </p:spTree>
    <p:extLst>
      <p:ext uri="{BB962C8B-B14F-4D97-AF65-F5344CB8AC3E}">
        <p14:creationId xmlns:p14="http://schemas.microsoft.com/office/powerpoint/2010/main" val="356952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070E-AC2D-5EBA-31E5-DDFC6EB2A7AA}"/>
              </a:ext>
            </a:extLst>
          </p:cNvPr>
          <p:cNvSpPr>
            <a:spLocks noGrp="1"/>
          </p:cNvSpPr>
          <p:nvPr>
            <p:ph type="title"/>
          </p:nvPr>
        </p:nvSpPr>
        <p:spPr>
          <a:xfrm>
            <a:off x="1141413" y="609600"/>
            <a:ext cx="9407875" cy="997819"/>
          </a:xfrm>
        </p:spPr>
        <p:txBody>
          <a:bodyPr>
            <a:normAutofit fontScale="90000"/>
          </a:bodyPr>
          <a:lstStyle/>
          <a:p>
            <a:r>
              <a:rPr lang="en-US" dirty="0">
                <a:latin typeface="Times New Roman" panose="02020603050405020304" pitchFamily="18" charset="0"/>
                <a:cs typeface="Times New Roman" panose="02020603050405020304" pitchFamily="18" charset="0"/>
              </a:rPr>
              <a:t>Motivation</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9DBB58E-1ABF-5988-C522-7A85EB5ECCF1}"/>
              </a:ext>
            </a:extLst>
          </p:cNvPr>
          <p:cNvSpPr>
            <a:spLocks noGrp="1"/>
          </p:cNvSpPr>
          <p:nvPr>
            <p:ph idx="1"/>
          </p:nvPr>
        </p:nvSpPr>
        <p:spPr>
          <a:xfrm>
            <a:off x="1141413" y="1973179"/>
            <a:ext cx="9905998" cy="3818021"/>
          </a:xfrm>
        </p:spPr>
        <p:txBody>
          <a:bodyPr>
            <a:noAutofit/>
          </a:bodyPr>
          <a:lstStyle/>
          <a:p>
            <a:pPr marL="342900" indent="-342900" defTabSz="228600">
              <a:spcBef>
                <a:spcPts val="600"/>
              </a:spcBef>
              <a:buFont typeface="Arial" panose="020B0604020202020204" pitchFamily="34" charset="0"/>
              <a:buChar char="•"/>
              <a:defRPr sz="5000">
                <a:solidFill>
                  <a:srgbClr val="000000"/>
                </a:solidFill>
                <a:latin typeface="Times Roman"/>
                <a:ea typeface="Times Roman"/>
                <a:cs typeface="Times Roman"/>
                <a:sym typeface="Times Roman"/>
              </a:defRPr>
            </a:pPr>
            <a:r>
              <a:rPr lang="en-US" sz="1600" dirty="0">
                <a:solidFill>
                  <a:schemeClr val="tx1">
                    <a:lumMod val="95000"/>
                  </a:schemeClr>
                </a:solidFill>
                <a:latin typeface="Times New Roman" panose="02020603050405020304" pitchFamily="18" charset="0"/>
                <a:cs typeface="Times New Roman" panose="02020603050405020304" pitchFamily="18" charset="0"/>
              </a:rPr>
              <a:t>Building models that can forecast the incidence of heart disease based on a combination of characteristics (risk factors) defining the illness is the primary goal of this study. </a:t>
            </a:r>
          </a:p>
          <a:p>
            <a:pPr marL="342900" indent="-342900" defTabSz="228600">
              <a:spcBef>
                <a:spcPts val="600"/>
              </a:spcBef>
              <a:buFont typeface="Arial" panose="020B0604020202020204" pitchFamily="34" charset="0"/>
              <a:buChar char="•"/>
              <a:defRPr sz="5000">
                <a:solidFill>
                  <a:srgbClr val="000000"/>
                </a:solidFill>
                <a:latin typeface="Times Roman"/>
                <a:ea typeface="Times Roman"/>
                <a:cs typeface="Times Roman"/>
                <a:sym typeface="Times Roman"/>
              </a:defRPr>
            </a:pPr>
            <a:endParaRPr lang="en-US" sz="1600"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just" defTabSz="228600">
              <a:spcBef>
                <a:spcPts val="600"/>
              </a:spcBef>
              <a:buFont typeface="Arial" panose="020B0604020202020204" pitchFamily="34" charset="0"/>
              <a:buChar char="•"/>
              <a:defRPr sz="5000">
                <a:solidFill>
                  <a:srgbClr val="000000"/>
                </a:solidFill>
                <a:latin typeface="Times Roman"/>
                <a:ea typeface="Times Roman"/>
                <a:cs typeface="Times Roman"/>
                <a:sym typeface="Times Roman"/>
              </a:defRPr>
            </a:pPr>
            <a:r>
              <a:rPr lang="en-US" sz="1600" dirty="0">
                <a:solidFill>
                  <a:schemeClr val="tx1">
                    <a:lumMod val="95000"/>
                  </a:schemeClr>
                </a:solidFill>
                <a:latin typeface="Times New Roman" panose="02020603050405020304" pitchFamily="18" charset="0"/>
                <a:cs typeface="Times New Roman" panose="02020603050405020304" pitchFamily="18" charset="0"/>
              </a:rPr>
              <a:t>On the basis of common performance indicators like accuracy, various machine learning classification approaches will be used and evaluated. </a:t>
            </a:r>
          </a:p>
          <a:p>
            <a:pPr marL="342900" indent="-342900" algn="just" defTabSz="228600">
              <a:spcBef>
                <a:spcPts val="600"/>
              </a:spcBef>
              <a:buFont typeface="Arial" panose="020B0604020202020204" pitchFamily="34" charset="0"/>
              <a:buChar char="•"/>
              <a:defRPr sz="5000">
                <a:solidFill>
                  <a:srgbClr val="000000"/>
                </a:solidFill>
                <a:latin typeface="Times Roman"/>
                <a:ea typeface="Times Roman"/>
                <a:cs typeface="Times Roman"/>
                <a:sym typeface="Times Roman"/>
              </a:defRPr>
            </a:pPr>
            <a:endParaRPr lang="en-US" sz="1600"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defTabSz="228600">
              <a:spcBef>
                <a:spcPts val="600"/>
              </a:spcBef>
              <a:buFont typeface="Arial" panose="020B0604020202020204" pitchFamily="34" charset="0"/>
              <a:buChar char="•"/>
              <a:defRPr sz="5000">
                <a:solidFill>
                  <a:srgbClr val="000000"/>
                </a:solidFill>
                <a:latin typeface="Times Roman"/>
                <a:ea typeface="Times Roman"/>
                <a:cs typeface="Times Roman"/>
                <a:sym typeface="Times Roman"/>
              </a:defRPr>
            </a:pPr>
            <a:r>
              <a:rPr lang="en-US" sz="1600" dirty="0">
                <a:solidFill>
                  <a:schemeClr val="tx1">
                    <a:lumMod val="95000"/>
                  </a:schemeClr>
                </a:solidFill>
                <a:latin typeface="Times New Roman" panose="02020603050405020304" pitchFamily="18" charset="0"/>
                <a:cs typeface="Times New Roman" panose="02020603050405020304" pitchFamily="18" charset="0"/>
              </a:rPr>
              <a:t>Different risk factors that may help with the prediction of the disease are Gender, Age, Weight, Smoking, High Blood Pressure, Alcohol Consumption, Unhealthy Diet, and physical activity</a:t>
            </a:r>
            <a:r>
              <a:rPr lang="en-US" sz="1600" dirty="0">
                <a:solidFill>
                  <a:schemeClr val="tx1">
                    <a:lumMod val="85000"/>
                  </a:schemeClr>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76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2E5B-F930-6547-5257-F87BB057C786}"/>
              </a:ext>
            </a:extLst>
          </p:cNvPr>
          <p:cNvSpPr>
            <a:spLocks noGrp="1"/>
          </p:cNvSpPr>
          <p:nvPr>
            <p:ph type="title"/>
          </p:nvPr>
        </p:nvSpPr>
        <p:spPr/>
        <p:txBody>
          <a:bodyPr/>
          <a:lstStyle/>
          <a:p>
            <a:r>
              <a:rPr lang="en-IN" sz="3200" dirty="0">
                <a:solidFill>
                  <a:schemeClr val="tx1">
                    <a:lumMod val="95000"/>
                  </a:schemeClr>
                </a:solidFill>
                <a:latin typeface="Times New Roman" panose="02020603050405020304" pitchFamily="18" charset="0"/>
                <a:cs typeface="Times New Roman" panose="02020603050405020304" pitchFamily="18" charset="0"/>
              </a:rPr>
              <a:t>Main Contributions and Objectives</a:t>
            </a:r>
            <a:br>
              <a:rPr lang="en-IN" sz="3200" dirty="0">
                <a:solidFill>
                  <a:schemeClr val="tx1">
                    <a:lumMod val="95000"/>
                  </a:schemeClr>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993C069-5136-F3FF-B5D6-7C127D67F313}"/>
              </a:ext>
            </a:extLst>
          </p:cNvPr>
          <p:cNvSpPr>
            <a:spLocks noGrp="1"/>
          </p:cNvSpPr>
          <p:nvPr>
            <p:ph idx="1"/>
          </p:nvPr>
        </p:nvSpPr>
        <p:spPr>
          <a:xfrm>
            <a:off x="1141413" y="1938866"/>
            <a:ext cx="9905998" cy="3124201"/>
          </a:xfrm>
        </p:spPr>
        <p:txBody>
          <a:bodyPr>
            <a:noAutofit/>
          </a:bodyPr>
          <a:lstStyle/>
          <a:p>
            <a:pPr>
              <a:defRPr sz="5000"/>
            </a:pPr>
            <a:endParaRPr lang="en-US" sz="1600" dirty="0">
              <a:solidFill>
                <a:schemeClr val="tx1">
                  <a:lumMod val="95000"/>
                </a:schemeClr>
              </a:solidFill>
              <a:latin typeface="Times New Roman" panose="02020603050405020304" pitchFamily="18" charset="0"/>
              <a:cs typeface="Times New Roman" panose="02020603050405020304" pitchFamily="18" charset="0"/>
            </a:endParaRPr>
          </a:p>
          <a:p>
            <a:pPr>
              <a:defRPr sz="5000"/>
            </a:pPr>
            <a:r>
              <a:rPr lang="en-US" sz="1600" dirty="0">
                <a:solidFill>
                  <a:schemeClr val="tx1">
                    <a:lumMod val="95000"/>
                  </a:schemeClr>
                </a:solidFill>
                <a:latin typeface="Times New Roman" panose="02020603050405020304" pitchFamily="18" charset="0"/>
                <a:cs typeface="Times New Roman" panose="02020603050405020304" pitchFamily="18" charset="0"/>
              </a:rPr>
              <a:t>   Choosing the proper dataset </a:t>
            </a:r>
          </a:p>
          <a:p>
            <a:pPr>
              <a:defRPr sz="5000">
                <a:solidFill>
                  <a:srgbClr val="000000"/>
                </a:solidFill>
              </a:defRPr>
            </a:pPr>
            <a:r>
              <a:rPr lang="en-US" sz="1600" dirty="0">
                <a:solidFill>
                  <a:schemeClr val="tx1">
                    <a:lumMod val="95000"/>
                  </a:schemeClr>
                </a:solidFill>
                <a:latin typeface="Times New Roman" panose="02020603050405020304" pitchFamily="18" charset="0"/>
                <a:cs typeface="Times New Roman" panose="02020603050405020304" pitchFamily="18" charset="0"/>
              </a:rPr>
              <a:t>   Choosing the algorithms to implement </a:t>
            </a:r>
          </a:p>
          <a:p>
            <a:pPr>
              <a:defRPr sz="5000">
                <a:solidFill>
                  <a:srgbClr val="000000"/>
                </a:solidFill>
              </a:defRPr>
            </a:pPr>
            <a:r>
              <a:rPr lang="en-US" sz="1600" dirty="0">
                <a:solidFill>
                  <a:schemeClr val="tx1">
                    <a:lumMod val="95000"/>
                  </a:schemeClr>
                </a:solidFill>
                <a:latin typeface="Times New Roman" panose="02020603050405020304" pitchFamily="18" charset="0"/>
                <a:cs typeface="Times New Roman" panose="02020603050405020304" pitchFamily="18" charset="0"/>
              </a:rPr>
              <a:t>   Data cleaning </a:t>
            </a:r>
          </a:p>
          <a:p>
            <a:pPr>
              <a:defRPr sz="5000">
                <a:solidFill>
                  <a:srgbClr val="000000"/>
                </a:solidFill>
              </a:defRPr>
            </a:pPr>
            <a:r>
              <a:rPr lang="en-US" sz="1600" dirty="0">
                <a:solidFill>
                  <a:schemeClr val="tx1">
                    <a:lumMod val="95000"/>
                  </a:schemeClr>
                </a:solidFill>
                <a:latin typeface="Times New Roman" panose="02020603050405020304" pitchFamily="18" charset="0"/>
                <a:cs typeface="Times New Roman" panose="02020603050405020304" pitchFamily="18" charset="0"/>
              </a:rPr>
              <a:t>   Fixing the missing values by filling with mean values</a:t>
            </a:r>
          </a:p>
          <a:p>
            <a:pPr>
              <a:defRPr sz="5000">
                <a:solidFill>
                  <a:srgbClr val="000000"/>
                </a:solidFill>
              </a:defRPr>
            </a:pP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Visualising</a:t>
            </a:r>
            <a:r>
              <a:rPr lang="en-US" sz="1600" dirty="0">
                <a:solidFill>
                  <a:schemeClr val="tx1">
                    <a:lumMod val="95000"/>
                  </a:schemeClr>
                </a:solidFill>
                <a:latin typeface="Times New Roman" panose="02020603050405020304" pitchFamily="18" charset="0"/>
                <a:cs typeface="Times New Roman" panose="02020603050405020304" pitchFamily="18" charset="0"/>
              </a:rPr>
              <a:t> the data using necessary </a:t>
            </a:r>
            <a:r>
              <a:rPr lang="en-US" sz="1600" dirty="0" err="1">
                <a:solidFill>
                  <a:schemeClr val="tx1">
                    <a:lumMod val="95000"/>
                  </a:schemeClr>
                </a:solidFill>
                <a:latin typeface="Times New Roman" panose="02020603050405020304" pitchFamily="18" charset="0"/>
                <a:cs typeface="Times New Roman" panose="02020603050405020304" pitchFamily="18" charset="0"/>
              </a:rPr>
              <a:t>visualisation</a:t>
            </a:r>
            <a:r>
              <a:rPr lang="en-US" sz="1600" dirty="0">
                <a:solidFill>
                  <a:schemeClr val="tx1">
                    <a:lumMod val="95000"/>
                  </a:schemeClr>
                </a:solidFill>
                <a:latin typeface="Times New Roman" panose="02020603050405020304" pitchFamily="18" charset="0"/>
                <a:cs typeface="Times New Roman" panose="02020603050405020304" pitchFamily="18" charset="0"/>
              </a:rPr>
              <a:t> techniques </a:t>
            </a:r>
          </a:p>
          <a:p>
            <a:pPr>
              <a:defRPr sz="5000">
                <a:solidFill>
                  <a:srgbClr val="000000"/>
                </a:solidFill>
              </a:defRPr>
            </a:pPr>
            <a:r>
              <a:rPr lang="en-US" sz="1600" dirty="0">
                <a:solidFill>
                  <a:schemeClr val="tx1">
                    <a:lumMod val="95000"/>
                  </a:schemeClr>
                </a:solidFill>
                <a:latin typeface="Times New Roman" panose="02020603050405020304" pitchFamily="18" charset="0"/>
                <a:cs typeface="Times New Roman" panose="02020603050405020304" pitchFamily="18" charset="0"/>
              </a:rPr>
              <a:t>   Implementing algorithms using python language </a:t>
            </a:r>
          </a:p>
          <a:p>
            <a:pPr>
              <a:defRPr sz="5000">
                <a:solidFill>
                  <a:srgbClr val="000000"/>
                </a:solidFill>
              </a:defRPr>
            </a:pPr>
            <a:r>
              <a:rPr lang="en-US" sz="1600" dirty="0">
                <a:solidFill>
                  <a:schemeClr val="tx1">
                    <a:lumMod val="95000"/>
                  </a:schemeClr>
                </a:solidFill>
                <a:latin typeface="Times New Roman" panose="02020603050405020304" pitchFamily="18" charset="0"/>
                <a:cs typeface="Times New Roman" panose="02020603050405020304" pitchFamily="18" charset="0"/>
              </a:rPr>
              <a:t>  Finding the confusion matrix </a:t>
            </a:r>
          </a:p>
          <a:p>
            <a:pPr>
              <a:defRPr sz="5000">
                <a:solidFill>
                  <a:srgbClr val="000000"/>
                </a:solidFill>
              </a:defRPr>
            </a:pPr>
            <a:r>
              <a:rPr lang="en-US" sz="1600" dirty="0">
                <a:solidFill>
                  <a:schemeClr val="tx1">
                    <a:lumMod val="95000"/>
                  </a:schemeClr>
                </a:solidFill>
                <a:latin typeface="Times New Roman" panose="02020603050405020304" pitchFamily="18" charset="0"/>
                <a:cs typeface="Times New Roman" panose="02020603050405020304" pitchFamily="18" charset="0"/>
              </a:rPr>
              <a:t>   Finding the accuracy and precision scores</a:t>
            </a:r>
          </a:p>
          <a:p>
            <a:pPr>
              <a:defRPr sz="5000"/>
            </a:pPr>
            <a:r>
              <a:rPr lang="en-US" sz="1600" dirty="0">
                <a:solidFill>
                  <a:schemeClr val="tx1">
                    <a:lumMod val="95000"/>
                  </a:schemeClr>
                </a:solidFill>
                <a:latin typeface="Times New Roman" panose="02020603050405020304" pitchFamily="18" charset="0"/>
                <a:cs typeface="Times New Roman" panose="02020603050405020304" pitchFamily="18" charset="0"/>
              </a:rPr>
              <a:t>   Plotting various graph for the results </a:t>
            </a:r>
            <a:endParaRPr lang="en-IN" sz="1600" dirty="0"/>
          </a:p>
        </p:txBody>
      </p:sp>
    </p:spTree>
    <p:extLst>
      <p:ext uri="{BB962C8B-B14F-4D97-AF65-F5344CB8AC3E}">
        <p14:creationId xmlns:p14="http://schemas.microsoft.com/office/powerpoint/2010/main" val="102193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F47C-8A19-4A04-B1DB-B9BB8CE1ECDB}"/>
              </a:ext>
            </a:extLst>
          </p:cNvPr>
          <p:cNvSpPr>
            <a:spLocks noGrp="1"/>
          </p:cNvSpPr>
          <p:nvPr>
            <p:ph type="title"/>
          </p:nvPr>
        </p:nvSpPr>
        <p:spPr>
          <a:xfrm>
            <a:off x="1141413" y="609600"/>
            <a:ext cx="10626517" cy="1457739"/>
          </a:xfrm>
        </p:spPr>
        <p:txBody>
          <a:bodyPr/>
          <a:lstStyle/>
          <a:p>
            <a:r>
              <a:rPr lang="en-IN" sz="3200" dirty="0">
                <a:solidFill>
                  <a:schemeClr val="tx1">
                    <a:lumMod val="95000"/>
                  </a:schemeClr>
                </a:solidFill>
                <a:latin typeface="Times New Roman" panose="02020603050405020304" pitchFamily="18" charset="0"/>
                <a:cs typeface="Times New Roman" panose="02020603050405020304" pitchFamily="18" charset="0"/>
              </a:rPr>
              <a:t>Problem Statement  &amp; PROPOSED FRAMEWORK: </a:t>
            </a:r>
            <a:br>
              <a:rPr lang="en-IN" sz="3200" dirty="0">
                <a:solidFill>
                  <a:schemeClr val="tx1">
                    <a:lumMod val="95000"/>
                  </a:schemeClr>
                </a:solidFill>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9E79F656-174A-DFB8-5216-F9FA9798B8DB}"/>
              </a:ext>
            </a:extLst>
          </p:cNvPr>
          <p:cNvSpPr>
            <a:spLocks noGrp="1"/>
          </p:cNvSpPr>
          <p:nvPr>
            <p:ph idx="1"/>
          </p:nvPr>
        </p:nvSpPr>
        <p:spPr>
          <a:xfrm>
            <a:off x="1144589" y="2514600"/>
            <a:ext cx="9905998" cy="3124201"/>
          </a:xfrm>
        </p:spPr>
        <p:txBody>
          <a:bodyPr>
            <a:noAutofit/>
          </a:bodyPr>
          <a:lstStyle/>
          <a:p>
            <a:pPr marL="0" indent="0" defTabSz="228600">
              <a:spcBef>
                <a:spcPts val="600"/>
              </a:spcBef>
              <a:buNone/>
              <a:defRPr sz="5000">
                <a:solidFill>
                  <a:srgbClr val="000000"/>
                </a:solidFill>
                <a:latin typeface="Times Roman"/>
                <a:ea typeface="Times Roman"/>
                <a:cs typeface="Times Roman"/>
                <a:sym typeface="Times Roman"/>
              </a:defRPr>
            </a:pPr>
            <a:r>
              <a:rPr lang="en-IN" sz="1600" dirty="0">
                <a:solidFill>
                  <a:schemeClr val="tx1"/>
                </a:solidFill>
                <a:latin typeface="Times New Roman" panose="02020603050405020304" pitchFamily="18" charset="0"/>
                <a:cs typeface="Times New Roman" panose="02020603050405020304" pitchFamily="18" charset="0"/>
              </a:rPr>
              <a:t>To evaluate different machine learning algorithms based on accuracy and other performance measurements</a:t>
            </a:r>
          </a:p>
          <a:p>
            <a:pPr marL="0" indent="0" defTabSz="228600">
              <a:spcBef>
                <a:spcPts val="600"/>
              </a:spcBef>
              <a:buNone/>
              <a:defRPr sz="5000">
                <a:solidFill>
                  <a:srgbClr val="000000"/>
                </a:solidFill>
                <a:latin typeface="Times Roman"/>
                <a:ea typeface="Times Roman"/>
                <a:cs typeface="Times Roman"/>
                <a:sym typeface="Times Roman"/>
              </a:defRPr>
            </a:pPr>
            <a:endParaRPr lang="en-US" sz="1600" dirty="0">
              <a:solidFill>
                <a:schemeClr val="tx1">
                  <a:lumMod val="95000"/>
                </a:schemeClr>
              </a:solidFill>
              <a:latin typeface="Times New Roman" panose="02020603050405020304" pitchFamily="18" charset="0"/>
              <a:cs typeface="Times New Roman" panose="02020603050405020304" pitchFamily="18" charset="0"/>
            </a:endParaRPr>
          </a:p>
          <a:p>
            <a:pPr marL="0" indent="0" defTabSz="228600">
              <a:spcBef>
                <a:spcPts val="600"/>
              </a:spcBef>
              <a:buNone/>
              <a:defRPr sz="5000">
                <a:solidFill>
                  <a:srgbClr val="000000"/>
                </a:solidFill>
                <a:latin typeface="Times Roman"/>
                <a:ea typeface="Times Roman"/>
                <a:cs typeface="Times Roman"/>
                <a:sym typeface="Times Roman"/>
              </a:defRPr>
            </a:pPr>
            <a:r>
              <a:rPr lang="en-US" sz="1600" dirty="0">
                <a:solidFill>
                  <a:schemeClr val="tx1">
                    <a:lumMod val="95000"/>
                  </a:schemeClr>
                </a:solidFill>
                <a:latin typeface="Times New Roman" panose="02020603050405020304" pitchFamily="18" charset="0"/>
                <a:cs typeface="Times New Roman" panose="02020603050405020304" pitchFamily="18" charset="0"/>
              </a:rPr>
              <a:t>The machine learning techniques we are planning to experiment are </a:t>
            </a:r>
          </a:p>
          <a:p>
            <a:pPr marL="355600" defTabSz="228600">
              <a:spcBef>
                <a:spcPts val="450"/>
              </a:spcBef>
              <a:buSzPct val="123000"/>
              <a:defRPr sz="5000">
                <a:solidFill>
                  <a:srgbClr val="000000"/>
                </a:solidFill>
                <a:latin typeface="Times Roman"/>
                <a:ea typeface="Times Roman"/>
                <a:cs typeface="Times Roman"/>
                <a:sym typeface="Times Roman"/>
              </a:defRPr>
            </a:pPr>
            <a:r>
              <a:rPr lang="en-US" sz="1600" dirty="0">
                <a:solidFill>
                  <a:schemeClr val="tx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Logistic Regression </a:t>
            </a:r>
            <a:br>
              <a:rPr lang="en-US" sz="1600" dirty="0">
                <a:solidFill>
                  <a:schemeClr val="tx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br>
            <a:endParaRPr lang="en-US" sz="1600" dirty="0">
              <a:solidFill>
                <a:schemeClr val="tx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endParaRPr>
          </a:p>
          <a:p>
            <a:pPr marL="355600" defTabSz="228600">
              <a:spcBef>
                <a:spcPts val="450"/>
              </a:spcBef>
              <a:buSzPct val="123000"/>
              <a:defRPr sz="5000">
                <a:solidFill>
                  <a:srgbClr val="000000"/>
                </a:solidFill>
                <a:latin typeface="Times Roman"/>
                <a:ea typeface="Times Roman"/>
                <a:cs typeface="Times Roman"/>
                <a:sym typeface="Times Roman"/>
              </a:defRPr>
            </a:pPr>
            <a:r>
              <a:rPr lang="en-US" sz="1600" dirty="0">
                <a:solidFill>
                  <a:schemeClr val="tx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Decision Tree </a:t>
            </a:r>
            <a:br>
              <a:rPr lang="en-US" sz="1600" dirty="0">
                <a:solidFill>
                  <a:schemeClr val="tx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br>
            <a:endParaRPr lang="en-US" sz="1600" dirty="0">
              <a:solidFill>
                <a:schemeClr val="tx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endParaRPr>
          </a:p>
          <a:p>
            <a:pPr marL="355600" defTabSz="228600">
              <a:spcBef>
                <a:spcPts val="450"/>
              </a:spcBef>
              <a:buSzPct val="123000"/>
              <a:defRPr sz="5000">
                <a:solidFill>
                  <a:srgbClr val="000000"/>
                </a:solidFill>
                <a:latin typeface="Times Roman"/>
                <a:ea typeface="Times Roman"/>
                <a:cs typeface="Times Roman"/>
                <a:sym typeface="Times Roman"/>
              </a:defRPr>
            </a:pPr>
            <a:r>
              <a:rPr lang="en-US" sz="1600" dirty="0">
                <a:solidFill>
                  <a:schemeClr val="tx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Naive Bayes </a:t>
            </a:r>
            <a:br>
              <a:rPr lang="en-US" sz="1600" dirty="0">
                <a:solidFill>
                  <a:schemeClr val="tx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br>
            <a:endParaRPr lang="en-US" sz="1600" dirty="0">
              <a:solidFill>
                <a:schemeClr val="tx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endParaRPr>
          </a:p>
          <a:p>
            <a:pPr marL="355600" defTabSz="228600">
              <a:spcBef>
                <a:spcPts val="450"/>
              </a:spcBef>
              <a:buSzPct val="123000"/>
              <a:defRPr sz="5000">
                <a:solidFill>
                  <a:srgbClr val="000000"/>
                </a:solidFill>
                <a:latin typeface="Times Roman"/>
                <a:ea typeface="Times Roman"/>
                <a:cs typeface="Times Roman"/>
                <a:sym typeface="Times Roman"/>
              </a:defRPr>
            </a:pPr>
            <a:r>
              <a:rPr lang="en-US" sz="1600" dirty="0">
                <a:solidFill>
                  <a:schemeClr val="tx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Support Vector Machines</a:t>
            </a:r>
            <a:endParaRPr lang="en-IN" sz="1600" dirty="0">
              <a:solidFill>
                <a:schemeClr val="tx1"/>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1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WhatsApp Image 2022-12-04 at 10.24.52 AM.jpeg" descr="WhatsApp Image 2022-12-04 at 10.24.52 AM.jpeg"/>
          <p:cNvPicPr>
            <a:picLocks noChangeAspect="1"/>
          </p:cNvPicPr>
          <p:nvPr/>
        </p:nvPicPr>
        <p:blipFill>
          <a:blip r:embed="rId2"/>
          <a:stretch>
            <a:fillRect/>
          </a:stretch>
        </p:blipFill>
        <p:spPr>
          <a:xfrm>
            <a:off x="3373589" y="1160502"/>
            <a:ext cx="4821216" cy="5054031"/>
          </a:xfrm>
          <a:prstGeom prst="rect">
            <a:avLst/>
          </a:prstGeom>
          <a:ln w="12700">
            <a:miter lim="400000"/>
          </a:ln>
        </p:spPr>
      </p:pic>
      <p:sp>
        <p:nvSpPr>
          <p:cNvPr id="167" name="Flow chart of proposed model:"/>
          <p:cNvSpPr txBox="1"/>
          <p:nvPr/>
        </p:nvSpPr>
        <p:spPr>
          <a:xfrm>
            <a:off x="774526" y="571753"/>
            <a:ext cx="5689193" cy="436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sz="5000">
                <a:solidFill>
                  <a:srgbClr val="000000"/>
                </a:solidFill>
              </a:defRPr>
            </a:lvl1pPr>
          </a:lstStyle>
          <a:p>
            <a:r>
              <a:rPr sz="2500" dirty="0">
                <a:solidFill>
                  <a:schemeClr val="tx1"/>
                </a:solidFill>
                <a:latin typeface="Times New Roman" panose="02020603050405020304" pitchFamily="18" charset="0"/>
                <a:cs typeface="Times New Roman" panose="02020603050405020304" pitchFamily="18" charset="0"/>
              </a:rPr>
              <a:t>Flow chart of proposed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0EF3-2619-E869-9697-CBC025B5DE47}"/>
              </a:ext>
            </a:extLst>
          </p:cNvPr>
          <p:cNvSpPr>
            <a:spLocks noGrp="1"/>
          </p:cNvSpPr>
          <p:nvPr>
            <p:ph type="title"/>
          </p:nvPr>
        </p:nvSpPr>
        <p:spPr/>
        <p:txBody>
          <a:bodyPr>
            <a:normAutofit/>
          </a:bodyPr>
          <a:lstStyle/>
          <a:p>
            <a:r>
              <a:rPr lang="en-IN" sz="3200" dirty="0">
                <a:solidFill>
                  <a:schemeClr val="tx1">
                    <a:lumMod val="85000"/>
                  </a:schemeClr>
                </a:solidFill>
                <a:latin typeface="Times New Roman" panose="02020603050405020304" pitchFamily="18" charset="0"/>
                <a:cs typeface="Times New Roman" panose="02020603050405020304" pitchFamily="18" charset="0"/>
              </a:rPr>
              <a:t>Results and simulations</a:t>
            </a:r>
            <a:br>
              <a:rPr lang="en-IN" sz="3200" dirty="0">
                <a:solidFill>
                  <a:schemeClr val="tx1">
                    <a:lumMod val="85000"/>
                  </a:schemeClr>
                </a:solidFill>
              </a:rPr>
            </a:br>
            <a:br>
              <a:rPr lang="en-IN" sz="3200" dirty="0">
                <a:solidFill>
                  <a:schemeClr val="tx1">
                    <a:lumMod val="85000"/>
                  </a:schemeClr>
                </a:solidFill>
                <a:latin typeface="Times New Roman" panose="02020603050405020304" pitchFamily="18" charset="0"/>
                <a:cs typeface="Times New Roman" panose="02020603050405020304" pitchFamily="18" charset="0"/>
              </a:rPr>
            </a:br>
            <a:r>
              <a:rPr lang="en-IN" sz="2000" dirty="0">
                <a:solidFill>
                  <a:schemeClr val="tx1">
                    <a:lumMod val="85000"/>
                  </a:schemeClr>
                </a:solidFill>
                <a:latin typeface="Times New Roman" panose="02020603050405020304" pitchFamily="18" charset="0"/>
                <a:cs typeface="Times New Roman" panose="02020603050405020304" pitchFamily="18" charset="0"/>
              </a:rPr>
              <a:t>Data Visualisations</a:t>
            </a:r>
            <a:br>
              <a:rPr lang="en-IN" sz="3200" dirty="0">
                <a:solidFill>
                  <a:schemeClr val="tx1">
                    <a:lumMod val="85000"/>
                  </a:schemeClr>
                </a:solidFill>
              </a:rPr>
            </a:br>
            <a:endParaRPr lang="en-IN" dirty="0"/>
          </a:p>
        </p:txBody>
      </p:sp>
      <p:pic>
        <p:nvPicPr>
          <p:cNvPr id="5" name="Content Placeholder 4">
            <a:extLst>
              <a:ext uri="{FF2B5EF4-FFF2-40B4-BE49-F238E27FC236}">
                <a16:creationId xmlns:a16="http://schemas.microsoft.com/office/drawing/2014/main" id="{84F59C4F-C1FC-5A5E-C391-CBAAB7785DB4}"/>
              </a:ext>
            </a:extLst>
          </p:cNvPr>
          <p:cNvPicPr>
            <a:picLocks noGrp="1" noChangeAspect="1"/>
          </p:cNvPicPr>
          <p:nvPr>
            <p:ph idx="1"/>
          </p:nvPr>
        </p:nvPicPr>
        <p:blipFill>
          <a:blip r:embed="rId2"/>
          <a:stretch>
            <a:fillRect/>
          </a:stretch>
        </p:blipFill>
        <p:spPr>
          <a:xfrm>
            <a:off x="2573155" y="2082800"/>
            <a:ext cx="6743052" cy="4002868"/>
          </a:xfrm>
        </p:spPr>
      </p:pic>
    </p:spTree>
    <p:extLst>
      <p:ext uri="{BB962C8B-B14F-4D97-AF65-F5344CB8AC3E}">
        <p14:creationId xmlns:p14="http://schemas.microsoft.com/office/powerpoint/2010/main" val="3132745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116</TotalTime>
  <Words>613</Words>
  <Application>Microsoft Office PowerPoint</Application>
  <PresentationFormat>Widescreen</PresentationFormat>
  <Paragraphs>66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Times New Roman</vt:lpstr>
      <vt:lpstr>Mesh</vt:lpstr>
      <vt:lpstr>EMPIRICAL EVALUATION OF HEART ATTACK DETECTION </vt:lpstr>
      <vt:lpstr>Role/Responsibilities and Contribution in project </vt:lpstr>
      <vt:lpstr>Role/Responsibilities and Contribution in project </vt:lpstr>
      <vt:lpstr>INTRODUCTION </vt:lpstr>
      <vt:lpstr>Motivation </vt:lpstr>
      <vt:lpstr>Main Contributions and Objectives </vt:lpstr>
      <vt:lpstr>Problem Statement  &amp; PROPOSED FRAMEWORK:  </vt:lpstr>
      <vt:lpstr>PowerPoint Presentation</vt:lpstr>
      <vt:lpstr>Results and simulations  Data Visualisations </vt:lpstr>
      <vt:lpstr>PowerPoint Presentation</vt:lpstr>
      <vt:lpstr>Logistic Regression</vt:lpstr>
      <vt:lpstr>Roc Curve for logistic Regression</vt:lpstr>
      <vt:lpstr>Naïve Bayes</vt:lpstr>
      <vt:lpstr>PowerPoint Presentation</vt:lpstr>
      <vt:lpstr>Decision Tree</vt:lpstr>
      <vt:lpstr>PowerPoint Presentation</vt:lpstr>
      <vt:lpstr>Support vector machine</vt:lpstr>
      <vt:lpstr>PowerPoint Presentation</vt:lpstr>
      <vt:lpstr>PowerPoint Presentation</vt:lpstr>
      <vt:lpstr>Comparison Of accuracies of different machine learning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EVALUATION OF HEART ATTACK DETECTION </dc:title>
  <dc:creator>Sainikhil Reddy</dc:creator>
  <cp:lastModifiedBy>Sainikhil Reddy</cp:lastModifiedBy>
  <cp:revision>10</cp:revision>
  <dcterms:created xsi:type="dcterms:W3CDTF">2022-12-06T01:49:53Z</dcterms:created>
  <dcterms:modified xsi:type="dcterms:W3CDTF">2022-12-06T03:49:07Z</dcterms:modified>
</cp:coreProperties>
</file>