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54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782d3e9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a782d3e9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782d3e9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782d3e9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782d3e9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782d3e9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782d3e9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a782d3e9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a782d3e9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a782d3e9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c326ebda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c326ebda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c326ebda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c326ebda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a782d3e9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a782d3e9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a782d3e9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a782d3e9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a782d3e9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a782d3e9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a782d3e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a782d3e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a782d3e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a782d3e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a782d3e9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a782d3e9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782d3e9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782d3e9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782d3e9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782d3e9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c326ebd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c326ebd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a782d3e9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a782d3e9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a782d3e9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a782d3e9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782d3e9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a782d3e9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a782d3e9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a782d3e9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4744"/>
            <a:ext cx="8520600" cy="2126674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Airbnb Price Predictions using LSTM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F1347-DA87-1FC3-E4B5-15DEEFF6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646217"/>
            <a:ext cx="8520600" cy="1922657"/>
          </a:xfrm>
        </p:spPr>
        <p:txBody>
          <a:bodyPr>
            <a:normAutofit/>
          </a:bodyPr>
          <a:lstStyle/>
          <a:p>
            <a:pPr marL="114300" indent="0" algn="r">
              <a:buNone/>
            </a:pPr>
            <a:r>
              <a:rPr lang="en-US" sz="1600" b="1" dirty="0">
                <a:latin typeface="+mn-lt"/>
              </a:rPr>
              <a:t>                                                      Bhanuri Ramakrishna </a:t>
            </a:r>
            <a:r>
              <a:rPr lang="en-US" sz="1600" b="1" dirty="0" err="1">
                <a:latin typeface="+mn-lt"/>
              </a:rPr>
              <a:t>reddy</a:t>
            </a:r>
            <a:r>
              <a:rPr lang="en-US" sz="1600" b="1" dirty="0">
                <a:latin typeface="+mn-lt"/>
              </a:rPr>
              <a:t>(700742956)</a:t>
            </a:r>
          </a:p>
          <a:p>
            <a:pPr marL="114300" indent="0" algn="r">
              <a:buNone/>
            </a:pPr>
            <a:r>
              <a:rPr lang="en-US" sz="1600" b="1" dirty="0">
                <a:latin typeface="+mn-lt"/>
              </a:rPr>
              <a:t>                                                      </a:t>
            </a:r>
            <a:r>
              <a:rPr lang="en-US" sz="1600" b="1" dirty="0" err="1">
                <a:latin typeface="+mn-lt"/>
              </a:rPr>
              <a:t>Poreddy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Venkatramana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reddy</a:t>
            </a:r>
            <a:r>
              <a:rPr lang="en-US" sz="1600" b="1" dirty="0">
                <a:latin typeface="+mn-lt"/>
              </a:rPr>
              <a:t>(700755591)</a:t>
            </a:r>
          </a:p>
          <a:p>
            <a:pPr marL="114300" indent="0" algn="r">
              <a:buNone/>
            </a:pPr>
            <a:r>
              <a:rPr lang="en-US" sz="1600" b="1" dirty="0">
                <a:latin typeface="+mn-lt"/>
              </a:rPr>
              <a:t>                                                      Grishma </a:t>
            </a:r>
            <a:r>
              <a:rPr lang="en-US" sz="1600" b="1" dirty="0" err="1">
                <a:latin typeface="+mn-lt"/>
              </a:rPr>
              <a:t>Golla</a:t>
            </a:r>
            <a:r>
              <a:rPr lang="en-US" sz="1600" b="1" dirty="0">
                <a:latin typeface="+mn-lt"/>
              </a:rPr>
              <a:t>(700755915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5162400" y="1220025"/>
            <a:ext cx="3760800" cy="3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 illustrates the histogram distribution of four important features in predicting price.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Bedrooms, bathrooms, beds count and number of accommodates. Histogram shows that most of the houses have a single bedroom with a single bathroom and bed. Number of accommodations are ranging from 1 to 8.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l="5288" r="8011" b="5767"/>
          <a:stretch/>
        </p:blipFill>
        <p:spPr>
          <a:xfrm>
            <a:off x="177900" y="1017725"/>
            <a:ext cx="46906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l="3041" t="7051" r="7776" b="4912"/>
          <a:stretch/>
        </p:blipFill>
        <p:spPr>
          <a:xfrm>
            <a:off x="184250" y="1153625"/>
            <a:ext cx="3594601" cy="26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4">
            <a:alphaModFix/>
          </a:blip>
          <a:srcRect l="3364" t="6621" r="7856" b="5558"/>
          <a:stretch/>
        </p:blipFill>
        <p:spPr>
          <a:xfrm>
            <a:off x="5194475" y="176750"/>
            <a:ext cx="3163074" cy="23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 rotWithShape="1">
          <a:blip r:embed="rId5">
            <a:alphaModFix/>
          </a:blip>
          <a:srcRect l="3682" t="6621" r="8017" b="5558"/>
          <a:stretch/>
        </p:blipFill>
        <p:spPr>
          <a:xfrm>
            <a:off x="3857375" y="2598700"/>
            <a:ext cx="3307403" cy="2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573625" y="39197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3a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5653400" y="2918550"/>
            <a:ext cx="121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3b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7036475" y="562025"/>
            <a:ext cx="117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56325" y="113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Figures shows the number of properties in different categories using a bar chart.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 3a shows the property type in which apartment type property is 50% of total datasets. The second highest is individual house types.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 3b illustrates Airbnb is hosting an entire apartment or house in their listing. People are also preferring private rooms as their second option.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 3c shows a clear boundary between the review scores, the properties are splitted into two categories, 95 and above is one category and 0 is the other categories.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properties are divided in 50-50 ratio which means half of the properties are not good or upto the mark.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5455800" y="1152475"/>
            <a:ext cx="337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 shows the correlation between types of houses and city.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Chicago has the minimum number of types which means it has houses of types more of Apartment and hostels whereas Los Angeles has almost each and every type of houses.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does cover all types of the houses in the airbnb category.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t="9788" r="13141"/>
          <a:stretch/>
        </p:blipFill>
        <p:spPr>
          <a:xfrm>
            <a:off x="248000" y="1017725"/>
            <a:ext cx="51625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5264600" y="1152475"/>
            <a:ext cx="356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  shows the correlation between number of accommodations and different types of property.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graph clearly shows that most of the houses or properties are allowing 1 to 6 members to accommodate.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Very few property types have a space to accommodate more people like Yurt, Bungalow.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t="10466" r="14581"/>
          <a:stretch/>
        </p:blipFill>
        <p:spPr>
          <a:xfrm>
            <a:off x="152400" y="1170125"/>
            <a:ext cx="48605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457200" lvl="0" indent="-31718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Bi-LSTM model used for Airbnb price prediction</a:t>
            </a:r>
            <a:endParaRPr/>
          </a:p>
          <a:p>
            <a:pPr marL="457200" lvl="0" indent="-31718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Bi-LSTM is a type of RNN suitable for sequence prediction tasks</a:t>
            </a:r>
            <a:endParaRPr/>
          </a:p>
          <a:p>
            <a:pPr marL="457200" lvl="0" indent="-31718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Bi-LSTM model consists of two LSTM layers to capture past and future context of input sequence</a:t>
            </a:r>
            <a:endParaRPr/>
          </a:p>
          <a:p>
            <a:pPr marL="457200" lvl="0" indent="-31718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Trained on Airbnb New York dataset with 80/20 split, MSE loss function, and Adam optimizer</a:t>
            </a:r>
            <a:endParaRPr/>
          </a:p>
          <a:p>
            <a:pPr marL="457200" lvl="0" indent="-31718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Performance evaluated with RMSE, MAE, R-squared, and visualizations such as scatter and residual plots</a:t>
            </a:r>
            <a:endParaRPr/>
          </a:p>
          <a:p>
            <a:pPr marL="457200" lvl="0" indent="-31718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Bi-LSTM model tends to overestimate lower-priced listings and underestimate higher-priced listings</a:t>
            </a:r>
            <a:endParaRPr/>
          </a:p>
          <a:p>
            <a:pPr marL="457200" lvl="0" indent="-31718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Potential for refinement with additional features or different architectures and deployment in a production environment.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50" y="1918075"/>
            <a:ext cx="32004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075" y="1061375"/>
            <a:ext cx="33718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 rotWithShape="1">
          <a:blip r:embed="rId5">
            <a:alphaModFix/>
          </a:blip>
          <a:srcRect l="5765" t="5856" r="8175" b="1619"/>
          <a:stretch/>
        </p:blipFill>
        <p:spPr>
          <a:xfrm>
            <a:off x="4603763" y="2741875"/>
            <a:ext cx="2812481" cy="22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After making predictions with the given weights and biases, the final RMSE score is 0.22, which is rather low.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RMSE is an abbreviation for root mean squared error.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discrepancy between the actual and anticipated values is called the root mean squared error.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RMSE error formula is as follows:,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l="9130" t="16186" r="4810" b="4624"/>
          <a:stretch/>
        </p:blipFill>
        <p:spPr>
          <a:xfrm>
            <a:off x="2847975" y="3460275"/>
            <a:ext cx="34480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Findings and Managerial Implications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Descriptive analysis has been carried out for finding out the means, modes and standard deviations of all the variables.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mode for increasing the satisfaction and productivity as the apartment type houses are making more profit with more than 1 bedrooms.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Pearson Correlation analysis has been carried out to find out whether there is any significant relationship between any two variables.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Correlation data shows that the number of bedrooms and bathrooms along with the house types highly correlated with the price.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Our study is primarily focused on conducting proper research using Airbnb data from various places around the United States.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purpose of this article is to develop the best model possible for forecasting Airbnb rates using a restricted set of data, including property characteristics, owner information, and customer reviews on listing pages.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initial testing with the baseline model established that the model's plethora of features results in a significant variance and poor performance on the validation set relative to the train set.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degree of accuracy is a promising result given the dataset's heterogeneity and the hidden elements and interacting words involved, including the owners' personal qualities, which were difficult to examine.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Executive Summary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Airbnb is a $75 billion dollar internet marketplace for renting out vacation homes, villas, and private rooms. Each booking generated by the website is subject to a commission (3 to 20%).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While the prospects appear to be favourable, some opponents believe that this has resulted in an increase in rent and a negative impact on the surrounding neighbourhoods.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Pricing a rental property on Airbnb is a difficult issue for the owner since it dictates the amount of consumers that will stay at the home.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begin this project by cleaning and preprocessing the data.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next do descriptive, prescriptive, and exploratory analysis in order to gain a deeper grasp of the data's nature.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forecast prices, neural network-based linear regression models were constructed. Following implementation of the aforementioned technique, the best model was picked based on the model's root mean square error (RMSE).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50" dirty="0">
                <a:latin typeface="Times New Roman"/>
                <a:ea typeface="Times New Roman"/>
                <a:cs typeface="Times New Roman"/>
                <a:sym typeface="Times New Roman"/>
              </a:rPr>
              <a:t>[1] Mao, Zhenxing, and Jiaylng Lyu, “Why travelers use Airbnb again?” International Journal of Contemporary Hospitality Management (2017).</a:t>
            </a:r>
            <a:endParaRPr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50" dirty="0">
                <a:latin typeface="Times New Roman"/>
                <a:ea typeface="Times New Roman"/>
                <a:cs typeface="Times New Roman"/>
                <a:sym typeface="Times New Roman"/>
              </a:rPr>
              <a:t>[2] Li, Yang, et al. “Price Recommendation on Vacation Rental Websites.”Proceedings of the 2017 SIAM International Conference on Data Mining. Society for Industrial and Applied Mathematics, 2017.</a:t>
            </a:r>
            <a:endParaRPr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50" dirty="0">
                <a:latin typeface="Times New Roman"/>
                <a:ea typeface="Times New Roman"/>
                <a:cs typeface="Times New Roman"/>
                <a:sym typeface="Times New Roman"/>
              </a:rPr>
              <a:t>[3] Moon, Hyoungeun, et a1. “Peer-to-peer interactions: Perspectives of Airbnb guests and hosts.” International Journal of Hospitality Management 77 (2019): 405-414.</a:t>
            </a:r>
            <a:endParaRPr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50" dirty="0">
                <a:latin typeface="Times New Roman"/>
                <a:ea typeface="Times New Roman"/>
                <a:cs typeface="Times New Roman"/>
                <a:sym typeface="Times New Roman"/>
              </a:rPr>
              <a:t>[4] Sheppard, Stephen, and Andrew Udell. “Do Airbnb properties affect house prices?” Williams College Department of Economics Working Papers 3.1 (2016): 43.</a:t>
            </a:r>
            <a:endParaRPr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50" dirty="0">
                <a:latin typeface="Times New Roman"/>
                <a:ea typeface="Times New Roman"/>
                <a:cs typeface="Times New Roman"/>
                <a:sym typeface="Times New Roman"/>
              </a:rPr>
              <a:t>[5] Dogru, Tarik, Makarand Mody, and Courtney Suess. “Adding evidence to the debate: Quantifying Airbnb’s disruptive impact on ten key hotel markets.” Tourism Management 72 (2019): 27-38.</a:t>
            </a:r>
            <a:endParaRPr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50" dirty="0">
                <a:latin typeface="Times New Roman"/>
                <a:ea typeface="Times New Roman"/>
                <a:cs typeface="Times New Roman"/>
                <a:sym typeface="Times New Roman"/>
              </a:rPr>
              <a:t>[6] Wang, Dan, and Juan L. Nicolau. “Price determinants of sharing economy-based accommodation rental: A study of listings from 33 cities on Airbnb.com.” International Journal of Hospitality Management 62 (2017): 120-131.</a:t>
            </a:r>
            <a:endParaRPr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50" dirty="0">
                <a:latin typeface="Times New Roman"/>
                <a:ea typeface="Times New Roman"/>
                <a:cs typeface="Times New Roman"/>
                <a:sym typeface="Times New Roman"/>
              </a:rPr>
              <a:t>[7] Oskam, Jeroen, and Albert Boswijk. “ Airbnb: the future of networked hospitality businesses.” Journal of Tourism Futures (2016).</a:t>
            </a:r>
            <a:endParaRPr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50" dirty="0">
                <a:latin typeface="Times New Roman"/>
                <a:ea typeface="Times New Roman"/>
                <a:cs typeface="Times New Roman"/>
                <a:sym typeface="Times New Roman"/>
              </a:rPr>
              <a:t>[8] Quattrone, Giovanni, et a1. “ Who benefits from the “Sharing” economy of Airbnb?” Proceedings of the 25th international conference on the world wide web. 2016.</a:t>
            </a:r>
            <a:endParaRPr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50" dirty="0">
                <a:latin typeface="Times New Roman"/>
                <a:ea typeface="Times New Roman"/>
                <a:cs typeface="Times New Roman"/>
                <a:sym typeface="Times New Roman"/>
              </a:rPr>
              <a:t>[9] Zervas, Georgios, Davide Proserpio, and John Byers. “A first look at online reputation on Airbnb, where every stay is above average.” Where Every Stay is Above Average (January 28, 2015) (2015).</a:t>
            </a:r>
            <a:endParaRPr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950" dirty="0">
                <a:latin typeface="Times New Roman"/>
                <a:ea typeface="Times New Roman"/>
                <a:cs typeface="Times New Roman"/>
                <a:sym typeface="Times New Roman"/>
              </a:rPr>
              <a:t>[10] Varma, Arup, et al.“Airbnb: Exciting innovation or passing fad?” Tourism Management Perspectives 20 (2016): 228-237</a:t>
            </a:r>
            <a:endParaRPr sz="95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Reference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[11] Guttentag, Daniel A., and Stephen LJ Smith. “Assessing Airbnb as a disruptive innovation relative to hotels: Substitution and comparative performance expectations.” International Journal of Hospitality Management 64 (2017): 1-10.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[12] Dogru, Tarik, et a1. “Does Airbnb have a homogenous impact? Examining Airbnb’s effect on hotels with different organizational structures.” International Journal of Hospitality Management 86 (2020): 102451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[13] Goree, Katherine. “Battle of the beds: the economic impact of Airbnb on the hotel industry in Chicago and San Francisco”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[14] Moon, Hyoungeun, Wei Wei, and Li Miao. “Complaints and resolutions in a peer-to-peer business model.” International Journal of Hospitality Management 81 (2019): 239-248.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[15] Bashir, Makhmoor, and Rajesh Verma. “ Airbnb disruptive business model innovation: Assessing the impact on the hotel industry.” International Journal of Applied Business and Economic Research 14.4 (2016): 2595-2604.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[16] Chua, Evelyn L., Jason L. Chiu, and Nelson C. Bool. “Sharing Economy: An Analysis of Airbnb Business Model and the Factors that Influence Consumer Adoption.” Review of Integrative Business and Economics Research 8 (2019): 19.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[17] Neeser, David, Martin Peitz, and Jan Stuhler. “Does Airbnb hurt hotel ˆ business: Evidence from the Nordic countries.” Universidad Carlos III de Madrid (2015): 1-26.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[18] Gibbs, Chris, et a1. “Pricing in the sharing economy: a hedonic pricing model applied to Airbnb listings.” Journal of Travel Tourism Marketing 35.1 (2018): 46-56.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[19] Chua, Evelyn L., Jason L. Chiu, and Nelson C. Bool. “Sharing Economy: An Analysis of Airbnb Business Model and the Factors that Influence Consumer Adoption.” Review of Integrative Business and Economics Research 8 (2019): 19.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[20] Roma, Paolo, Umberto Panniello, and Giovanna Lo Nigro. “Sharing economy and incumbents’ pricing strategy: The impact of Airbnb on the hospitality industry.” International Journal of Production Economics 214 (2019): 17-29.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[21] Tayeb, S., Pirouz, M., Sun, J., Hall, K., Chang, A., Li, J., ... &amp; Latifi, S. (2017, December). Toward predicting medical conditions using k nearest neighbors. In 2017 IEEE International Conference on Big Data (Big Data) (pp. 3897-3903). IEEE.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The objective of this project is to do Descriptive analysis, Prescriptive analysis and Predictive analysis. With that analysis we will be able to answer the following questions.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Descriptive analytics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many listings are available in the neighbourhood?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are the prices high and low?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Which neighborhoods are considered safe for hosting?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Long-term rentals instead of leasing?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Presence of professional hosting service providers?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Prescriptive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just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Based on the customer budget, they can either opt for an entire house or just a room or even better share a room.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a range of prices as low as 700 to as high as 50,000, comes a range of amenities, such as selection on a number of beds, bedrooms, kitchen, air conditioning, heating washing machine, breakfast, beachfront, gym, pool etc to name a few.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Predictive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just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Which locations give the higher revenue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predict the price based on the user selected attributes.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reasons why this project is significant. 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Firstly, the use of Bi-LSTM for Airbnb price prediction is a novel approach that has not been extensively explored in the literature. 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applying this deep learning model to the Airbnb dataset, we can take advantage of its ability to capture long-term dependencies and temporal patterns in the data, which can lead to more accurate and robust predictions.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 &amp; Description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Source : Kaggle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Link: https://www.kaggle.com/c/bu-cs542-fall19/overview/description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dataset consists of (e.g., host's response time, average review score, etc.) and the listing price (per day) which is the target output.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dataset has already been split up into train, val and test sets.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will use the train/dev sets with provided labels for our model development and predictions on the test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Transformation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begin, the authors inspected each feature in the dataset to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(i) remove features with frequent and irreparable missing fields or to set missing values to zero where appropriate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(ii) convert some features to floats (e.g., by removing the dollar sign from prices)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(iii) convert boolean features to binaries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(iv) remove irrelevant or uninformative features, e.g. host image url, constant valued fields, or duplicate features.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(v) Additionally, the characteristics and labels were standardised and transformed to the logarithm of the prices to limit the influence of the dataset's outliers.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Transformation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 was divided into three sets: the train set (which contained 90% of the original data), the validation set, and the test set (both comprising 5 percent of original data).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Due to the dataset's size, 10% of the data was judged adequate for the cumulative testing and validation sets.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have learned thus far in the study that the price of a listing appears to be impacted by a variety of elements.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Following the selection of a collection of characteristics, we attempt to create a prediction model using regression analysis.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statistical approach is used to establish the link between one or more dependent variables and one or more independent variables.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4678500" y="1642788"/>
            <a:ext cx="41538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fig shows how the log price of the houses are varying based on the cities.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 Francisco has the higher price houses whereas New york city has the minimum price houses when compared to other US cities.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l="5451" t="5213" r="8013"/>
          <a:stretch/>
        </p:blipFill>
        <p:spPr>
          <a:xfrm>
            <a:off x="311700" y="1198825"/>
            <a:ext cx="42386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2300</Words>
  <Application>Microsoft Office PowerPoint</Application>
  <PresentationFormat>On-screen Show (16:9)</PresentationFormat>
  <Paragraphs>120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Simple Light</vt:lpstr>
      <vt:lpstr>Airbnb Price Predictions using LSTM </vt:lpstr>
      <vt:lpstr>Executive Summary  </vt:lpstr>
      <vt:lpstr>Motivation</vt:lpstr>
      <vt:lpstr>Motivation</vt:lpstr>
      <vt:lpstr>Objective</vt:lpstr>
      <vt:lpstr>Dataset Source &amp; Description</vt:lpstr>
      <vt:lpstr>Data Transformation  </vt:lpstr>
      <vt:lpstr>Data Transformation  </vt:lpstr>
      <vt:lpstr>Exploratory Data Analysis  </vt:lpstr>
      <vt:lpstr>Exploratory Data Analysis  </vt:lpstr>
      <vt:lpstr>Exploratory Data Analysis  </vt:lpstr>
      <vt:lpstr>Exploratory Data Analysis  </vt:lpstr>
      <vt:lpstr>Exploratory Data Analysis  </vt:lpstr>
      <vt:lpstr>Exploratory Data Analysis  </vt:lpstr>
      <vt:lpstr>Model</vt:lpstr>
      <vt:lpstr>Results</vt:lpstr>
      <vt:lpstr>Evaluation</vt:lpstr>
      <vt:lpstr>Findings and Managerial Implications  </vt:lpstr>
      <vt:lpstr>Conclusions</vt:lpstr>
      <vt:lpstr>Reference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Price Predictions using LSTM</dc:title>
  <dc:creator>Ram Banuri</dc:creator>
  <cp:lastModifiedBy>Rama Krishna Reddy Bhanuri</cp:lastModifiedBy>
  <cp:revision>1</cp:revision>
  <dcterms:modified xsi:type="dcterms:W3CDTF">2024-04-15T21:52:07Z</dcterms:modified>
</cp:coreProperties>
</file>