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70" r:id="rId9"/>
    <p:sldId id="265" r:id="rId10"/>
    <p:sldId id="268" r:id="rId11"/>
    <p:sldId id="269"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vana Nandhimalla" userId="87b6fc7ec2e3ca04" providerId="LiveId" clId="{67D9609F-F153-4C57-870B-664FF9709613}"/>
    <pc:docChg chg="undo custSel addSld delSld modSld">
      <pc:chgData name="Bhuvana Nandhimalla" userId="87b6fc7ec2e3ca04" providerId="LiveId" clId="{67D9609F-F153-4C57-870B-664FF9709613}" dt="2023-04-26T13:31:25.566" v="295" actId="14100"/>
      <pc:docMkLst>
        <pc:docMk/>
      </pc:docMkLst>
      <pc:sldChg chg="modSp mod">
        <pc:chgData name="Bhuvana Nandhimalla" userId="87b6fc7ec2e3ca04" providerId="LiveId" clId="{67D9609F-F153-4C57-870B-664FF9709613}" dt="2023-04-26T12:54:41.105" v="133" actId="20577"/>
        <pc:sldMkLst>
          <pc:docMk/>
          <pc:sldMk cId="2756514276" sldId="256"/>
        </pc:sldMkLst>
        <pc:spChg chg="mod">
          <ac:chgData name="Bhuvana Nandhimalla" userId="87b6fc7ec2e3ca04" providerId="LiveId" clId="{67D9609F-F153-4C57-870B-664FF9709613}" dt="2023-04-26T12:54:41.105" v="133" actId="20577"/>
          <ac:spMkLst>
            <pc:docMk/>
            <pc:sldMk cId="2756514276" sldId="256"/>
            <ac:spMk id="3" creationId="{5451B33E-6CAA-9F20-8CBE-4BC6DBFF6622}"/>
          </ac:spMkLst>
        </pc:spChg>
      </pc:sldChg>
      <pc:sldChg chg="del">
        <pc:chgData name="Bhuvana Nandhimalla" userId="87b6fc7ec2e3ca04" providerId="LiveId" clId="{67D9609F-F153-4C57-870B-664FF9709613}" dt="2023-04-26T13:02:38.958" v="179" actId="2696"/>
        <pc:sldMkLst>
          <pc:docMk/>
          <pc:sldMk cId="262355072" sldId="257"/>
        </pc:sldMkLst>
      </pc:sldChg>
      <pc:sldChg chg="del">
        <pc:chgData name="Bhuvana Nandhimalla" userId="87b6fc7ec2e3ca04" providerId="LiveId" clId="{67D9609F-F153-4C57-870B-664FF9709613}" dt="2023-04-26T13:02:42.788" v="180" actId="2696"/>
        <pc:sldMkLst>
          <pc:docMk/>
          <pc:sldMk cId="1976362638" sldId="258"/>
        </pc:sldMkLst>
      </pc:sldChg>
      <pc:sldChg chg="modSp mod">
        <pc:chgData name="Bhuvana Nandhimalla" userId="87b6fc7ec2e3ca04" providerId="LiveId" clId="{67D9609F-F153-4C57-870B-664FF9709613}" dt="2023-04-26T12:57:47.276" v="155" actId="20577"/>
        <pc:sldMkLst>
          <pc:docMk/>
          <pc:sldMk cId="476499695" sldId="259"/>
        </pc:sldMkLst>
        <pc:spChg chg="mod">
          <ac:chgData name="Bhuvana Nandhimalla" userId="87b6fc7ec2e3ca04" providerId="LiveId" clId="{67D9609F-F153-4C57-870B-664FF9709613}" dt="2023-04-26T12:55:48.785" v="141" actId="255"/>
          <ac:spMkLst>
            <pc:docMk/>
            <pc:sldMk cId="476499695" sldId="259"/>
            <ac:spMk id="2" creationId="{7DEC2C43-0357-2220-3CAF-124D71DD527A}"/>
          </ac:spMkLst>
        </pc:spChg>
        <pc:spChg chg="mod">
          <ac:chgData name="Bhuvana Nandhimalla" userId="87b6fc7ec2e3ca04" providerId="LiveId" clId="{67D9609F-F153-4C57-870B-664FF9709613}" dt="2023-04-26T12:57:47.276" v="155" actId="20577"/>
          <ac:spMkLst>
            <pc:docMk/>
            <pc:sldMk cId="476499695" sldId="259"/>
            <ac:spMk id="3" creationId="{29EB5D00-3183-99A8-7BB4-26DC91F1AF2A}"/>
          </ac:spMkLst>
        </pc:spChg>
      </pc:sldChg>
      <pc:sldChg chg="modSp mod">
        <pc:chgData name="Bhuvana Nandhimalla" userId="87b6fc7ec2e3ca04" providerId="LiveId" clId="{67D9609F-F153-4C57-870B-664FF9709613}" dt="2023-04-26T12:59:04.290" v="170"/>
        <pc:sldMkLst>
          <pc:docMk/>
          <pc:sldMk cId="2652974931" sldId="260"/>
        </pc:sldMkLst>
        <pc:spChg chg="mod">
          <ac:chgData name="Bhuvana Nandhimalla" userId="87b6fc7ec2e3ca04" providerId="LiveId" clId="{67D9609F-F153-4C57-870B-664FF9709613}" dt="2023-04-26T12:59:04.290" v="170"/>
          <ac:spMkLst>
            <pc:docMk/>
            <pc:sldMk cId="2652974931" sldId="260"/>
            <ac:spMk id="2" creationId="{C23D1885-C948-7AA2-1C12-4A041C38BACC}"/>
          </ac:spMkLst>
        </pc:spChg>
        <pc:spChg chg="mod">
          <ac:chgData name="Bhuvana Nandhimalla" userId="87b6fc7ec2e3ca04" providerId="LiveId" clId="{67D9609F-F153-4C57-870B-664FF9709613}" dt="2023-04-26T12:59:00.733" v="169" actId="20577"/>
          <ac:spMkLst>
            <pc:docMk/>
            <pc:sldMk cId="2652974931" sldId="260"/>
            <ac:spMk id="3" creationId="{3D309679-22F4-B853-26BA-29DA5C4B6017}"/>
          </ac:spMkLst>
        </pc:spChg>
      </pc:sldChg>
      <pc:sldChg chg="modSp mod">
        <pc:chgData name="Bhuvana Nandhimalla" userId="87b6fc7ec2e3ca04" providerId="LiveId" clId="{67D9609F-F153-4C57-870B-664FF9709613}" dt="2023-04-26T12:59:38.677" v="176" actId="20577"/>
        <pc:sldMkLst>
          <pc:docMk/>
          <pc:sldMk cId="3473135421" sldId="261"/>
        </pc:sldMkLst>
        <pc:spChg chg="mod">
          <ac:chgData name="Bhuvana Nandhimalla" userId="87b6fc7ec2e3ca04" providerId="LiveId" clId="{67D9609F-F153-4C57-870B-664FF9709613}" dt="2023-04-26T12:59:32.238" v="173"/>
          <ac:spMkLst>
            <pc:docMk/>
            <pc:sldMk cId="3473135421" sldId="261"/>
            <ac:spMk id="2" creationId="{01E484A5-A38A-AFDF-156D-A8FD48DAB1F5}"/>
          </ac:spMkLst>
        </pc:spChg>
        <pc:spChg chg="mod">
          <ac:chgData name="Bhuvana Nandhimalla" userId="87b6fc7ec2e3ca04" providerId="LiveId" clId="{67D9609F-F153-4C57-870B-664FF9709613}" dt="2023-04-26T12:59:38.677" v="176" actId="20577"/>
          <ac:spMkLst>
            <pc:docMk/>
            <pc:sldMk cId="3473135421" sldId="261"/>
            <ac:spMk id="3" creationId="{0B3B1B5F-CE80-8B07-5D65-6631782B321F}"/>
          </ac:spMkLst>
        </pc:spChg>
      </pc:sldChg>
      <pc:sldChg chg="modSp mod">
        <pc:chgData name="Bhuvana Nandhimalla" userId="87b6fc7ec2e3ca04" providerId="LiveId" clId="{67D9609F-F153-4C57-870B-664FF9709613}" dt="2023-04-26T13:20:48.185" v="267" actId="27636"/>
        <pc:sldMkLst>
          <pc:docMk/>
          <pc:sldMk cId="1621231245" sldId="262"/>
        </pc:sldMkLst>
        <pc:spChg chg="mod">
          <ac:chgData name="Bhuvana Nandhimalla" userId="87b6fc7ec2e3ca04" providerId="LiveId" clId="{67D9609F-F153-4C57-870B-664FF9709613}" dt="2023-04-26T13:00:09.548" v="178" actId="255"/>
          <ac:spMkLst>
            <pc:docMk/>
            <pc:sldMk cId="1621231245" sldId="262"/>
            <ac:spMk id="2" creationId="{278CA917-AEC6-D16D-B91C-4B8BF3C6D32A}"/>
          </ac:spMkLst>
        </pc:spChg>
        <pc:spChg chg="mod">
          <ac:chgData name="Bhuvana Nandhimalla" userId="87b6fc7ec2e3ca04" providerId="LiveId" clId="{67D9609F-F153-4C57-870B-664FF9709613}" dt="2023-04-26T13:20:48.185" v="267" actId="27636"/>
          <ac:spMkLst>
            <pc:docMk/>
            <pc:sldMk cId="1621231245" sldId="262"/>
            <ac:spMk id="3" creationId="{62759D81-5934-B8D1-9F7D-EEAED3826EC2}"/>
          </ac:spMkLst>
        </pc:spChg>
      </pc:sldChg>
      <pc:sldChg chg="modSp new mod">
        <pc:chgData name="Bhuvana Nandhimalla" userId="87b6fc7ec2e3ca04" providerId="LiveId" clId="{67D9609F-F153-4C57-870B-664FF9709613}" dt="2023-04-26T13:06:27.065" v="206" actId="20577"/>
        <pc:sldMkLst>
          <pc:docMk/>
          <pc:sldMk cId="3228082597" sldId="263"/>
        </pc:sldMkLst>
        <pc:spChg chg="mod">
          <ac:chgData name="Bhuvana Nandhimalla" userId="87b6fc7ec2e3ca04" providerId="LiveId" clId="{67D9609F-F153-4C57-870B-664FF9709613}" dt="2023-04-26T13:03:30.362" v="183" actId="255"/>
          <ac:spMkLst>
            <pc:docMk/>
            <pc:sldMk cId="3228082597" sldId="263"/>
            <ac:spMk id="2" creationId="{1F5B9B81-90B4-0734-E9B2-B2217F9EE6B4}"/>
          </ac:spMkLst>
        </pc:spChg>
        <pc:spChg chg="mod">
          <ac:chgData name="Bhuvana Nandhimalla" userId="87b6fc7ec2e3ca04" providerId="LiveId" clId="{67D9609F-F153-4C57-870B-664FF9709613}" dt="2023-04-26T13:06:27.065" v="206" actId="20577"/>
          <ac:spMkLst>
            <pc:docMk/>
            <pc:sldMk cId="3228082597" sldId="263"/>
            <ac:spMk id="3" creationId="{0F81D067-0EB8-D4C9-9684-04E41D8BB353}"/>
          </ac:spMkLst>
        </pc:spChg>
      </pc:sldChg>
      <pc:sldChg chg="modSp new mod">
        <pc:chgData name="Bhuvana Nandhimalla" userId="87b6fc7ec2e3ca04" providerId="LiveId" clId="{67D9609F-F153-4C57-870B-664FF9709613}" dt="2023-04-26T13:31:25.566" v="295" actId="14100"/>
        <pc:sldMkLst>
          <pc:docMk/>
          <pc:sldMk cId="344503642" sldId="264"/>
        </pc:sldMkLst>
        <pc:spChg chg="mod">
          <ac:chgData name="Bhuvana Nandhimalla" userId="87b6fc7ec2e3ca04" providerId="LiveId" clId="{67D9609F-F153-4C57-870B-664FF9709613}" dt="2023-04-26T13:07:06.556" v="209" actId="255"/>
          <ac:spMkLst>
            <pc:docMk/>
            <pc:sldMk cId="344503642" sldId="264"/>
            <ac:spMk id="2" creationId="{CFEDE7C7-96BD-57CA-6C7F-6D85E3C25650}"/>
          </ac:spMkLst>
        </pc:spChg>
        <pc:spChg chg="mod">
          <ac:chgData name="Bhuvana Nandhimalla" userId="87b6fc7ec2e3ca04" providerId="LiveId" clId="{67D9609F-F153-4C57-870B-664FF9709613}" dt="2023-04-26T13:31:25.566" v="295" actId="14100"/>
          <ac:spMkLst>
            <pc:docMk/>
            <pc:sldMk cId="344503642" sldId="264"/>
            <ac:spMk id="3" creationId="{AA314230-0062-CD02-8B81-C0A4B1816433}"/>
          </ac:spMkLst>
        </pc:spChg>
      </pc:sldChg>
      <pc:sldChg chg="modSp new mod">
        <pc:chgData name="Bhuvana Nandhimalla" userId="87b6fc7ec2e3ca04" providerId="LiveId" clId="{67D9609F-F153-4C57-870B-664FF9709613}" dt="2023-04-26T13:12:45.357" v="224"/>
        <pc:sldMkLst>
          <pc:docMk/>
          <pc:sldMk cId="2565248909" sldId="265"/>
        </pc:sldMkLst>
        <pc:spChg chg="mod">
          <ac:chgData name="Bhuvana Nandhimalla" userId="87b6fc7ec2e3ca04" providerId="LiveId" clId="{67D9609F-F153-4C57-870B-664FF9709613}" dt="2023-04-26T13:10:54.197" v="223" actId="255"/>
          <ac:spMkLst>
            <pc:docMk/>
            <pc:sldMk cId="2565248909" sldId="265"/>
            <ac:spMk id="2" creationId="{9C79815C-ABD6-34DB-39EC-E0B98DD57D5E}"/>
          </ac:spMkLst>
        </pc:spChg>
        <pc:spChg chg="mod">
          <ac:chgData name="Bhuvana Nandhimalla" userId="87b6fc7ec2e3ca04" providerId="LiveId" clId="{67D9609F-F153-4C57-870B-664FF9709613}" dt="2023-04-26T13:12:45.357" v="224"/>
          <ac:spMkLst>
            <pc:docMk/>
            <pc:sldMk cId="2565248909" sldId="265"/>
            <ac:spMk id="3" creationId="{1DF4CBFA-318F-3DA7-2986-4B93067064CA}"/>
          </ac:spMkLst>
        </pc:spChg>
      </pc:sldChg>
      <pc:sldChg chg="modSp new mod">
        <pc:chgData name="Bhuvana Nandhimalla" userId="87b6fc7ec2e3ca04" providerId="LiveId" clId="{67D9609F-F153-4C57-870B-664FF9709613}" dt="2023-04-26T13:17:07.493" v="251"/>
        <pc:sldMkLst>
          <pc:docMk/>
          <pc:sldMk cId="2459402616" sldId="266"/>
        </pc:sldMkLst>
        <pc:spChg chg="mod">
          <ac:chgData name="Bhuvana Nandhimalla" userId="87b6fc7ec2e3ca04" providerId="LiveId" clId="{67D9609F-F153-4C57-870B-664FF9709613}" dt="2023-04-26T13:13:37.191" v="228" actId="255"/>
          <ac:spMkLst>
            <pc:docMk/>
            <pc:sldMk cId="2459402616" sldId="266"/>
            <ac:spMk id="2" creationId="{C94F2375-EB26-7BFD-599C-CB4909DC9C53}"/>
          </ac:spMkLst>
        </pc:spChg>
        <pc:spChg chg="mod">
          <ac:chgData name="Bhuvana Nandhimalla" userId="87b6fc7ec2e3ca04" providerId="LiveId" clId="{67D9609F-F153-4C57-870B-664FF9709613}" dt="2023-04-26T13:17:07.493" v="251"/>
          <ac:spMkLst>
            <pc:docMk/>
            <pc:sldMk cId="2459402616" sldId="266"/>
            <ac:spMk id="3" creationId="{88A67E7B-11E6-5D67-4FF0-FAE2E1D1064F}"/>
          </ac:spMkLst>
        </pc:spChg>
      </pc:sldChg>
      <pc:sldChg chg="delSp modSp new mod">
        <pc:chgData name="Bhuvana Nandhimalla" userId="87b6fc7ec2e3ca04" providerId="LiveId" clId="{67D9609F-F153-4C57-870B-664FF9709613}" dt="2023-04-26T13:18:38.290" v="261" actId="108"/>
        <pc:sldMkLst>
          <pc:docMk/>
          <pc:sldMk cId="1453429178" sldId="267"/>
        </pc:sldMkLst>
        <pc:spChg chg="del mod">
          <ac:chgData name="Bhuvana Nandhimalla" userId="87b6fc7ec2e3ca04" providerId="LiveId" clId="{67D9609F-F153-4C57-870B-664FF9709613}" dt="2023-04-26T13:17:40.491" v="255" actId="21"/>
          <ac:spMkLst>
            <pc:docMk/>
            <pc:sldMk cId="1453429178" sldId="267"/>
            <ac:spMk id="2" creationId="{C1AB927B-71B1-BFD9-81B2-9EE0924FBFFC}"/>
          </ac:spMkLst>
        </pc:spChg>
        <pc:spChg chg="mod">
          <ac:chgData name="Bhuvana Nandhimalla" userId="87b6fc7ec2e3ca04" providerId="LiveId" clId="{67D9609F-F153-4C57-870B-664FF9709613}" dt="2023-04-26T13:18:38.290" v="261" actId="108"/>
          <ac:spMkLst>
            <pc:docMk/>
            <pc:sldMk cId="1453429178" sldId="267"/>
            <ac:spMk id="3" creationId="{976E02D7-2E5B-5492-6B31-BF94A315A73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79C6-0503-C10C-2396-143D789E28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B0C233-F7ED-25B4-98CD-001461482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E86BEE-335F-4FAB-E2F7-B285D4206818}"/>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5" name="Footer Placeholder 4">
            <a:extLst>
              <a:ext uri="{FF2B5EF4-FFF2-40B4-BE49-F238E27FC236}">
                <a16:creationId xmlns:a16="http://schemas.microsoft.com/office/drawing/2014/main" id="{C4F8C23A-3DDB-771A-E916-7509C4051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20BF6-CB45-9B18-3B18-47AF6A91E65D}"/>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27083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D072-CB34-A211-1D21-9E886E510C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D7E32-88AD-7FF1-3DA6-BFC23AA2B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BF9F3-683E-5FDD-6CBB-FB29875083F3}"/>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5" name="Footer Placeholder 4">
            <a:extLst>
              <a:ext uri="{FF2B5EF4-FFF2-40B4-BE49-F238E27FC236}">
                <a16:creationId xmlns:a16="http://schemas.microsoft.com/office/drawing/2014/main" id="{78026092-767A-27DA-4988-CAF7D46E0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865D8-4B9C-A51A-2F93-BB80F0F7E60B}"/>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29421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A1E4C-2374-67B0-7104-C52D869E4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BFD2DC-04A4-FFA1-5E76-732510A14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EFEBA-923C-2C6C-97E1-9999C87C7DF1}"/>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5" name="Footer Placeholder 4">
            <a:extLst>
              <a:ext uri="{FF2B5EF4-FFF2-40B4-BE49-F238E27FC236}">
                <a16:creationId xmlns:a16="http://schemas.microsoft.com/office/drawing/2014/main" id="{7A21F8EB-0D86-40B8-8D7B-E209B7058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02641-B954-5279-E2D6-31375FD2410F}"/>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88186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9396-6D63-55C2-45A0-778C3EB0B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C4814-B02A-9817-0C41-0E1985128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82F9E-4F44-76BC-017F-49B07DC9B93A}"/>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5" name="Footer Placeholder 4">
            <a:extLst>
              <a:ext uri="{FF2B5EF4-FFF2-40B4-BE49-F238E27FC236}">
                <a16:creationId xmlns:a16="http://schemas.microsoft.com/office/drawing/2014/main" id="{4C6AA8B4-E1CB-3C2F-1443-27B2152AC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60054-2A8A-1C1E-665B-3398DD53EC7B}"/>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58571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7477-816F-C3DA-1369-0089EFF5EB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4AD452-7767-F953-E4A7-E57B2DB49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4090F-57E3-43CA-28C9-8476DE40C507}"/>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5" name="Footer Placeholder 4">
            <a:extLst>
              <a:ext uri="{FF2B5EF4-FFF2-40B4-BE49-F238E27FC236}">
                <a16:creationId xmlns:a16="http://schemas.microsoft.com/office/drawing/2014/main" id="{D0915A6B-9CB3-E9BF-4D25-BD7BF0BE0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F86D2-13B3-C496-95BC-6FA8F79A2835}"/>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258000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C824-8E14-4572-1A30-9B0912273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A711D-8708-CD9D-1535-F53B04B4E2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E40F88-F458-3766-7B74-940DF4610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3244F9-F9F2-A3BC-B124-409EE3162306}"/>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6" name="Footer Placeholder 5">
            <a:extLst>
              <a:ext uri="{FF2B5EF4-FFF2-40B4-BE49-F238E27FC236}">
                <a16:creationId xmlns:a16="http://schemas.microsoft.com/office/drawing/2014/main" id="{E7C91F8B-D4F7-7AAF-C1EC-3519A04BA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EA16E-5C13-7923-1AF3-8603D67C7D51}"/>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78849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BB6C-DF7C-B98C-99DE-78DB098DD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ACAB70-D761-992A-5B73-2BB6FD07D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69A6C-0A63-B53A-5006-0D90A3D056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3FFFD-3CA5-68F3-E5A7-BF7F75BB0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4D8F7-6599-055B-1B71-DD03A6B9B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53EFB4-4D27-37F3-7670-D106AD0E72B4}"/>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8" name="Footer Placeholder 7">
            <a:extLst>
              <a:ext uri="{FF2B5EF4-FFF2-40B4-BE49-F238E27FC236}">
                <a16:creationId xmlns:a16="http://schemas.microsoft.com/office/drawing/2014/main" id="{FC66D770-11B6-356C-BBFE-388E523B0A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BC4D91-167D-278A-41CA-B99ED59C6C16}"/>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97828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40D6-BA04-17D7-04A9-987E24BFC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46DDED-164D-0490-F956-5002207C601B}"/>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4" name="Footer Placeholder 3">
            <a:extLst>
              <a:ext uri="{FF2B5EF4-FFF2-40B4-BE49-F238E27FC236}">
                <a16:creationId xmlns:a16="http://schemas.microsoft.com/office/drawing/2014/main" id="{B2F5A726-DA59-193D-16E6-4292EFCB2E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777F54-90DF-0B03-CC20-1D459E9AC225}"/>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23479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8E526F-3A36-1DA6-5AD8-E3B34F3F23AC}"/>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3" name="Footer Placeholder 2">
            <a:extLst>
              <a:ext uri="{FF2B5EF4-FFF2-40B4-BE49-F238E27FC236}">
                <a16:creationId xmlns:a16="http://schemas.microsoft.com/office/drawing/2014/main" id="{69DF67FC-4A2F-F281-F2A7-C0122DF9E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A09CC3-A86C-B4DA-ED84-ECFBA920EA6E}"/>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425921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C81B-044F-1BF5-9999-C35963198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714D8-AE0A-96A1-1A88-6CC476F1C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B6BC3A-4281-EEB6-8835-970889881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815C1-6897-257A-89AC-F3F9400737F0}"/>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6" name="Footer Placeholder 5">
            <a:extLst>
              <a:ext uri="{FF2B5EF4-FFF2-40B4-BE49-F238E27FC236}">
                <a16:creationId xmlns:a16="http://schemas.microsoft.com/office/drawing/2014/main" id="{615B875A-D187-E7F1-855F-7930BD037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27C9E-558C-CA97-E09B-E91FD0615BC2}"/>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9627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363C-E132-8BC0-8915-14699F4F8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C0C5A1-CDC8-E17D-D2F6-AA41F4595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4C91D6-2DCE-1863-BEEC-53B7D3DC7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1B9B3-4DDD-34CD-3B59-0D8D06D2B60D}"/>
              </a:ext>
            </a:extLst>
          </p:cNvPr>
          <p:cNvSpPr>
            <a:spLocks noGrp="1"/>
          </p:cNvSpPr>
          <p:nvPr>
            <p:ph type="dt" sz="half" idx="10"/>
          </p:nvPr>
        </p:nvSpPr>
        <p:spPr/>
        <p:txBody>
          <a:bodyPr/>
          <a:lstStyle/>
          <a:p>
            <a:fld id="{3FD2B16A-D683-406D-BC84-5D4448D841B7}" type="datetimeFigureOut">
              <a:rPr lang="en-US" smtClean="0"/>
              <a:t>4/26/2023</a:t>
            </a:fld>
            <a:endParaRPr lang="en-US"/>
          </a:p>
        </p:txBody>
      </p:sp>
      <p:sp>
        <p:nvSpPr>
          <p:cNvPr id="6" name="Footer Placeholder 5">
            <a:extLst>
              <a:ext uri="{FF2B5EF4-FFF2-40B4-BE49-F238E27FC236}">
                <a16:creationId xmlns:a16="http://schemas.microsoft.com/office/drawing/2014/main" id="{CC520BB2-6ECB-B21B-5210-055ABDEA3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DE5CE-DDB4-84A2-9B56-B4477A07B61D}"/>
              </a:ext>
            </a:extLst>
          </p:cNvPr>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24828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2D88A-C97B-FA85-DF29-8D18D63FF4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C53007-419B-E0F7-D65C-78CA69627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C3E7FD-159F-5D9E-8819-34EDDAFC9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2B16A-D683-406D-BC84-5D4448D841B7}" type="datetimeFigureOut">
              <a:rPr lang="en-US" smtClean="0"/>
              <a:t>4/26/2023</a:t>
            </a:fld>
            <a:endParaRPr lang="en-US"/>
          </a:p>
        </p:txBody>
      </p:sp>
      <p:sp>
        <p:nvSpPr>
          <p:cNvPr id="5" name="Footer Placeholder 4">
            <a:extLst>
              <a:ext uri="{FF2B5EF4-FFF2-40B4-BE49-F238E27FC236}">
                <a16:creationId xmlns:a16="http://schemas.microsoft.com/office/drawing/2014/main" id="{748C5707-3FFE-8D42-8FD6-48520B2A8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93E4F2-160F-FBCD-E499-4608FFB13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FE264-C8F2-4F81-9BCC-6C469CD8B32B}" type="slidenum">
              <a:rPr lang="en-US" smtClean="0"/>
              <a:t>‹#›</a:t>
            </a:fld>
            <a:endParaRPr lang="en-US"/>
          </a:p>
        </p:txBody>
      </p:sp>
    </p:spTree>
    <p:extLst>
      <p:ext uri="{BB962C8B-B14F-4D97-AF65-F5344CB8AC3E}">
        <p14:creationId xmlns:p14="http://schemas.microsoft.com/office/powerpoint/2010/main" val="3326149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01BB-6E7D-7DF1-0DB7-13826F2478E0}"/>
              </a:ext>
            </a:extLst>
          </p:cNvPr>
          <p:cNvSpPr>
            <a:spLocks noGrp="1"/>
          </p:cNvSpPr>
          <p:nvPr>
            <p:ph type="ctrTitle"/>
          </p:nvPr>
        </p:nvSpPr>
        <p:spPr>
          <a:xfrm>
            <a:off x="1524000" y="304678"/>
            <a:ext cx="9144000" cy="2387600"/>
          </a:xfrm>
        </p:spPr>
        <p:txBody>
          <a:bodyPr>
            <a:normAutofit/>
          </a:bodyPr>
          <a:lstStyle/>
          <a:p>
            <a:r>
              <a:rPr lang="en-US" sz="3600" b="1" dirty="0"/>
              <a:t>Skin Disease Detection using Convolution Neural Network</a:t>
            </a:r>
          </a:p>
        </p:txBody>
      </p:sp>
      <p:sp>
        <p:nvSpPr>
          <p:cNvPr id="3" name="Subtitle 2">
            <a:extLst>
              <a:ext uri="{FF2B5EF4-FFF2-40B4-BE49-F238E27FC236}">
                <a16:creationId xmlns:a16="http://schemas.microsoft.com/office/drawing/2014/main" id="{5451B33E-6CAA-9F20-8CBE-4BC6DBFF6622}"/>
              </a:ext>
            </a:extLst>
          </p:cNvPr>
          <p:cNvSpPr>
            <a:spLocks noGrp="1"/>
          </p:cNvSpPr>
          <p:nvPr>
            <p:ph type="subTitle" idx="1"/>
          </p:nvPr>
        </p:nvSpPr>
        <p:spPr>
          <a:xfrm>
            <a:off x="1524000" y="3725129"/>
            <a:ext cx="9144000" cy="1655762"/>
          </a:xfrm>
        </p:spPr>
        <p:txBody>
          <a:bodyPr>
            <a:normAutofit lnSpcReduction="10000"/>
          </a:bodyPr>
          <a:lstStyle/>
          <a:p>
            <a:r>
              <a:rPr lang="en-US" dirty="0"/>
              <a:t>   </a:t>
            </a:r>
            <a:r>
              <a:rPr lang="en-US" dirty="0" smtClean="0"/>
              <a:t>1.Mythreyi </a:t>
            </a:r>
            <a:r>
              <a:rPr lang="en-US" dirty="0" err="1"/>
              <a:t>Nalluri</a:t>
            </a:r>
            <a:r>
              <a:rPr lang="en-US" dirty="0"/>
              <a:t>, 700741075</a:t>
            </a:r>
          </a:p>
          <a:p>
            <a:r>
              <a:rPr lang="en-US" dirty="0"/>
              <a:t>                            </a:t>
            </a:r>
            <a:r>
              <a:rPr lang="en-US" dirty="0" smtClean="0"/>
              <a:t>2</a:t>
            </a:r>
            <a:r>
              <a:rPr lang="en-US" dirty="0"/>
              <a:t>. </a:t>
            </a:r>
            <a:r>
              <a:rPr lang="en-US" dirty="0" err="1"/>
              <a:t>Rithvik</a:t>
            </a:r>
            <a:r>
              <a:rPr lang="en-US" dirty="0"/>
              <a:t> </a:t>
            </a:r>
            <a:r>
              <a:rPr lang="en-US" dirty="0" err="1"/>
              <a:t>Sena</a:t>
            </a:r>
            <a:r>
              <a:rPr lang="en-US" dirty="0"/>
              <a:t> Reddy </a:t>
            </a:r>
            <a:r>
              <a:rPr lang="en-US" dirty="0" err="1"/>
              <a:t>Malepally</a:t>
            </a:r>
            <a:r>
              <a:rPr lang="en-US" dirty="0"/>
              <a:t>, 700737712 </a:t>
            </a:r>
          </a:p>
          <a:p>
            <a:r>
              <a:rPr lang="en-US" dirty="0"/>
              <a:t>                3. Vamshi Krishna </a:t>
            </a:r>
            <a:r>
              <a:rPr lang="en-US" dirty="0" err="1"/>
              <a:t>Rapolu</a:t>
            </a:r>
            <a:r>
              <a:rPr lang="en-US" dirty="0"/>
              <a:t>, 700742210 </a:t>
            </a:r>
          </a:p>
          <a:p>
            <a:r>
              <a:rPr lang="en-US" dirty="0" smtClean="0"/>
              <a:t> 4</a:t>
            </a:r>
            <a:r>
              <a:rPr lang="en-US" dirty="0"/>
              <a:t>. Varna </a:t>
            </a:r>
            <a:r>
              <a:rPr lang="en-US" dirty="0" err="1"/>
              <a:t>Nemulla</a:t>
            </a:r>
            <a:r>
              <a:rPr lang="en-US" dirty="0"/>
              <a:t>, 700744920</a:t>
            </a:r>
          </a:p>
        </p:txBody>
      </p:sp>
    </p:spTree>
    <p:extLst>
      <p:ext uri="{BB962C8B-B14F-4D97-AF65-F5344CB8AC3E}">
        <p14:creationId xmlns:p14="http://schemas.microsoft.com/office/powerpoint/2010/main" val="275651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Input</a:t>
            </a:r>
            <a:endParaRPr lang="en-IN" b="1" dirty="0"/>
          </a:p>
        </p:txBody>
      </p:sp>
      <p:pic>
        <p:nvPicPr>
          <p:cNvPr id="4" name="Content Placeholder 3"/>
          <p:cNvPicPr>
            <a:picLocks noGrp="1" noChangeAspect="1"/>
          </p:cNvPicPr>
          <p:nvPr>
            <p:ph idx="1"/>
          </p:nvPr>
        </p:nvPicPr>
        <p:blipFill>
          <a:blip r:embed="rId2"/>
          <a:stretch>
            <a:fillRect/>
          </a:stretch>
        </p:blipFill>
        <p:spPr>
          <a:xfrm>
            <a:off x="838201" y="1948717"/>
            <a:ext cx="4876800" cy="4351338"/>
          </a:xfrm>
          <a:prstGeom prst="rect">
            <a:avLst/>
          </a:prstGeom>
        </p:spPr>
      </p:pic>
      <p:pic>
        <p:nvPicPr>
          <p:cNvPr id="5" name="Picture 4"/>
          <p:cNvPicPr>
            <a:picLocks noChangeAspect="1"/>
          </p:cNvPicPr>
          <p:nvPr/>
        </p:nvPicPr>
        <p:blipFill>
          <a:blip r:embed="rId3"/>
          <a:stretch>
            <a:fillRect/>
          </a:stretch>
        </p:blipFill>
        <p:spPr>
          <a:xfrm>
            <a:off x="6040315" y="1948717"/>
            <a:ext cx="5313485" cy="4351338"/>
          </a:xfrm>
          <a:prstGeom prst="rect">
            <a:avLst/>
          </a:prstGeom>
        </p:spPr>
      </p:pic>
    </p:spTree>
    <p:extLst>
      <p:ext uri="{BB962C8B-B14F-4D97-AF65-F5344CB8AC3E}">
        <p14:creationId xmlns:p14="http://schemas.microsoft.com/office/powerpoint/2010/main" val="337538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Output</a:t>
            </a:r>
            <a:endParaRPr lang="en-IN" b="1" dirty="0"/>
          </a:p>
        </p:txBody>
      </p:sp>
      <p:pic>
        <p:nvPicPr>
          <p:cNvPr id="4" name="Content Placeholder 3"/>
          <p:cNvPicPr>
            <a:picLocks noGrp="1" noChangeAspect="1"/>
          </p:cNvPicPr>
          <p:nvPr>
            <p:ph idx="1"/>
          </p:nvPr>
        </p:nvPicPr>
        <p:blipFill>
          <a:blip r:embed="rId2"/>
          <a:stretch>
            <a:fillRect/>
          </a:stretch>
        </p:blipFill>
        <p:spPr>
          <a:xfrm>
            <a:off x="1649400" y="1825625"/>
            <a:ext cx="8893200" cy="4351338"/>
          </a:xfrm>
          <a:prstGeom prst="rect">
            <a:avLst/>
          </a:prstGeom>
        </p:spPr>
      </p:pic>
    </p:spTree>
    <p:extLst>
      <p:ext uri="{BB962C8B-B14F-4D97-AF65-F5344CB8AC3E}">
        <p14:creationId xmlns:p14="http://schemas.microsoft.com/office/powerpoint/2010/main" val="234192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2375-EB26-7BFD-599C-CB4909DC9C53}"/>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88A67E7B-11E6-5D67-4FF0-FAE2E1D1064F}"/>
              </a:ext>
            </a:extLst>
          </p:cNvPr>
          <p:cNvSpPr>
            <a:spLocks noGrp="1"/>
          </p:cNvSpPr>
          <p:nvPr>
            <p:ph idx="1"/>
          </p:nvPr>
        </p:nvSpPr>
        <p:spPr/>
        <p:txBody>
          <a:bodyPr>
            <a:normAutofit fontScale="85000" lnSpcReduction="20000"/>
          </a:bodyPr>
          <a:lstStyle/>
          <a:p>
            <a:r>
              <a:rPr lang="en-US" dirty="0"/>
              <a:t>[1]. </a:t>
            </a:r>
            <a:r>
              <a:rPr lang="en-US" dirty="0" err="1"/>
              <a:t>Goceri</a:t>
            </a:r>
            <a:r>
              <a:rPr lang="en-US" dirty="0"/>
              <a:t>, E. (2019). Skin disease diagnosis from photographs using deep learning. In </a:t>
            </a:r>
            <a:r>
              <a:rPr lang="en-US" dirty="0" err="1"/>
              <a:t>VipIMAGE</a:t>
            </a:r>
            <a:r>
              <a:rPr lang="en-US" dirty="0"/>
              <a:t> 2019: Proceedings of the VII ECCOMAS Thematic Conference on Computational Vision and Medical Image Processing, October 16– 18, 2019, Porto, Portugal (pp. 239-246). Springer International Publishing. </a:t>
            </a:r>
          </a:p>
          <a:p>
            <a:r>
              <a:rPr lang="en-US" dirty="0"/>
              <a:t>[2]. Li, H., Pan, Y., Zhao, J., &amp; Zhang, L. (2021). Skin disease diagnosis with deep learning: a review. Neurocomputing, 464, 364-393. </a:t>
            </a:r>
          </a:p>
          <a:p>
            <a:r>
              <a:rPr lang="en-US" dirty="0"/>
              <a:t>[3]. </a:t>
            </a:r>
            <a:r>
              <a:rPr lang="en-US" dirty="0" err="1"/>
              <a:t>Inthiyaz</a:t>
            </a:r>
            <a:r>
              <a:rPr lang="en-US" dirty="0"/>
              <a:t>, S., </a:t>
            </a:r>
            <a:r>
              <a:rPr lang="en-US" dirty="0" err="1"/>
              <a:t>Altahan</a:t>
            </a:r>
            <a:r>
              <a:rPr lang="en-US" dirty="0"/>
              <a:t>, B. R., </a:t>
            </a:r>
            <a:r>
              <a:rPr lang="en-US" dirty="0" err="1"/>
              <a:t>Ahammad</a:t>
            </a:r>
            <a:r>
              <a:rPr lang="en-US" dirty="0"/>
              <a:t>, S. H., Rajesh, V., </a:t>
            </a:r>
            <a:r>
              <a:rPr lang="en-US" dirty="0" err="1"/>
              <a:t>Kalangi</a:t>
            </a:r>
            <a:r>
              <a:rPr lang="en-US" dirty="0"/>
              <a:t>, R. R., </a:t>
            </a:r>
            <a:r>
              <a:rPr lang="en-US" dirty="0" err="1"/>
              <a:t>Smirani</a:t>
            </a:r>
            <a:r>
              <a:rPr lang="en-US" dirty="0"/>
              <a:t>, L. K., ... &amp; Rashed, A. N. Z. (2023). Skin disease detection using deep learning. Advances in Engineering Software, 175, 103361. </a:t>
            </a:r>
          </a:p>
          <a:p>
            <a:r>
              <a:rPr lang="en-US" dirty="0"/>
              <a:t>[4]. Li, L. F., Wang, X., Hu, W. J., Xiong, N. N., Du, Y. X., &amp; Li, B. S. (2020). Deep learning in skin disease image recognition: A review. IEEE Access, 8, 208264-208280. [5]. Kumar, V. B., Kumar, S. S., &amp; </a:t>
            </a:r>
            <a:r>
              <a:rPr lang="en-US" dirty="0" err="1"/>
              <a:t>Saboo</a:t>
            </a:r>
            <a:r>
              <a:rPr lang="en-US" dirty="0"/>
              <a:t>, V. (2016, September). Dermatological disease detection using image processing and machine learning. In 2016 Third International Conference on Artificial Intelligence and Pattern Recognition (AIPR) (pp. 1-6). IEEE. </a:t>
            </a:r>
          </a:p>
          <a:p>
            <a:endParaRPr lang="en-US" dirty="0"/>
          </a:p>
        </p:txBody>
      </p:sp>
    </p:spTree>
    <p:extLst>
      <p:ext uri="{BB962C8B-B14F-4D97-AF65-F5344CB8AC3E}">
        <p14:creationId xmlns:p14="http://schemas.microsoft.com/office/powerpoint/2010/main" val="245940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2D7-2E5B-5492-6B31-BF94A315A739}"/>
              </a:ext>
            </a:extLst>
          </p:cNvPr>
          <p:cNvSpPr>
            <a:spLocks noGrp="1"/>
          </p:cNvSpPr>
          <p:nvPr>
            <p:ph idx="1"/>
          </p:nvPr>
        </p:nvSpPr>
        <p:spPr/>
        <p:txBody>
          <a:bodyPr>
            <a:normAutofit fontScale="70000" lnSpcReduction="20000"/>
          </a:bodyPr>
          <a:lstStyle/>
          <a:p>
            <a:pPr marL="0" indent="0">
              <a:buNone/>
            </a:pPr>
            <a:r>
              <a:rPr lang="en-US" dirty="0"/>
              <a:t>[6]. Anand, V., Gupta, S., &amp; </a:t>
            </a:r>
            <a:r>
              <a:rPr lang="en-US" dirty="0" err="1"/>
              <a:t>Koundal</a:t>
            </a:r>
            <a:r>
              <a:rPr lang="en-US" dirty="0"/>
              <a:t>, D. (2022). Skin disease diagnosis: challenges and opportunities. In Proceedings of Second Doctoral Symposium on Computational Intelligence: </a:t>
            </a:r>
            <a:r>
              <a:rPr lang="en-US" dirty="0" err="1"/>
              <a:t>DoSCI</a:t>
            </a:r>
            <a:r>
              <a:rPr lang="en-US" dirty="0"/>
              <a:t> 2021 (pp. 449-459). Springer Singapore. </a:t>
            </a:r>
          </a:p>
          <a:p>
            <a:pPr marL="0" indent="0">
              <a:buNone/>
            </a:pPr>
            <a:r>
              <a:rPr lang="en-US" dirty="0"/>
              <a:t>[7]. Rathod, J., </a:t>
            </a:r>
            <a:r>
              <a:rPr lang="en-US" dirty="0" err="1"/>
              <a:t>Waghmode</a:t>
            </a:r>
            <a:r>
              <a:rPr lang="en-US" dirty="0"/>
              <a:t>, V., </a:t>
            </a:r>
            <a:r>
              <a:rPr lang="en-US" dirty="0" err="1"/>
              <a:t>Sodha</a:t>
            </a:r>
            <a:r>
              <a:rPr lang="en-US" dirty="0"/>
              <a:t>, A., &amp; </a:t>
            </a:r>
            <a:r>
              <a:rPr lang="en-US" dirty="0" err="1"/>
              <a:t>Bhavathankar</a:t>
            </a:r>
            <a:r>
              <a:rPr lang="en-US" dirty="0"/>
              <a:t>, P. (2018, March). Diagnosis of skin diseases using Convolutional Neural Networks. In 2018 second international conference on electronics, communication and aerospace technology (ICECA) (pp. 1048-1051). IEEE. </a:t>
            </a:r>
          </a:p>
          <a:p>
            <a:pPr marL="0" indent="0">
              <a:buNone/>
            </a:pPr>
            <a:r>
              <a:rPr lang="en-US" dirty="0"/>
              <a:t>[8]. </a:t>
            </a:r>
            <a:r>
              <a:rPr lang="en-US" dirty="0" err="1"/>
              <a:t>Rimi</a:t>
            </a:r>
            <a:r>
              <a:rPr lang="en-US" dirty="0"/>
              <a:t>, T. A., Sultana, N., &amp; </a:t>
            </a:r>
            <a:r>
              <a:rPr lang="en-US" dirty="0" err="1"/>
              <a:t>Foysal</a:t>
            </a:r>
            <a:r>
              <a:rPr lang="en-US" dirty="0"/>
              <a:t>, M. F. A. (2020, May). </a:t>
            </a:r>
            <a:r>
              <a:rPr lang="en-US" dirty="0" err="1"/>
              <a:t>Derm</a:t>
            </a:r>
            <a:r>
              <a:rPr lang="en-US" dirty="0"/>
              <a:t>-NN: skin diseases detection using convolutional neural network. In 2020 4th International Conference on Intelligent Computing and Control Systems (ICICCS) (pp. 1205- 1209). IEEE.</a:t>
            </a:r>
          </a:p>
          <a:p>
            <a:pPr marL="0" indent="0">
              <a:buNone/>
            </a:pPr>
            <a:r>
              <a:rPr lang="en-US" dirty="0"/>
              <a:t> [9] </a:t>
            </a:r>
            <a:r>
              <a:rPr lang="en-US" sz="2900" dirty="0"/>
              <a:t>E. </a:t>
            </a:r>
            <a:r>
              <a:rPr lang="en-US" sz="2900" dirty="0" err="1"/>
              <a:t>Balestrieri</a:t>
            </a:r>
            <a:r>
              <a:rPr lang="en-US" sz="2900" dirty="0"/>
              <a:t>, F. </a:t>
            </a:r>
            <a:r>
              <a:rPr lang="en-US" sz="2900" dirty="0" err="1"/>
              <a:t>Lamonaca</a:t>
            </a:r>
            <a:r>
              <a:rPr lang="en-US" sz="2900" dirty="0"/>
              <a:t>, S. </a:t>
            </a:r>
            <a:r>
              <a:rPr lang="en-US" sz="2900" dirty="0" err="1"/>
              <a:t>Lembo</a:t>
            </a:r>
            <a:r>
              <a:rPr lang="en-US" sz="2900" dirty="0"/>
              <a:t>, G. Miele, F. Cusano, and G. A. De </a:t>
            </a:r>
            <a:r>
              <a:rPr lang="en-US" sz="2900" dirty="0" err="1"/>
              <a:t>Cristofaro</a:t>
            </a:r>
            <a:r>
              <a:rPr lang="en-US" sz="2900" dirty="0"/>
              <a:t>, “Automatic psoriasis assessment methods: current scenario and perspectives from a Metrologic point of view,” IEEE, 2019, pp. 1–6.</a:t>
            </a:r>
          </a:p>
          <a:p>
            <a:pPr marL="0" indent="0">
              <a:buNone/>
            </a:pPr>
            <a:r>
              <a:rPr lang="en-US" sz="2900" dirty="0"/>
              <a:t> [10 ] Z. Ge, S. </a:t>
            </a:r>
            <a:r>
              <a:rPr lang="en-US" sz="2900" dirty="0" err="1"/>
              <a:t>Demyanov</a:t>
            </a:r>
            <a:r>
              <a:rPr lang="en-US" sz="2900" dirty="0"/>
              <a:t>, R. Chakravorty, A. Bowling, and R. </a:t>
            </a:r>
            <a:r>
              <a:rPr lang="en-US" sz="2900" dirty="0" err="1"/>
              <a:t>Garnavi</a:t>
            </a:r>
            <a:r>
              <a:rPr lang="en-US" sz="2900" dirty="0"/>
              <a:t>, “Skin disease recognition using deep saliency features and multimodal learning of </a:t>
            </a:r>
            <a:r>
              <a:rPr lang="en-US" sz="2900" dirty="0" err="1"/>
              <a:t>dermoscopy</a:t>
            </a:r>
            <a:r>
              <a:rPr lang="en-US" sz="2900" dirty="0"/>
              <a:t> and clinical images,” in International Conference on Medical Image Computing and Computer-Assisted Intervention. Springer, 2017, pp. 250–258.</a:t>
            </a:r>
          </a:p>
        </p:txBody>
      </p:sp>
    </p:spTree>
    <p:extLst>
      <p:ext uri="{BB962C8B-B14F-4D97-AF65-F5344CB8AC3E}">
        <p14:creationId xmlns:p14="http://schemas.microsoft.com/office/powerpoint/2010/main" val="145342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2C43-0357-2220-3CAF-124D71DD527A}"/>
              </a:ext>
            </a:extLst>
          </p:cNvPr>
          <p:cNvSpPr>
            <a:spLocks noGrp="1"/>
          </p:cNvSpPr>
          <p:nvPr>
            <p:ph type="title"/>
          </p:nvPr>
        </p:nvSpPr>
        <p:spPr/>
        <p:txBody>
          <a:bodyPr>
            <a:normAutofit/>
          </a:bodyPr>
          <a:lstStyle/>
          <a:p>
            <a:r>
              <a:rPr lang="en-US" sz="3600" dirty="0"/>
              <a:t>Role/Responsibilities and Contribution in project</a:t>
            </a:r>
          </a:p>
        </p:txBody>
      </p:sp>
      <p:sp>
        <p:nvSpPr>
          <p:cNvPr id="3" name="Content Placeholder 2">
            <a:extLst>
              <a:ext uri="{FF2B5EF4-FFF2-40B4-BE49-F238E27FC236}">
                <a16:creationId xmlns:a16="http://schemas.microsoft.com/office/drawing/2014/main" id="{29EB5D00-3183-99A8-7BB4-26DC91F1AF2A}"/>
              </a:ext>
            </a:extLst>
          </p:cNvPr>
          <p:cNvSpPr>
            <a:spLocks noGrp="1"/>
          </p:cNvSpPr>
          <p:nvPr>
            <p:ph idx="1"/>
          </p:nvPr>
        </p:nvSpPr>
        <p:spPr/>
        <p:txBody>
          <a:bodyPr>
            <a:normAutofit fontScale="85000" lnSpcReduction="10000"/>
          </a:bodyPr>
          <a:lstStyle/>
          <a:p>
            <a:r>
              <a:rPr lang="en-US" dirty="0"/>
              <a:t>Problem description and dataset formation: Images for the dataset are downloaded and then they are preprocessed using the python CV2 library with various image processing techniques. </a:t>
            </a:r>
            <a:r>
              <a:rPr lang="en-US" dirty="0" err="1"/>
              <a:t>Mythreyi</a:t>
            </a:r>
            <a:r>
              <a:rPr lang="en-US" dirty="0"/>
              <a:t> </a:t>
            </a:r>
            <a:r>
              <a:rPr lang="en-US" dirty="0" err="1"/>
              <a:t>Nalluri</a:t>
            </a:r>
            <a:r>
              <a:rPr lang="en-US" dirty="0"/>
              <a:t>, 700741075 did this task. </a:t>
            </a:r>
          </a:p>
          <a:p>
            <a:r>
              <a:rPr lang="en-US" dirty="0"/>
              <a:t> Feature Extraction for 2 classes of image (Melanoma &amp; Benign keratosis): Applied the preprocessing techniques available in the pillow module and resized the images and applied the contrasting adjustments. </a:t>
            </a:r>
            <a:r>
              <a:rPr lang="en-US" dirty="0" err="1"/>
              <a:t>Rithvik</a:t>
            </a:r>
            <a:r>
              <a:rPr lang="en-US" dirty="0"/>
              <a:t> </a:t>
            </a:r>
            <a:r>
              <a:rPr lang="en-US" dirty="0" err="1"/>
              <a:t>Sena</a:t>
            </a:r>
            <a:r>
              <a:rPr lang="en-US" dirty="0"/>
              <a:t> Reddy </a:t>
            </a:r>
            <a:r>
              <a:rPr lang="en-US" dirty="0" err="1"/>
              <a:t>Malepally</a:t>
            </a:r>
            <a:r>
              <a:rPr lang="en-US" dirty="0"/>
              <a:t>, 700737712 did this task. </a:t>
            </a:r>
          </a:p>
          <a:p>
            <a:r>
              <a:rPr lang="en-US" dirty="0"/>
              <a:t> Feature Extraction for 2 classes of image(Basal cell carcinoma, Actinic keratosis, and Dermatofibroma): Applied the preprocessing techniques available in the pillow module and resized the images, and applied the contrasting adjustments. Vamshi Krishna </a:t>
            </a:r>
            <a:r>
              <a:rPr lang="en-US" dirty="0" err="1"/>
              <a:t>Rapolu</a:t>
            </a:r>
            <a:r>
              <a:rPr lang="en-US" dirty="0"/>
              <a:t>, 700742210 did this task. </a:t>
            </a:r>
          </a:p>
          <a:p>
            <a:r>
              <a:rPr lang="en-US" dirty="0"/>
              <a:t> Using the flask module in Python is used to build the web app and also the screens and the design of the pages is carried out by Varna </a:t>
            </a:r>
            <a:r>
              <a:rPr lang="en-US" dirty="0" err="1"/>
              <a:t>Nemulla</a:t>
            </a:r>
            <a:r>
              <a:rPr lang="en-US" dirty="0"/>
              <a:t>, 700744920</a:t>
            </a:r>
          </a:p>
        </p:txBody>
      </p:sp>
    </p:spTree>
    <p:extLst>
      <p:ext uri="{BB962C8B-B14F-4D97-AF65-F5344CB8AC3E}">
        <p14:creationId xmlns:p14="http://schemas.microsoft.com/office/powerpoint/2010/main" val="47649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1885-C948-7AA2-1C12-4A041C38BAC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D309679-22F4-B853-26BA-29DA5C4B6017}"/>
              </a:ext>
            </a:extLst>
          </p:cNvPr>
          <p:cNvSpPr>
            <a:spLocks noGrp="1"/>
          </p:cNvSpPr>
          <p:nvPr>
            <p:ph idx="1"/>
          </p:nvPr>
        </p:nvSpPr>
        <p:spPr/>
        <p:txBody>
          <a:bodyPr/>
          <a:lstStyle/>
          <a:p>
            <a:r>
              <a:rPr lang="en-US" dirty="0"/>
              <a:t> Skin Cancer is an emerging global health problem considering the increasing prevalence of harmful ultraviolet rays in the earth’s environment.</a:t>
            </a:r>
          </a:p>
          <a:p>
            <a:r>
              <a:rPr lang="en-US" dirty="0"/>
              <a:t>  A proper diagnosis can result in proper medication that can reduce the miseries of the people suffering and create awareness.</a:t>
            </a:r>
          </a:p>
          <a:p>
            <a:r>
              <a:rPr lang="en-US" dirty="0"/>
              <a:t> In this research, we have tried to develop a prototype to detect skin diseases using neural networks. </a:t>
            </a:r>
          </a:p>
        </p:txBody>
      </p:sp>
    </p:spTree>
    <p:extLst>
      <p:ext uri="{BB962C8B-B14F-4D97-AF65-F5344CB8AC3E}">
        <p14:creationId xmlns:p14="http://schemas.microsoft.com/office/powerpoint/2010/main" val="265297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84A5-A38A-AFDF-156D-A8FD48DAB1F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B3B1B5F-CE80-8B07-5D65-6631782B321F}"/>
              </a:ext>
            </a:extLst>
          </p:cNvPr>
          <p:cNvSpPr>
            <a:spLocks noGrp="1"/>
          </p:cNvSpPr>
          <p:nvPr>
            <p:ph idx="1"/>
          </p:nvPr>
        </p:nvSpPr>
        <p:spPr/>
        <p:txBody>
          <a:bodyPr/>
          <a:lstStyle/>
          <a:p>
            <a:r>
              <a:rPr lang="en-US" dirty="0"/>
              <a:t> To design an effective neural network model that best classifies the given input user image to the most accurate skin disease. </a:t>
            </a:r>
          </a:p>
          <a:p>
            <a:r>
              <a:rPr lang="en-US" dirty="0"/>
              <a:t> To develop a UI with ease of use for the users using the programming components and modules available in Python.</a:t>
            </a:r>
          </a:p>
        </p:txBody>
      </p:sp>
    </p:spTree>
    <p:extLst>
      <p:ext uri="{BB962C8B-B14F-4D97-AF65-F5344CB8AC3E}">
        <p14:creationId xmlns:p14="http://schemas.microsoft.com/office/powerpoint/2010/main" val="347313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A917-AEC6-D16D-B91C-4B8BF3C6D32A}"/>
              </a:ext>
            </a:extLst>
          </p:cNvPr>
          <p:cNvSpPr>
            <a:spLocks noGrp="1"/>
          </p:cNvSpPr>
          <p:nvPr>
            <p:ph type="title"/>
          </p:nvPr>
        </p:nvSpPr>
        <p:spPr/>
        <p:txBody>
          <a:bodyPr>
            <a:normAutofit/>
          </a:bodyPr>
          <a:lstStyle/>
          <a:p>
            <a:r>
              <a:rPr lang="en-US" sz="3600" dirty="0"/>
              <a:t>Related work</a:t>
            </a:r>
          </a:p>
        </p:txBody>
      </p:sp>
      <p:sp>
        <p:nvSpPr>
          <p:cNvPr id="3" name="Content Placeholder 2">
            <a:extLst>
              <a:ext uri="{FF2B5EF4-FFF2-40B4-BE49-F238E27FC236}">
                <a16:creationId xmlns:a16="http://schemas.microsoft.com/office/drawing/2014/main" id="{62759D81-5934-B8D1-9F7D-EEAED3826EC2}"/>
              </a:ext>
            </a:extLst>
          </p:cNvPr>
          <p:cNvSpPr>
            <a:spLocks noGrp="1"/>
          </p:cNvSpPr>
          <p:nvPr>
            <p:ph idx="1"/>
          </p:nvPr>
        </p:nvSpPr>
        <p:spPr/>
        <p:txBody>
          <a:bodyPr>
            <a:normAutofit fontScale="70000" lnSpcReduction="20000"/>
          </a:bodyPr>
          <a:lstStyle/>
          <a:p>
            <a:r>
              <a:rPr lang="en-US" dirty="0"/>
              <a:t>The amalgamation of technology with health care results in rapid development in image processing techniques to aid the medical field. Application of digital image-based equipment such as Computed Tomography (CT), Digital Subtraction Angiography (DSA), and Magnetic Resonance Imaging (MRI) help in accurate diagnosis. Many researchers have worked for detection of skin diseases so far. A brief literature survey is given below.</a:t>
            </a:r>
          </a:p>
          <a:p>
            <a:r>
              <a:rPr lang="en-US" dirty="0"/>
              <a:t> </a:t>
            </a:r>
            <a:r>
              <a:rPr lang="en-US" dirty="0" err="1"/>
              <a:t>Ercal</a:t>
            </a:r>
            <a:r>
              <a:rPr lang="en-US" dirty="0"/>
              <a:t> et al. [1] used an adaptive color metric from the RGB planes. It helps in discriminating the tumor and the background. Image segmentation is performed using a suitable coordinate transformation. Borders are drawn by extracting the tumor portion from the segmented image. This was an effective method to find tumors diagnosis. </a:t>
            </a:r>
          </a:p>
          <a:p>
            <a:r>
              <a:rPr lang="en-US" dirty="0"/>
              <a:t>S. Pari et al., [2] used deep convolutional neural networks, image classification algorithms with data augmentation to successfully investigate automatic detection of </a:t>
            </a:r>
            <a:r>
              <a:rPr lang="en-US" dirty="0" err="1"/>
              <a:t>dermoscopic</a:t>
            </a:r>
            <a:r>
              <a:rPr lang="en-US" dirty="0"/>
              <a:t> patterns and skin lesion analysis. </a:t>
            </a:r>
          </a:p>
          <a:p>
            <a:r>
              <a:rPr lang="en-US" dirty="0" err="1"/>
              <a:t>Ganster</a:t>
            </a:r>
            <a:r>
              <a:rPr lang="en-US" dirty="0"/>
              <a:t> et al. [3] developed a computer-based system for image analysis acquired through ELM. Basic segmentation algorithms with fusion strategy are used to get the binary mask of skin lesion. The malignancy of lesion is calculated based upon shape and radiometric features. The local and global parameters are also considered for better results. The system improves the early detection of malignant melanoma.</a:t>
            </a:r>
          </a:p>
        </p:txBody>
      </p:sp>
    </p:spTree>
    <p:extLst>
      <p:ext uri="{BB962C8B-B14F-4D97-AF65-F5344CB8AC3E}">
        <p14:creationId xmlns:p14="http://schemas.microsoft.com/office/powerpoint/2010/main" val="162123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9B81-90B4-0734-E9B2-B2217F9EE6B4}"/>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0F81D067-0EB8-D4C9-9684-04E41D8BB353}"/>
              </a:ext>
            </a:extLst>
          </p:cNvPr>
          <p:cNvSpPr>
            <a:spLocks noGrp="1"/>
          </p:cNvSpPr>
          <p:nvPr>
            <p:ph idx="1"/>
          </p:nvPr>
        </p:nvSpPr>
        <p:spPr/>
        <p:txBody>
          <a:bodyPr>
            <a:normAutofit fontScale="85000" lnSpcReduction="20000"/>
          </a:bodyPr>
          <a:lstStyle/>
          <a:p>
            <a:r>
              <a:rPr lang="en-US" dirty="0"/>
              <a:t>Skin is the one of the most important organ in the human body. It acts as a shield to protect our internal body from getting damaged. But this important part of the human body can be affected by serious infections caused by some fungi or viruses or even dust too. Around the world, millions of people suffer from various skin diseases. From acne problems to eczema, people suffer a lot. Sometimes a small boil on the skin can turn into a severe issue or even an infection that will cause a major health issue. </a:t>
            </a:r>
          </a:p>
          <a:p>
            <a:r>
              <a:rPr lang="en-US" dirty="0"/>
              <a:t>A proper diagnosis can reduce the miseries of the people and helps to create awareness. So, we have wanted to develop a prototype to detect skin diseases using neural networks. In the choice of neural networks, we have chosen CNN which abbreviates as a convolutional neural network. Here, we have made a classifier prototype that will give the class of skin disease by analyzing the image and matching the image from its previous training data to produce maximum accuracy. The model is used to classify five classes of skin disease named eczema hand, eczema nummular, eczema </a:t>
            </a:r>
            <a:r>
              <a:rPr lang="en-US" dirty="0" err="1"/>
              <a:t>subcute</a:t>
            </a:r>
            <a:r>
              <a:rPr lang="en-US" dirty="0"/>
              <a:t>, lichen simplex, Stasis dermatitis, and ulcers.</a:t>
            </a:r>
          </a:p>
        </p:txBody>
      </p:sp>
    </p:spTree>
    <p:extLst>
      <p:ext uri="{BB962C8B-B14F-4D97-AF65-F5344CB8AC3E}">
        <p14:creationId xmlns:p14="http://schemas.microsoft.com/office/powerpoint/2010/main" val="322808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E7C7-96BD-57CA-6C7F-6D85E3C25650}"/>
              </a:ext>
            </a:extLst>
          </p:cNvPr>
          <p:cNvSpPr>
            <a:spLocks noGrp="1"/>
          </p:cNvSpPr>
          <p:nvPr>
            <p:ph type="title"/>
          </p:nvPr>
        </p:nvSpPr>
        <p:spPr/>
        <p:txBody>
          <a:bodyPr>
            <a:normAutofit/>
          </a:bodyPr>
          <a:lstStyle/>
          <a:p>
            <a:r>
              <a:rPr lang="en-US" sz="3600" dirty="0"/>
              <a:t>Proposed Solution</a:t>
            </a:r>
          </a:p>
        </p:txBody>
      </p:sp>
      <p:sp>
        <p:nvSpPr>
          <p:cNvPr id="3" name="Content Placeholder 2">
            <a:extLst>
              <a:ext uri="{FF2B5EF4-FFF2-40B4-BE49-F238E27FC236}">
                <a16:creationId xmlns:a16="http://schemas.microsoft.com/office/drawing/2014/main" id="{AA314230-0062-CD02-8B81-C0A4B1816433}"/>
              </a:ext>
            </a:extLst>
          </p:cNvPr>
          <p:cNvSpPr>
            <a:spLocks noGrp="1"/>
          </p:cNvSpPr>
          <p:nvPr>
            <p:ph idx="1"/>
          </p:nvPr>
        </p:nvSpPr>
        <p:spPr>
          <a:xfrm>
            <a:off x="838200" y="1445342"/>
            <a:ext cx="10515600" cy="4965290"/>
          </a:xfrm>
        </p:spPr>
        <p:txBody>
          <a:bodyPr>
            <a:normAutofit fontScale="85000" lnSpcReduction="20000"/>
          </a:bodyPr>
          <a:lstStyle/>
          <a:p>
            <a:pPr marL="0" indent="0">
              <a:buNone/>
            </a:pPr>
            <a:r>
              <a:rPr lang="en-US" dirty="0"/>
              <a:t>Our approach started with loading of the dataset and then the data augmentation continued by creating a neural network and training the network. The flow is as below.</a:t>
            </a:r>
          </a:p>
          <a:p>
            <a:r>
              <a:rPr lang="en-US" dirty="0"/>
              <a:t>A. Dataset Collection: The pictures from </a:t>
            </a:r>
            <a:r>
              <a:rPr lang="en-US" dirty="0" err="1"/>
              <a:t>Dermnet</a:t>
            </a:r>
            <a:r>
              <a:rPr lang="en-US" dirty="0"/>
              <a:t>. We have considered skin infection pictures with the natural parts. It has been seen that the proposed framework yield exactness differs as for skin illnesses.</a:t>
            </a:r>
          </a:p>
          <a:p>
            <a:r>
              <a:rPr lang="en-US" dirty="0"/>
              <a:t>B. Data augmentation Preparation: To avoid overfitting we are extending our data using data augmentation. In any case, our profound neural classifier needs a comparable informational index for preparing and testing the informational index. So we set the pixels into 100 X 100. </a:t>
            </a:r>
          </a:p>
          <a:p>
            <a:r>
              <a:rPr lang="en-US" dirty="0"/>
              <a:t>C. Splitting data for training and validation: Here in this section we used the </a:t>
            </a:r>
            <a:r>
              <a:rPr lang="en-US" dirty="0" err="1"/>
              <a:t>sklearn</a:t>
            </a:r>
            <a:r>
              <a:rPr lang="en-US" dirty="0"/>
              <a:t> module in python to split our numerical tabular dataset into 2 with 80 percent as training data and remaining as validation data. </a:t>
            </a:r>
          </a:p>
          <a:p>
            <a:r>
              <a:rPr lang="en-US" dirty="0"/>
              <a:t>D. Model building: After the segregation of the image data into training and validation set using image data generators, we have focused on model building. We are building a neural network model with 13 layers in it</a:t>
            </a:r>
          </a:p>
        </p:txBody>
      </p:sp>
    </p:spTree>
    <p:extLst>
      <p:ext uri="{BB962C8B-B14F-4D97-AF65-F5344CB8AC3E}">
        <p14:creationId xmlns:p14="http://schemas.microsoft.com/office/powerpoint/2010/main" val="34450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CNN </a:t>
            </a:r>
            <a:r>
              <a:rPr lang="en-IN" b="1" dirty="0" smtClean="0"/>
              <a:t>Architecture</a:t>
            </a:r>
            <a:endParaRPr lang="en-IN" b="1" dirty="0"/>
          </a:p>
        </p:txBody>
      </p:sp>
      <p:pic>
        <p:nvPicPr>
          <p:cNvPr id="4" name="Content Placeholder 3"/>
          <p:cNvPicPr>
            <a:picLocks noGrp="1" noChangeAspect="1"/>
          </p:cNvPicPr>
          <p:nvPr>
            <p:ph idx="1"/>
          </p:nvPr>
        </p:nvPicPr>
        <p:blipFill>
          <a:blip r:embed="rId2"/>
          <a:stretch>
            <a:fillRect/>
          </a:stretch>
        </p:blipFill>
        <p:spPr>
          <a:xfrm>
            <a:off x="1253070" y="2294266"/>
            <a:ext cx="9685859" cy="3414056"/>
          </a:xfrm>
          <a:prstGeom prst="rect">
            <a:avLst/>
          </a:prstGeom>
        </p:spPr>
      </p:pic>
    </p:spTree>
    <p:extLst>
      <p:ext uri="{BB962C8B-B14F-4D97-AF65-F5344CB8AC3E}">
        <p14:creationId xmlns:p14="http://schemas.microsoft.com/office/powerpoint/2010/main" val="276590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815C-ABD6-34DB-39EC-E0B98DD57D5E}"/>
              </a:ext>
            </a:extLst>
          </p:cNvPr>
          <p:cNvSpPr>
            <a:spLocks noGrp="1"/>
          </p:cNvSpPr>
          <p:nvPr>
            <p:ph type="title"/>
          </p:nvPr>
        </p:nvSpPr>
        <p:spPr/>
        <p:txBody>
          <a:bodyPr>
            <a:normAutofit/>
          </a:bodyPr>
          <a:lstStyle/>
          <a:p>
            <a:r>
              <a:rPr lang="en-US" sz="3600" dirty="0"/>
              <a:t>Results/Simulations</a:t>
            </a:r>
          </a:p>
        </p:txBody>
      </p:sp>
      <p:sp>
        <p:nvSpPr>
          <p:cNvPr id="3" name="Content Placeholder 2">
            <a:extLst>
              <a:ext uri="{FF2B5EF4-FFF2-40B4-BE49-F238E27FC236}">
                <a16:creationId xmlns:a16="http://schemas.microsoft.com/office/drawing/2014/main" id="{1DF4CBFA-318F-3DA7-2986-4B93067064CA}"/>
              </a:ext>
            </a:extLst>
          </p:cNvPr>
          <p:cNvSpPr>
            <a:spLocks noGrp="1"/>
          </p:cNvSpPr>
          <p:nvPr>
            <p:ph idx="1"/>
          </p:nvPr>
        </p:nvSpPr>
        <p:spPr/>
        <p:txBody>
          <a:bodyPr/>
          <a:lstStyle/>
          <a:p>
            <a:r>
              <a:rPr lang="en-US" dirty="0"/>
              <a:t>The digitalized skin ailment pictures were caught by the camera and preparing strategies were applied to these information pictures. Picture handling is a strategy that can be partitioned into various classes: one of these is Image Compression another picture upgrade and the latter is the reclamation, and estimation extraction. We trust that this model will be created as a genuine application for our clinical science for the government assistance of patients. It will be so encouraging for created nations to identify their sicknesses so they can concern prior and can make legitimate strides for their sound skin.</a:t>
            </a:r>
          </a:p>
        </p:txBody>
      </p:sp>
    </p:spTree>
    <p:extLst>
      <p:ext uri="{BB962C8B-B14F-4D97-AF65-F5344CB8AC3E}">
        <p14:creationId xmlns:p14="http://schemas.microsoft.com/office/powerpoint/2010/main" val="2565248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1632</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Skin Disease Detection using Convolution Neural Network</vt:lpstr>
      <vt:lpstr>Role/Responsibilities and Contribution in project</vt:lpstr>
      <vt:lpstr>Motivation:</vt:lpstr>
      <vt:lpstr>Objectives:</vt:lpstr>
      <vt:lpstr>Related work</vt:lpstr>
      <vt:lpstr>Problem Statement</vt:lpstr>
      <vt:lpstr>Proposed Solution</vt:lpstr>
      <vt:lpstr>CNN Architecture</vt:lpstr>
      <vt:lpstr>Results/Simulations</vt:lpstr>
      <vt:lpstr>Input</vt:lpstr>
      <vt:lpstr>Output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 using Convolution Neural Network</dc:title>
  <dc:creator>Bhuvana Nandhimalla</dc:creator>
  <cp:lastModifiedBy>Geetha Rapolu</cp:lastModifiedBy>
  <cp:revision>4</cp:revision>
  <dcterms:created xsi:type="dcterms:W3CDTF">2023-04-26T08:30:18Z</dcterms:created>
  <dcterms:modified xsi:type="dcterms:W3CDTF">2023-04-26T17:04:44Z</dcterms:modified>
</cp:coreProperties>
</file>