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itchFamily="2" charset="77"/>
      <p:regular r:id="rId14"/>
    </p:embeddedFont>
    <p:embeddedFont>
      <p:font typeface="Merriweather" pitchFamily="2" charset="77"/>
      <p:regular r:id="rId15"/>
      <p:bold r:id="rId16"/>
      <p:italic r:id="rId17"/>
      <p:boldItalic r:id="rId18"/>
    </p:embeddedFont>
    <p:embeddedFont>
      <p:font typeface="Oswald" pitchFamily="2" charset="77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DE2C9-AF32-4B49-B10E-CB87437F952C}">
  <a:tblStyle styleId="{764DE2C9-AF32-4B49-B10E-CB87437F95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97754658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97754658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97754658e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97754658e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97754658e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97754658e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7754658e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7754658e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7754658e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7754658e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97754658e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97754658e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97754658e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97754658e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97754658e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97754658e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7754658e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97754658e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7754658e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97754658e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Unveiling the Potential of the Random Forest Algorithm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393000" y="1017725"/>
          <a:ext cx="8520600" cy="3978700"/>
        </p:xfrm>
        <a:graphic>
          <a:graphicData uri="http://schemas.openxmlformats.org/drawingml/2006/table">
            <a:tbl>
              <a:tblPr>
                <a:noFill/>
                <a:tableStyleId>{764DE2C9-AF32-4B49-B10E-CB87437F952C}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7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Study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Application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 Size (Instances, Features)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Challenges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Strategies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Accuracy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Precision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Recall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F1-Score</a:t>
                      </a:r>
                      <a:endParaRPr sz="7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Chen et al. [4]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Diabetes Prediction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2000, 10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Imbalance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SMOTE,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95%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94%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92%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93%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Chen, Y. et al. [1]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Risk Assessment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8000, 4000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None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Optimal Decision Trees,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98%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97%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98%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98%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Huang, Z. &amp; Chen, D. [12]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Breast Cancer Diagnosis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300, 30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Imbalance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Stratified Split,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97%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95%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96%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95.5%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Mekha et al. [10]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Image Classification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2000, 6000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Noisy Data, High Dimensionality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Image Preprocessing, PCA,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94%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93%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92%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92%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Nandy et al. [3]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Forest Height Mapping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250,000, 500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Large Data Size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Distributed Computing,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88%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87%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86%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86%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Hao et al. [15]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Wind Power Forecasting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3000, 35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Missing Values, High Variation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Data Imputation,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91%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90%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89%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89%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Wan, L. et al. [5]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Fault Diagnosis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1,000,000, 10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Class Imbalance, Large Data Size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SMOTE, Undersampling, Large-scale processing, Hyperparameter Tuning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96%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93%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93%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93%</a:t>
                      </a:r>
                      <a:endParaRPr sz="700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941500"/>
            <a:ext cx="3996300" cy="38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[1] "Large group activity security risk assessment and risk early warning based on random forest algorithm" (Chen et al.,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[2] "Monitoring and Recognizing Enterprise Public Opinion from High-Risk Users Based on User Portrait and Random Forest Algorithm" (Chen et al.,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[3] "Mapping Forest Height and Aboveground Biomass by Integrating ICESat‐2, Sentinel‐1 and Sentinel‐2 Data Using Random Forest Algorithm in Northwest Himalayan Foothills of India" (Nandy et al.,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[4] "DIABETES PREDICTION USING RANDOM FOREST ALGORITHM" (Naishvini et al., 2022)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[5] "An Efficient Rolling Bearing Fault Diagnosis Method Based on Spark and Improved Random Forest Algorithm" (Wan et al.,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[6] "COVID-19 Patient Health Prediction Using Boosted Random Forest Algorithm" (Iwendi et al., 2020)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[7] "The random forest algorithm for statistical learning" (Schonlau and Zou, 2020)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[8] "Flood disaster risk assessment based on random forest algorithm" (Zhu and Zhang,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[9] "Genomic Island Prediction via Chi-Square Test and Random Forest Algorithm" (Onesime et al.,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222"/>
              <a:buNone/>
            </a:pPr>
            <a:r>
              <a:rPr lang="en-GB" sz="900">
                <a:latin typeface="Average"/>
                <a:ea typeface="Average"/>
                <a:cs typeface="Average"/>
                <a:sym typeface="Average"/>
              </a:rPr>
              <a:t>[10] "Image Classification of Rice Leaf Diseases Using Random Forest Algorithm" (Mekha and Teeyasuksaet, 2021)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402675" y="1017725"/>
            <a:ext cx="4389000" cy="38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[11] "Application of Random Forest Algorithm in Physical Education" (Xu and Yin, 2021)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[12] "A Breast Cancer Diagnosis Method Based on VIM Feature Selection and Hierarchical Clustering Random Forest Algorithm" (Huang and Chen, 2022)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[13] "BOFRF: A Novel Boosting-Based Federated Random Forest Algorithm on Horizontally Partitioned Data " (Gencturk et al., 2022)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[14] "Electricity Theft Detection Based on Stacked Autoencoder and the Undersampling and Resampling Based Random Forest Algorithm" (Lin et al., 2021)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[15] "Wind Power Short-Term Forecasting Model Based on the Hierarchical Output Power and Poisson Re-Sampling Random Forest Algorithm" (Hao et al., 2021)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[16] "Development of Hypergraph Based Improved Random Forest Algorithm for Partial Discharge Pattern Classification" (Govindarajan et al., 2021)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[17] "Deep multi-stage reference evapotranspiration forecasting model: Multivariate empirical mode decomposition integrated with Boruta-random forest algorithm" (Jayasinghe et al., 2021)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[18] "Class Weights Random Forest Algorithm for Processing Class Imbalanced Medical Data" (Zhu et al., 2018)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[19] "A Parametric Optimization Oriented, AFSA Based Random Forest Algorithm: Application to the Detection of Cervical Epithelial Cells" (Jia et al., 2020)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SzPts val="358"/>
              <a:buNone/>
            </a:pPr>
            <a:r>
              <a:rPr lang="en-GB" sz="800">
                <a:latin typeface="Average"/>
                <a:ea typeface="Average"/>
                <a:cs typeface="Average"/>
                <a:sym typeface="Average"/>
              </a:rPr>
              <a:t>[20] "Passenger Travel Behavior in Public Transport Corridor After the Operation of Urban Rail Transit: A Random Forest Algorithm Approach" (Li et al., 2020)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 Information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1600" b="1" dirty="0"/>
              <a:t>Team Members: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lang="en-GB" sz="1200" b="1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1200" dirty="0"/>
              <a:t>- Ganesh Kumar </a:t>
            </a:r>
            <a:r>
              <a:rPr lang="en-GB" sz="1200" dirty="0" err="1"/>
              <a:t>Kokkera</a:t>
            </a:r>
            <a:r>
              <a:rPr lang="en-GB" sz="1200" dirty="0"/>
              <a:t> – 700743028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lang="en-GB" sz="1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1200" dirty="0"/>
              <a:t>- Nishanth Joseph Reddy </a:t>
            </a:r>
            <a:r>
              <a:rPr lang="en-GB" sz="1200" dirty="0" err="1"/>
              <a:t>Kommareddy</a:t>
            </a:r>
            <a:r>
              <a:rPr lang="en-GB" sz="1200" dirty="0"/>
              <a:t> – 700747801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endParaRPr lang="en-GB" sz="1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-GB" sz="1200" dirty="0"/>
              <a:t>- Vamshi Krishna </a:t>
            </a:r>
            <a:r>
              <a:rPr lang="en-GB" sz="1200" dirty="0" err="1"/>
              <a:t>Rapolu</a:t>
            </a:r>
            <a:r>
              <a:rPr lang="en-GB" sz="1200" dirty="0"/>
              <a:t> – 700742210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Contribution in project 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855" b="1" dirty="0"/>
              <a:t>Ganesh Kumar </a:t>
            </a:r>
            <a:r>
              <a:rPr lang="en-GB" sz="855" b="1" dirty="0" err="1"/>
              <a:t>Kokkera</a:t>
            </a:r>
            <a:r>
              <a:rPr lang="en-GB" sz="855" b="1" dirty="0"/>
              <a:t> :</a:t>
            </a:r>
          </a:p>
          <a:p>
            <a:pPr marL="457200" lvl="0" indent="-2774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69"/>
              <a:buAutoNum type="arabicPeriod"/>
            </a:pPr>
            <a:r>
              <a:rPr lang="en-GB" sz="768" u="sng" dirty="0"/>
              <a:t>Responsibilities</a:t>
            </a:r>
            <a:r>
              <a:rPr lang="en-GB" sz="768" i="1" dirty="0"/>
              <a:t>: </a:t>
            </a:r>
            <a:br>
              <a:rPr lang="en-GB" sz="768" dirty="0"/>
            </a:br>
            <a:r>
              <a:rPr lang="en-GB" sz="768" dirty="0"/>
              <a:t>Conduct a thorough literature review to understand the strengths, weaknesses of Random Forest algorithm and ways to mitigate those challenges. </a:t>
            </a:r>
          </a:p>
          <a:p>
            <a:pPr marL="457200" lvl="0" indent="-2774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69"/>
              <a:buAutoNum type="arabicPeriod"/>
            </a:pPr>
            <a:r>
              <a:rPr lang="en-GB" sz="768" u="sng" dirty="0"/>
              <a:t>Contribution</a:t>
            </a:r>
            <a:r>
              <a:rPr lang="en-GB" sz="768" dirty="0"/>
              <a:t>: </a:t>
            </a:r>
            <a:br>
              <a:rPr lang="en-GB" sz="768" dirty="0"/>
            </a:br>
            <a:r>
              <a:rPr lang="en-GB" sz="768" dirty="0"/>
              <a:t>Successfully completed the literature review which helped in identifying the challenges associated with the algorithm and potential solutions to overcome them.</a:t>
            </a:r>
            <a:endParaRPr sz="768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855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900" b="1" dirty="0"/>
              <a:t>Nishanth Joseph Reddy </a:t>
            </a:r>
            <a:r>
              <a:rPr lang="en-GB" sz="900" b="1" dirty="0" err="1"/>
              <a:t>Kommareddy</a:t>
            </a:r>
            <a:r>
              <a:rPr lang="en-GB" sz="900" b="1" dirty="0"/>
              <a:t> :</a:t>
            </a:r>
            <a:endParaRPr lang="en-US" sz="855" b="1" dirty="0"/>
          </a:p>
          <a:p>
            <a:pPr marL="457200" lvl="0" indent="-2774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69"/>
              <a:buAutoNum type="arabicPeriod"/>
            </a:pPr>
            <a:r>
              <a:rPr lang="en-US" sz="768" u="sng" dirty="0"/>
              <a:t>Responsibilities</a:t>
            </a:r>
            <a:r>
              <a:rPr lang="en-US" sz="768" dirty="0"/>
              <a:t>: </a:t>
            </a:r>
            <a:br>
              <a:rPr lang="en-US" sz="768" dirty="0"/>
            </a:br>
            <a:r>
              <a:rPr lang="en-US" sz="768" dirty="0"/>
              <a:t>Responsible for developing and implementing the proposed enhancement strategy for the algorithm.</a:t>
            </a:r>
          </a:p>
          <a:p>
            <a:pPr marL="457200" lvl="0" indent="-2774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69"/>
              <a:buAutoNum type="arabicPeriod"/>
            </a:pPr>
            <a:r>
              <a:rPr lang="en-GB" sz="768" u="sng" dirty="0"/>
              <a:t>Contribution</a:t>
            </a:r>
            <a:r>
              <a:rPr lang="en-GB" sz="768" dirty="0"/>
              <a:t>: </a:t>
            </a:r>
            <a:br>
              <a:rPr lang="en-GB" sz="768" dirty="0"/>
            </a:br>
            <a:r>
              <a:rPr lang="en-GB" sz="768" dirty="0"/>
              <a:t>Developed an effective strategy for handling imbalanced data, choosing features, determining the optimal number of forest trees, tuning hyperparameters, and model evaluation which has shown promising results.</a:t>
            </a:r>
            <a:endParaRPr sz="768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855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900" b="1" dirty="0"/>
              <a:t>Vamshi Krishna </a:t>
            </a:r>
            <a:r>
              <a:rPr lang="en-GB" sz="900" b="1" dirty="0" err="1"/>
              <a:t>Rapolu</a:t>
            </a:r>
            <a:r>
              <a:rPr lang="en-GB" sz="900" b="1" dirty="0"/>
              <a:t> :</a:t>
            </a:r>
            <a:endParaRPr sz="855" b="1" dirty="0"/>
          </a:p>
          <a:p>
            <a:pPr marL="457200" lvl="0" indent="-2774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69"/>
              <a:buAutoNum type="arabicPeriod"/>
            </a:pPr>
            <a:r>
              <a:rPr lang="en-GB" sz="768" u="sng" dirty="0"/>
              <a:t>Responsibilities</a:t>
            </a:r>
            <a:r>
              <a:rPr lang="en-GB" sz="768" dirty="0"/>
              <a:t>: </a:t>
            </a:r>
            <a:br>
              <a:rPr lang="en-GB" sz="768" dirty="0"/>
            </a:br>
            <a:r>
              <a:rPr lang="en-GB" sz="768" dirty="0"/>
              <a:t>In charge of presenting the results and comparing the enhanced version of the algorithm to the original one.</a:t>
            </a:r>
            <a:endParaRPr sz="768" dirty="0"/>
          </a:p>
          <a:p>
            <a:pPr marL="457200" lvl="0" indent="-27740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69"/>
              <a:buAutoNum type="arabicPeriod"/>
            </a:pPr>
            <a:r>
              <a:rPr lang="en-GB" sz="768" u="sng" dirty="0"/>
              <a:t>Contribution</a:t>
            </a:r>
            <a:r>
              <a:rPr lang="en-GB" sz="768" dirty="0"/>
              <a:t>: </a:t>
            </a:r>
            <a:endParaRPr sz="768" dirty="0"/>
          </a:p>
          <a:p>
            <a:pPr marL="4572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768" dirty="0"/>
              <a:t>Prepared a comprehensive presentation to demonstrate the improved efficiency and robustness of the proposed Random Forest algorithm after the enhancements.</a:t>
            </a:r>
            <a:endParaRPr sz="76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Rising importance of predictive modeling in various industries drives need for robust and adaptable ML algorithms.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Despite game-changing applications, the Random Forest algorithm shows inherent limitations that challenge its robustness.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GB"/>
              <a:t>The belief that the Random Forest algorithm capabilities can be improved motivates this research.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Thorough examination of the Random Forest algorithm strengths and weaknesses.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Investigation of potential areas for algorithm improvement.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GB"/>
              <a:t>Provide guidelines for effective implementation of the algorithm in various data analysis strategies.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Studies such as by Nandy et al. [3] and Naishvini et al. [4] applied Random Forest in predicting diabetes and mapping forest heights, achieving up to 95% precision overall.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Risk assessment application by Chen et al. [1] on a 4000 feature dataset yielded results with 98% precision and recall post hyperparameter tuning.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Research by Mekha et al. [10] and Nandy et al. [3] demonstrated Random Forest's accuracy over 90% even with large datasets of 6000 and 500 features respectively.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These studies accentuate the broad applications and performance metrics of the Random Forest algorithm from diverse fields.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Despite its strengths, Random Forest has key limitations including challenges on optimal number of trees, hyperparameter optimization, and handling of unbalance datasets.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-GB"/>
              <a:t>These challenges often impact the algorithm's efficiency and accuracy when dealing with real-world data and limit its maximum potential.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 improved sampling method using Synthetic Minority Oversampling Technique (SMOTE), to manage unbalanced datasets.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Implement filter-based feature selection techniques to effectively manage high-dimensional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Utilize a learning curve analysis to determine the optimal number of trees.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grid search technique for a systematic &amp; exhaustive hyperparameter tuning.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Detailed model evaluation through cost-complexity pruning and cost-benefit analysis.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Incorporating meta-learning techniques to further enhance the robustness of the algorithm.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Improved sampling method using SMOTE produced more balanced datasets, reducing overfitting of the models.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Filter-based feature selection techniques resulted in streamlined datasets with reduced computational complexity and increased accuracy.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Learning curve analysis identified optimal number of trees, improving model accuracy by up to 5% in certain cases.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Grid search technique for hyperparameter tuning resulted in an increase in accuracy by 3%.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Evaluation strategy led to more detailed understanding of the model, particularly in relation to overfitting and underfitting.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Integration of meta-learning techniques showed potential to further enhance robustness, indicating an average of 2% increase in model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Macintosh PowerPoint</Application>
  <PresentationFormat>On-screen Show (16:9)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Merriweather</vt:lpstr>
      <vt:lpstr>Oswald</vt:lpstr>
      <vt:lpstr>Average</vt:lpstr>
      <vt:lpstr>Arial</vt:lpstr>
      <vt:lpstr>Slate</vt:lpstr>
      <vt:lpstr>Unveiling the Potential of the Random Forest Algorithm</vt:lpstr>
      <vt:lpstr>Group Member Information</vt:lpstr>
      <vt:lpstr>Contribution in project </vt:lpstr>
      <vt:lpstr>Motivation</vt:lpstr>
      <vt:lpstr>Objectives</vt:lpstr>
      <vt:lpstr>Related Work</vt:lpstr>
      <vt:lpstr>Problem Statement</vt:lpstr>
      <vt:lpstr>Proposed Solution</vt:lpstr>
      <vt:lpstr>Result</vt:lpstr>
      <vt:lpstr>Result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Potential of the Random Forest Algorithm</dc:title>
  <cp:lastModifiedBy>Ganesh Kumar Kokkera</cp:lastModifiedBy>
  <cp:revision>1</cp:revision>
  <dcterms:modified xsi:type="dcterms:W3CDTF">2023-06-18T21:54:27Z</dcterms:modified>
</cp:coreProperties>
</file>