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ldx" ContentType="application/vnd.openxmlformats-officedocument.presentationml.slide"/>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1"/>
  </p:notesMasterIdLst>
  <p:handoutMasterIdLst>
    <p:handoutMasterId r:id="rId62"/>
  </p:handoutMasterIdLst>
  <p:sldIdLst>
    <p:sldId id="446" r:id="rId2"/>
    <p:sldId id="362" r:id="rId3"/>
    <p:sldId id="269" r:id="rId4"/>
    <p:sldId id="395" r:id="rId5"/>
    <p:sldId id="396" r:id="rId6"/>
    <p:sldId id="397" r:id="rId7"/>
    <p:sldId id="398" r:id="rId8"/>
    <p:sldId id="399" r:id="rId9"/>
    <p:sldId id="400" r:id="rId10"/>
    <p:sldId id="401" r:id="rId11"/>
    <p:sldId id="402" r:id="rId12"/>
    <p:sldId id="403" r:id="rId13"/>
    <p:sldId id="404" r:id="rId14"/>
    <p:sldId id="343" r:id="rId15"/>
    <p:sldId id="442" r:id="rId16"/>
    <p:sldId id="290" r:id="rId17"/>
    <p:sldId id="405" r:id="rId18"/>
    <p:sldId id="406" r:id="rId19"/>
    <p:sldId id="407" r:id="rId20"/>
    <p:sldId id="363" r:id="rId21"/>
    <p:sldId id="364" r:id="rId22"/>
    <p:sldId id="408" r:id="rId23"/>
    <p:sldId id="365" r:id="rId24"/>
    <p:sldId id="409" r:id="rId25"/>
    <p:sldId id="410" r:id="rId26"/>
    <p:sldId id="457"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5" r:id="rId40"/>
    <p:sldId id="426" r:id="rId41"/>
    <p:sldId id="427" r:id="rId42"/>
    <p:sldId id="428" r:id="rId43"/>
    <p:sldId id="444" r:id="rId44"/>
    <p:sldId id="429" r:id="rId45"/>
    <p:sldId id="430" r:id="rId46"/>
    <p:sldId id="431" r:id="rId47"/>
    <p:sldId id="432" r:id="rId48"/>
    <p:sldId id="433" r:id="rId49"/>
    <p:sldId id="434" r:id="rId50"/>
    <p:sldId id="435" r:id="rId51"/>
    <p:sldId id="436" r:id="rId52"/>
    <p:sldId id="454" r:id="rId53"/>
    <p:sldId id="445" r:id="rId54"/>
    <p:sldId id="438" r:id="rId55"/>
    <p:sldId id="439" r:id="rId56"/>
    <p:sldId id="440" r:id="rId57"/>
    <p:sldId id="441" r:id="rId58"/>
    <p:sldId id="361" r:id="rId59"/>
    <p:sldId id="447" r:id="rId60"/>
  </p:sldIdLst>
  <p:sldSz cx="9144000" cy="5143500" type="screen16x9"/>
  <p:notesSz cx="7099300" cy="10234613"/>
  <p:defaultTextStyle>
    <a:defPPr>
      <a:defRPr lang="en-GB"/>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146" userDrawn="1">
          <p15:clr>
            <a:srgbClr val="A4A3A4"/>
          </p15:clr>
        </p15:guide>
        <p15:guide id="2" orient="horz" pos="1620" userDrawn="1">
          <p15:clr>
            <a:srgbClr val="A4A3A4"/>
          </p15:clr>
        </p15:guide>
        <p15:guide id="3" orient="horz" pos="179" userDrawn="1">
          <p15:clr>
            <a:srgbClr val="A4A3A4"/>
          </p15:clr>
        </p15:guide>
        <p15:guide id="4" orient="horz" pos="2936" userDrawn="1">
          <p15:clr>
            <a:srgbClr val="A4A3A4"/>
          </p15:clr>
        </p15:guide>
        <p15:guide id="5" orient="horz" pos="809" userDrawn="1">
          <p15:clr>
            <a:srgbClr val="A4A3A4"/>
          </p15:clr>
        </p15:guide>
        <p15:guide id="6" orient="horz" pos="520" userDrawn="1">
          <p15:clr>
            <a:srgbClr val="A4A3A4"/>
          </p15:clr>
        </p15:guide>
        <p15:guide id="7" pos="5556" userDrawn="1">
          <p15:clr>
            <a:srgbClr val="A4A3A4"/>
          </p15:clr>
        </p15:guide>
        <p15:guide id="8" pos="249" userDrawn="1">
          <p15:clr>
            <a:srgbClr val="A4A3A4"/>
          </p15:clr>
        </p15:guide>
        <p15:guide id="9" pos="288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22B"/>
    <a:srgbClr val="8A857E"/>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2E19ED-B33C-4796-BAE0-5ABACD51DCF5}" v="1" dt="2025-10-01T14:19:56.7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76" autoAdjust="0"/>
    <p:restoredTop sz="94633" autoAdjust="0"/>
  </p:normalViewPr>
  <p:slideViewPr>
    <p:cSldViewPr snapToGrid="0">
      <p:cViewPr varScale="1">
        <p:scale>
          <a:sx n="94" d="100"/>
          <a:sy n="94" d="100"/>
        </p:scale>
        <p:origin x="382" y="26"/>
      </p:cViewPr>
      <p:guideLst>
        <p:guide orient="horz" pos="146"/>
        <p:guide orient="horz" pos="1620"/>
        <p:guide orient="horz" pos="179"/>
        <p:guide orient="horz" pos="2936"/>
        <p:guide orient="horz" pos="809"/>
        <p:guide orient="horz" pos="520"/>
        <p:guide pos="5556"/>
        <p:guide pos="249"/>
        <p:guide pos="2880"/>
      </p:guideLst>
    </p:cSldViewPr>
  </p:slideViewPr>
  <p:outlineViewPr>
    <p:cViewPr>
      <p:scale>
        <a:sx n="33" d="100"/>
        <a:sy n="33" d="100"/>
      </p:scale>
      <p:origin x="0" y="-59681"/>
    </p:cViewPr>
  </p:outlineViewPr>
  <p:notesTextViewPr>
    <p:cViewPr>
      <p:scale>
        <a:sx n="1" d="1"/>
        <a:sy n="1" d="1"/>
      </p:scale>
      <p:origin x="0" y="0"/>
    </p:cViewPr>
  </p:notesTextViewPr>
  <p:notesViewPr>
    <p:cSldViewPr snapToGrid="0">
      <p:cViewPr varScale="1">
        <p:scale>
          <a:sx n="50" d="100"/>
          <a:sy n="50" d="100"/>
        </p:scale>
        <p:origin x="2431"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cek, Cristina" userId="d7e0a042-3539-4012-87fe-6b4c8c367114" providerId="ADAL" clId="{CC4EB56E-DB7D-4638-9341-A308BBD794E6}"/>
    <pc:docChg chg="custSel delSld modSld modMainMaster modHandout">
      <pc:chgData name="Gacek, Cristina" userId="d7e0a042-3539-4012-87fe-6b4c8c367114" providerId="ADAL" clId="{CC4EB56E-DB7D-4638-9341-A308BBD794E6}" dt="2025-10-01T14:40:27.970" v="67" actId="47"/>
      <pc:docMkLst>
        <pc:docMk/>
      </pc:docMkLst>
      <pc:sldChg chg="modSp mod">
        <pc:chgData name="Gacek, Cristina" userId="d7e0a042-3539-4012-87fe-6b4c8c367114" providerId="ADAL" clId="{CC4EB56E-DB7D-4638-9341-A308BBD794E6}" dt="2025-10-01T14:29:40.255" v="38" actId="2164"/>
        <pc:sldMkLst>
          <pc:docMk/>
          <pc:sldMk cId="790007436" sldId="363"/>
        </pc:sldMkLst>
        <pc:spChg chg="mod">
          <ac:chgData name="Gacek, Cristina" userId="d7e0a042-3539-4012-87fe-6b4c8c367114" providerId="ADAL" clId="{CC4EB56E-DB7D-4638-9341-A308BBD794E6}" dt="2025-10-01T14:29:24.038" v="37" actId="6549"/>
          <ac:spMkLst>
            <pc:docMk/>
            <pc:sldMk cId="790007436" sldId="363"/>
            <ac:spMk id="2" creationId="{00000000-0000-0000-0000-000000000000}"/>
          </ac:spMkLst>
        </pc:spChg>
        <pc:graphicFrameChg chg="modGraphic">
          <ac:chgData name="Gacek, Cristina" userId="d7e0a042-3539-4012-87fe-6b4c8c367114" providerId="ADAL" clId="{CC4EB56E-DB7D-4638-9341-A308BBD794E6}" dt="2025-10-01T14:29:40.255" v="38" actId="2164"/>
          <ac:graphicFrameMkLst>
            <pc:docMk/>
            <pc:sldMk cId="790007436" sldId="363"/>
            <ac:graphicFrameMk id="4" creationId="{84AB70CE-18F7-4D02-BC25-A0083DABC19D}"/>
          </ac:graphicFrameMkLst>
        </pc:graphicFrameChg>
      </pc:sldChg>
      <pc:sldChg chg="modSp mod">
        <pc:chgData name="Gacek, Cristina" userId="d7e0a042-3539-4012-87fe-6b4c8c367114" providerId="ADAL" clId="{CC4EB56E-DB7D-4638-9341-A308BBD794E6}" dt="2025-10-01T14:29:07.098" v="32" actId="20577"/>
        <pc:sldMkLst>
          <pc:docMk/>
          <pc:sldMk cId="2797066829" sldId="403"/>
        </pc:sldMkLst>
        <pc:spChg chg="mod">
          <ac:chgData name="Gacek, Cristina" userId="d7e0a042-3539-4012-87fe-6b4c8c367114" providerId="ADAL" clId="{CC4EB56E-DB7D-4638-9341-A308BBD794E6}" dt="2025-10-01T14:29:07.098" v="32" actId="20577"/>
          <ac:spMkLst>
            <pc:docMk/>
            <pc:sldMk cId="2797066829" sldId="403"/>
            <ac:spMk id="2" creationId="{00000000-0000-0000-0000-000000000000}"/>
          </ac:spMkLst>
        </pc:spChg>
        <pc:spChg chg="mod">
          <ac:chgData name="Gacek, Cristina" userId="d7e0a042-3539-4012-87fe-6b4c8c367114" providerId="ADAL" clId="{CC4EB56E-DB7D-4638-9341-A308BBD794E6}" dt="2025-10-01T14:28:56.025" v="23" actId="20577"/>
          <ac:spMkLst>
            <pc:docMk/>
            <pc:sldMk cId="2797066829" sldId="403"/>
            <ac:spMk id="3" creationId="{00000000-0000-0000-0000-000000000000}"/>
          </ac:spMkLst>
        </pc:spChg>
      </pc:sldChg>
      <pc:sldChg chg="modSp mod">
        <pc:chgData name="Gacek, Cristina" userId="d7e0a042-3539-4012-87fe-6b4c8c367114" providerId="ADAL" clId="{CC4EB56E-DB7D-4638-9341-A308BBD794E6}" dt="2025-10-01T14:30:43.489" v="57" actId="20577"/>
        <pc:sldMkLst>
          <pc:docMk/>
          <pc:sldMk cId="2143766005" sldId="404"/>
        </pc:sldMkLst>
        <pc:spChg chg="mod">
          <ac:chgData name="Gacek, Cristina" userId="d7e0a042-3539-4012-87fe-6b4c8c367114" providerId="ADAL" clId="{CC4EB56E-DB7D-4638-9341-A308BBD794E6}" dt="2025-10-01T14:30:43.489" v="57" actId="20577"/>
          <ac:spMkLst>
            <pc:docMk/>
            <pc:sldMk cId="2143766005" sldId="404"/>
            <ac:spMk id="2" creationId="{00000000-0000-0000-0000-000000000000}"/>
          </ac:spMkLst>
        </pc:spChg>
        <pc:spChg chg="mod">
          <ac:chgData name="Gacek, Cristina" userId="d7e0a042-3539-4012-87fe-6b4c8c367114" providerId="ADAL" clId="{CC4EB56E-DB7D-4638-9341-A308BBD794E6}" dt="2025-10-01T14:30:32.135" v="49" actId="6549"/>
          <ac:spMkLst>
            <pc:docMk/>
            <pc:sldMk cId="2143766005" sldId="404"/>
            <ac:spMk id="3" creationId="{00000000-0000-0000-0000-000000000000}"/>
          </ac:spMkLst>
        </pc:spChg>
      </pc:sldChg>
      <pc:sldChg chg="del">
        <pc:chgData name="Gacek, Cristina" userId="d7e0a042-3539-4012-87fe-6b4c8c367114" providerId="ADAL" clId="{CC4EB56E-DB7D-4638-9341-A308BBD794E6}" dt="2025-10-01T14:30:04.079" v="39" actId="47"/>
        <pc:sldMkLst>
          <pc:docMk/>
          <pc:sldMk cId="3108058164" sldId="411"/>
        </pc:sldMkLst>
      </pc:sldChg>
      <pc:sldChg chg="delSp modSp mod">
        <pc:chgData name="Gacek, Cristina" userId="d7e0a042-3539-4012-87fe-6b4c8c367114" providerId="ADAL" clId="{CC4EB56E-DB7D-4638-9341-A308BBD794E6}" dt="2025-10-01T14:30:58.176" v="64" actId="20577"/>
        <pc:sldMkLst>
          <pc:docMk/>
          <pc:sldMk cId="4150219934" sldId="421"/>
        </pc:sldMkLst>
        <pc:spChg chg="mod">
          <ac:chgData name="Gacek, Cristina" userId="d7e0a042-3539-4012-87fe-6b4c8c367114" providerId="ADAL" clId="{CC4EB56E-DB7D-4638-9341-A308BBD794E6}" dt="2025-10-01T14:30:58.176" v="64" actId="20577"/>
          <ac:spMkLst>
            <pc:docMk/>
            <pc:sldMk cId="4150219934" sldId="421"/>
            <ac:spMk id="2" creationId="{00000000-0000-0000-0000-000000000000}"/>
          </ac:spMkLst>
        </pc:spChg>
        <pc:picChg chg="del">
          <ac:chgData name="Gacek, Cristina" userId="d7e0a042-3539-4012-87fe-6b4c8c367114" providerId="ADAL" clId="{CC4EB56E-DB7D-4638-9341-A308BBD794E6}" dt="2025-10-01T14:30:51.887" v="58" actId="478"/>
          <ac:picMkLst>
            <pc:docMk/>
            <pc:sldMk cId="4150219934" sldId="421"/>
            <ac:picMk id="13" creationId="{22021172-2CCC-0FE4-E8EE-28BF0AC9A65B}"/>
          </ac:picMkLst>
        </pc:picChg>
      </pc:sldChg>
      <pc:sldChg chg="del">
        <pc:chgData name="Gacek, Cristina" userId="d7e0a042-3539-4012-87fe-6b4c8c367114" providerId="ADAL" clId="{CC4EB56E-DB7D-4638-9341-A308BBD794E6}" dt="2025-10-01T14:38:37.623" v="65" actId="2696"/>
        <pc:sldMkLst>
          <pc:docMk/>
          <pc:sldMk cId="1792187115" sldId="451"/>
        </pc:sldMkLst>
      </pc:sldChg>
      <pc:sldChg chg="del">
        <pc:chgData name="Gacek, Cristina" userId="d7e0a042-3539-4012-87fe-6b4c8c367114" providerId="ADAL" clId="{CC4EB56E-DB7D-4638-9341-A308BBD794E6}" dt="2025-10-01T14:38:43.648" v="66" actId="2696"/>
        <pc:sldMkLst>
          <pc:docMk/>
          <pc:sldMk cId="2888118708" sldId="452"/>
        </pc:sldMkLst>
      </pc:sldChg>
      <pc:sldChg chg="del">
        <pc:chgData name="Gacek, Cristina" userId="d7e0a042-3539-4012-87fe-6b4c8c367114" providerId="ADAL" clId="{CC4EB56E-DB7D-4638-9341-A308BBD794E6}" dt="2025-10-01T14:40:27.970" v="67" actId="47"/>
        <pc:sldMkLst>
          <pc:docMk/>
          <pc:sldMk cId="47816588" sldId="455"/>
        </pc:sldMkLst>
      </pc:sldChg>
      <pc:sldChg chg="del">
        <pc:chgData name="Gacek, Cristina" userId="d7e0a042-3539-4012-87fe-6b4c8c367114" providerId="ADAL" clId="{CC4EB56E-DB7D-4638-9341-A308BBD794E6}" dt="2025-10-01T14:30:11.795" v="40" actId="47"/>
        <pc:sldMkLst>
          <pc:docMk/>
          <pc:sldMk cId="907496528" sldId="456"/>
        </pc:sldMkLst>
      </pc:sldChg>
      <pc:sldMasterChg chg="delSp mod modSldLayout">
        <pc:chgData name="Gacek, Cristina" userId="d7e0a042-3539-4012-87fe-6b4c8c367114" providerId="ADAL" clId="{CC4EB56E-DB7D-4638-9341-A308BBD794E6}" dt="2025-10-01T14:27:13.486" v="9" actId="478"/>
        <pc:sldMasterMkLst>
          <pc:docMk/>
          <pc:sldMasterMk cId="0" sldId="2147483648"/>
        </pc:sldMasterMkLst>
        <pc:spChg chg="del">
          <ac:chgData name="Gacek, Cristina" userId="d7e0a042-3539-4012-87fe-6b4c8c367114" providerId="ADAL" clId="{CC4EB56E-DB7D-4638-9341-A308BBD794E6}" dt="2025-10-01T14:25:19.399" v="5" actId="478"/>
          <ac:spMkLst>
            <pc:docMk/>
            <pc:sldMasterMk cId="0" sldId="2147483648"/>
            <ac:spMk id="6" creationId="{136981B2-4EF9-4CAF-9AC7-D877ED9B163E}"/>
          </ac:spMkLst>
        </pc:spChg>
        <pc:sldLayoutChg chg="delSp mod">
          <pc:chgData name="Gacek, Cristina" userId="d7e0a042-3539-4012-87fe-6b4c8c367114" providerId="ADAL" clId="{CC4EB56E-DB7D-4638-9341-A308BBD794E6}" dt="2025-10-01T14:25:39.668" v="6" actId="478"/>
          <pc:sldLayoutMkLst>
            <pc:docMk/>
            <pc:sldMasterMk cId="0" sldId="2147483648"/>
            <pc:sldLayoutMk cId="1265123357" sldId="2147483680"/>
          </pc:sldLayoutMkLst>
          <pc:spChg chg="del">
            <ac:chgData name="Gacek, Cristina" userId="d7e0a042-3539-4012-87fe-6b4c8c367114" providerId="ADAL" clId="{CC4EB56E-DB7D-4638-9341-A308BBD794E6}" dt="2025-10-01T14:25:39.668" v="6" actId="478"/>
            <ac:spMkLst>
              <pc:docMk/>
              <pc:sldMasterMk cId="0" sldId="2147483648"/>
              <pc:sldLayoutMk cId="1265123357" sldId="2147483680"/>
              <ac:spMk id="4" creationId="{46365E9E-AA93-4978-8E77-857B9CCEB4E4}"/>
            </ac:spMkLst>
          </pc:spChg>
        </pc:sldLayoutChg>
        <pc:sldLayoutChg chg="delSp mod">
          <pc:chgData name="Gacek, Cristina" userId="d7e0a042-3539-4012-87fe-6b4c8c367114" providerId="ADAL" clId="{CC4EB56E-DB7D-4638-9341-A308BBD794E6}" dt="2025-10-01T14:26:02.096" v="7" actId="478"/>
          <pc:sldLayoutMkLst>
            <pc:docMk/>
            <pc:sldMasterMk cId="0" sldId="2147483648"/>
            <pc:sldLayoutMk cId="1261618788" sldId="2147483682"/>
          </pc:sldLayoutMkLst>
          <pc:spChg chg="del">
            <ac:chgData name="Gacek, Cristina" userId="d7e0a042-3539-4012-87fe-6b4c8c367114" providerId="ADAL" clId="{CC4EB56E-DB7D-4638-9341-A308BBD794E6}" dt="2025-10-01T14:26:02.096" v="7" actId="478"/>
            <ac:spMkLst>
              <pc:docMk/>
              <pc:sldMasterMk cId="0" sldId="2147483648"/>
              <pc:sldLayoutMk cId="1261618788" sldId="2147483682"/>
              <ac:spMk id="5" creationId="{B6E9481D-A527-4AC0-9403-4A4E4EAB898B}"/>
            </ac:spMkLst>
          </pc:spChg>
        </pc:sldLayoutChg>
        <pc:sldLayoutChg chg="delSp mod">
          <pc:chgData name="Gacek, Cristina" userId="d7e0a042-3539-4012-87fe-6b4c8c367114" providerId="ADAL" clId="{CC4EB56E-DB7D-4638-9341-A308BBD794E6}" dt="2025-10-01T14:26:25.823" v="8" actId="478"/>
          <pc:sldLayoutMkLst>
            <pc:docMk/>
            <pc:sldMasterMk cId="0" sldId="2147483648"/>
            <pc:sldLayoutMk cId="1832624244" sldId="2147483683"/>
          </pc:sldLayoutMkLst>
          <pc:spChg chg="del">
            <ac:chgData name="Gacek, Cristina" userId="d7e0a042-3539-4012-87fe-6b4c8c367114" providerId="ADAL" clId="{CC4EB56E-DB7D-4638-9341-A308BBD794E6}" dt="2025-10-01T14:26:25.823" v="8" actId="478"/>
            <ac:spMkLst>
              <pc:docMk/>
              <pc:sldMasterMk cId="0" sldId="2147483648"/>
              <pc:sldLayoutMk cId="1832624244" sldId="2147483683"/>
              <ac:spMk id="7" creationId="{58344554-0213-4726-9D77-F2209443D1AC}"/>
            </ac:spMkLst>
          </pc:spChg>
        </pc:sldLayoutChg>
        <pc:sldLayoutChg chg="delSp mod">
          <pc:chgData name="Gacek, Cristina" userId="d7e0a042-3539-4012-87fe-6b4c8c367114" providerId="ADAL" clId="{CC4EB56E-DB7D-4638-9341-A308BBD794E6}" dt="2025-10-01T14:27:13.486" v="9" actId="478"/>
          <pc:sldLayoutMkLst>
            <pc:docMk/>
            <pc:sldMasterMk cId="0" sldId="2147483648"/>
            <pc:sldLayoutMk cId="1188207423" sldId="2147483684"/>
          </pc:sldLayoutMkLst>
          <pc:spChg chg="del">
            <ac:chgData name="Gacek, Cristina" userId="d7e0a042-3539-4012-87fe-6b4c8c367114" providerId="ADAL" clId="{CC4EB56E-DB7D-4638-9341-A308BBD794E6}" dt="2025-10-01T14:27:13.486" v="9" actId="478"/>
            <ac:spMkLst>
              <pc:docMk/>
              <pc:sldMasterMk cId="0" sldId="2147483648"/>
              <pc:sldLayoutMk cId="1188207423" sldId="2147483684"/>
              <ac:spMk id="6" creationId="{554DA50E-4FA3-4BB0-9327-258B87AC1726}"/>
            </ac:spMkLst>
          </pc:spChg>
        </pc:sldLayoutChg>
      </pc:sldMasterChg>
    </pc:docChg>
  </pc:docChgLst>
  <pc:docChgLst>
    <pc:chgData name="Gacek, Cristina" userId="d7e0a042-3539-4012-87fe-6b4c8c367114" providerId="ADAL" clId="{D0699F99-0254-42C8-93FA-BEB91C93160E}"/>
    <pc:docChg chg="undo custSel addSld delSld modSld modHandout">
      <pc:chgData name="Gacek, Cristina" userId="d7e0a042-3539-4012-87fe-6b4c8c367114" providerId="ADAL" clId="{D0699F99-0254-42C8-93FA-BEB91C93160E}" dt="2024-10-04T22:44:40.805" v="483" actId="47"/>
      <pc:docMkLst>
        <pc:docMk/>
      </pc:docMkLst>
      <pc:sldChg chg="del">
        <pc:chgData name="Gacek, Cristina" userId="d7e0a042-3539-4012-87fe-6b4c8c367114" providerId="ADAL" clId="{D0699F99-0254-42C8-93FA-BEB91C93160E}" dt="2024-10-04T20:40:06.467" v="37" actId="47"/>
        <pc:sldMkLst>
          <pc:docMk/>
          <pc:sldMk cId="34583814" sldId="266"/>
        </pc:sldMkLst>
      </pc:sldChg>
      <pc:sldChg chg="del">
        <pc:chgData name="Gacek, Cristina" userId="d7e0a042-3539-4012-87fe-6b4c8c367114" providerId="ADAL" clId="{D0699F99-0254-42C8-93FA-BEB91C93160E}" dt="2024-10-04T20:39:45.978" v="36" actId="47"/>
        <pc:sldMkLst>
          <pc:docMk/>
          <pc:sldMk cId="1181966935" sldId="274"/>
        </pc:sldMkLst>
      </pc:sldChg>
      <pc:sldChg chg="modSp mod">
        <pc:chgData name="Gacek, Cristina" userId="d7e0a042-3539-4012-87fe-6b4c8c367114" providerId="ADAL" clId="{D0699F99-0254-42C8-93FA-BEB91C93160E}" dt="2024-10-04T22:06:35.962" v="225" actId="6549"/>
        <pc:sldMkLst>
          <pc:docMk/>
          <pc:sldMk cId="2771940440" sldId="418"/>
        </pc:sldMkLst>
      </pc:sldChg>
      <pc:sldChg chg="modSp mod">
        <pc:chgData name="Gacek, Cristina" userId="d7e0a042-3539-4012-87fe-6b4c8c367114" providerId="ADAL" clId="{D0699F99-0254-42C8-93FA-BEB91C93160E}" dt="2024-10-04T21:25:12.670" v="130" actId="20577"/>
        <pc:sldMkLst>
          <pc:docMk/>
          <pc:sldMk cId="4150219934" sldId="421"/>
        </pc:sldMkLst>
      </pc:sldChg>
      <pc:sldChg chg="modSp del mod">
        <pc:chgData name="Gacek, Cristina" userId="d7e0a042-3539-4012-87fe-6b4c8c367114" providerId="ADAL" clId="{D0699F99-0254-42C8-93FA-BEB91C93160E}" dt="2024-10-04T22:44:40.805" v="483" actId="47"/>
        <pc:sldMkLst>
          <pc:docMk/>
          <pc:sldMk cId="364391311" sldId="437"/>
        </pc:sldMkLst>
      </pc:sldChg>
      <pc:sldChg chg="modSp add mod">
        <pc:chgData name="Gacek, Cristina" userId="d7e0a042-3539-4012-87fe-6b4c8c367114" providerId="ADAL" clId="{D0699F99-0254-42C8-93FA-BEB91C93160E}" dt="2024-10-04T20:11:18.943" v="25" actId="20577"/>
        <pc:sldMkLst>
          <pc:docMk/>
          <pc:sldMk cId="911057611" sldId="446"/>
        </pc:sldMkLst>
      </pc:sldChg>
      <pc:sldChg chg="add">
        <pc:chgData name="Gacek, Cristina" userId="d7e0a042-3539-4012-87fe-6b4c8c367114" providerId="ADAL" clId="{D0699F99-0254-42C8-93FA-BEB91C93160E}" dt="2024-10-04T20:39:36.969" v="35"/>
        <pc:sldMkLst>
          <pc:docMk/>
          <pc:sldMk cId="2678355068" sldId="447"/>
        </pc:sldMkLst>
      </pc:sldChg>
      <pc:sldChg chg="modSp add del mod">
        <pc:chgData name="Gacek, Cristina" userId="d7e0a042-3539-4012-87fe-6b4c8c367114" providerId="ADAL" clId="{D0699F99-0254-42C8-93FA-BEB91C93160E}" dt="2024-10-04T22:26:15.864" v="226" actId="47"/>
        <pc:sldMkLst>
          <pc:docMk/>
          <pc:sldMk cId="2211813987" sldId="448"/>
        </pc:sldMkLst>
      </pc:sldChg>
      <pc:sldChg chg="modSp add del mod">
        <pc:chgData name="Gacek, Cristina" userId="d7e0a042-3539-4012-87fe-6b4c8c367114" providerId="ADAL" clId="{D0699F99-0254-42C8-93FA-BEB91C93160E}" dt="2024-10-04T22:02:50.666" v="224" actId="47"/>
        <pc:sldMkLst>
          <pc:docMk/>
          <pc:sldMk cId="483479831" sldId="449"/>
        </pc:sldMkLst>
      </pc:sldChg>
      <pc:sldChg chg="modSp add del mod">
        <pc:chgData name="Gacek, Cristina" userId="d7e0a042-3539-4012-87fe-6b4c8c367114" providerId="ADAL" clId="{D0699F99-0254-42C8-93FA-BEB91C93160E}" dt="2024-10-04T21:54:06.689" v="217" actId="47"/>
        <pc:sldMkLst>
          <pc:docMk/>
          <pc:sldMk cId="2826805506" sldId="450"/>
        </pc:sldMkLst>
      </pc:sldChg>
      <pc:sldChg chg="addSp modSp add modNotes">
        <pc:chgData name="Gacek, Cristina" userId="d7e0a042-3539-4012-87fe-6b4c8c367114" providerId="ADAL" clId="{D0699F99-0254-42C8-93FA-BEB91C93160E}" dt="2024-10-04T21:51:23.071" v="205" actId="20577"/>
        <pc:sldMkLst>
          <pc:docMk/>
          <pc:sldMk cId="1792187115" sldId="451"/>
        </pc:sldMkLst>
      </pc:sldChg>
      <pc:sldChg chg="addSp modSp add del modNotes">
        <pc:chgData name="Gacek, Cristina" userId="d7e0a042-3539-4012-87fe-6b4c8c367114" providerId="ADAL" clId="{D0699F99-0254-42C8-93FA-BEB91C93160E}" dt="2024-10-04T21:53:33.334" v="211" actId="47"/>
        <pc:sldMkLst>
          <pc:docMk/>
          <pc:sldMk cId="671367244" sldId="452"/>
        </pc:sldMkLst>
      </pc:sldChg>
      <pc:sldChg chg="addSp modSp add modNotes">
        <pc:chgData name="Gacek, Cristina" userId="d7e0a042-3539-4012-87fe-6b4c8c367114" providerId="ADAL" clId="{D0699F99-0254-42C8-93FA-BEB91C93160E}" dt="2024-10-04T21:53:54.705" v="216" actId="20577"/>
        <pc:sldMkLst>
          <pc:docMk/>
          <pc:sldMk cId="2888118708" sldId="452"/>
        </pc:sldMkLst>
      </pc:sldChg>
      <pc:sldChg chg="addSp modSp add del modNotes">
        <pc:chgData name="Gacek, Cristina" userId="d7e0a042-3539-4012-87fe-6b4c8c367114" providerId="ADAL" clId="{D0699F99-0254-42C8-93FA-BEB91C93160E}" dt="2024-10-04T22:02:44.551" v="223" actId="47"/>
        <pc:sldMkLst>
          <pc:docMk/>
          <pc:sldMk cId="773909252" sldId="453"/>
        </pc:sldMkLst>
      </pc:sldChg>
      <pc:sldChg chg="modSp add del mod">
        <pc:chgData name="Gacek, Cristina" userId="d7e0a042-3539-4012-87fe-6b4c8c367114" providerId="ADAL" clId="{D0699F99-0254-42C8-93FA-BEB91C93160E}" dt="2024-10-04T22:43:41.426" v="482" actId="47"/>
        <pc:sldMkLst>
          <pc:docMk/>
          <pc:sldMk cId="2835618030" sldId="453"/>
        </pc:sldMkLst>
      </pc:sldChg>
      <pc:sldChg chg="modSp add mod">
        <pc:chgData name="Gacek, Cristina" userId="d7e0a042-3539-4012-87fe-6b4c8c367114" providerId="ADAL" clId="{D0699F99-0254-42C8-93FA-BEB91C93160E}" dt="2024-10-04T22:37:17.115" v="476" actId="20577"/>
        <pc:sldMkLst>
          <pc:docMk/>
          <pc:sldMk cId="1309770681" sldId="454"/>
        </pc:sldMkLst>
      </pc:sldChg>
      <pc:sldChg chg="addSp modSp add modNotes">
        <pc:chgData name="Gacek, Cristina" userId="d7e0a042-3539-4012-87fe-6b4c8c367114" providerId="ADAL" clId="{D0699F99-0254-42C8-93FA-BEB91C93160E}" dt="2024-10-04T22:43:06.349" v="481" actId="20577"/>
        <pc:sldMkLst>
          <pc:docMk/>
          <pc:sldMk cId="47816588" sldId="4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wrap="square" lIns="99048" tIns="49524" rIns="99048" bIns="49524" numCol="1" anchor="t" anchorCtr="0" compatLnSpc="1">
            <a:prstTxWarp prst="textNoShape">
              <a:avLst/>
            </a:prstTxWarp>
          </a:bodyPr>
          <a:lstStyle>
            <a:lvl1pPr>
              <a:defRPr sz="1300"/>
            </a:lvl1pPr>
          </a:lstStyle>
          <a:p>
            <a:r>
              <a:rPr lang="en-US" altLang="en-US" dirty="0"/>
              <a:t>IN2002</a:t>
            </a:r>
          </a:p>
        </p:txBody>
      </p:sp>
      <p:sp>
        <p:nvSpPr>
          <p:cNvPr id="3" name="Date Placeholder 2"/>
          <p:cNvSpPr>
            <a:spLocks noGrp="1"/>
          </p:cNvSpPr>
          <p:nvPr>
            <p:ph type="dt" sz="quarter" idx="1"/>
          </p:nvPr>
        </p:nvSpPr>
        <p:spPr>
          <a:xfrm>
            <a:off x="4021294" y="0"/>
            <a:ext cx="3076363" cy="511731"/>
          </a:xfrm>
          <a:prstGeom prst="rect">
            <a:avLst/>
          </a:prstGeom>
        </p:spPr>
        <p:txBody>
          <a:bodyPr vert="horz" wrap="square" lIns="99048" tIns="49524" rIns="99048" bIns="49524" numCol="1" anchor="t" anchorCtr="0" compatLnSpc="1">
            <a:prstTxWarp prst="textNoShape">
              <a:avLst/>
            </a:prstTxWarp>
          </a:bodyPr>
          <a:lstStyle>
            <a:lvl1pPr algn="r">
              <a:defRPr sz="1300"/>
            </a:lvl1pPr>
          </a:lstStyle>
          <a:p>
            <a:r>
              <a:rPr lang="en-US" altLang="en-US" dirty="0"/>
              <a:t>October 2025</a:t>
            </a:r>
          </a:p>
        </p:txBody>
      </p:sp>
      <p:sp>
        <p:nvSpPr>
          <p:cNvPr id="4" name="Footer Placeholder 3"/>
          <p:cNvSpPr>
            <a:spLocks noGrp="1"/>
          </p:cNvSpPr>
          <p:nvPr>
            <p:ph type="ftr" sz="quarter" idx="2"/>
          </p:nvPr>
        </p:nvSpPr>
        <p:spPr>
          <a:xfrm>
            <a:off x="0" y="9721106"/>
            <a:ext cx="3076363" cy="511731"/>
          </a:xfrm>
          <a:prstGeom prst="rect">
            <a:avLst/>
          </a:prstGeom>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9FD80652-3E7B-4F31-9135-E9386C8A87B3}" type="slidenum">
              <a:rPr lang="en-US" altLang="en-US"/>
              <a:pPr/>
              <a:t>‹#›</a:t>
            </a:fld>
            <a:endParaRPr lang="en-US" alt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vl1pPr>
          </a:lstStyle>
          <a:p>
            <a:endParaRPr lang="en-US" altLang="en-US"/>
          </a:p>
        </p:txBody>
      </p:sp>
      <p:sp>
        <p:nvSpPr>
          <p:cNvPr id="15363" name="Rectangle 3"/>
          <p:cNvSpPr>
            <a:spLocks noGrp="1" noChangeArrowheads="1"/>
          </p:cNvSpPr>
          <p:nvPr>
            <p:ph type="dt" idx="1"/>
          </p:nvPr>
        </p:nvSpPr>
        <p:spPr bwMode="auto">
          <a:xfrm>
            <a:off x="4021294" y="0"/>
            <a:ext cx="3076363" cy="511731"/>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vl1pPr>
          </a:lstStyle>
          <a:p>
            <a:endParaRPr lang="en-US" altLang="en-US"/>
          </a:p>
        </p:txBody>
      </p:sp>
      <p:sp>
        <p:nvSpPr>
          <p:cNvPr id="112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5366" name="Rectangle 6"/>
          <p:cNvSpPr>
            <a:spLocks noGrp="1" noChangeArrowheads="1"/>
          </p:cNvSpPr>
          <p:nvPr>
            <p:ph type="ftr" sz="quarter" idx="4"/>
          </p:nvPr>
        </p:nvSpPr>
        <p:spPr bwMode="auto">
          <a:xfrm>
            <a:off x="0"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lvl1pPr>
          </a:lstStyle>
          <a:p>
            <a:endParaRPr lang="en-US" altLang="en-US"/>
          </a:p>
        </p:txBody>
      </p:sp>
      <p:sp>
        <p:nvSpPr>
          <p:cNvPr id="15367" name="Rectangle 7"/>
          <p:cNvSpPr>
            <a:spLocks noGrp="1" noChangeArrowheads="1"/>
          </p:cNvSpPr>
          <p:nvPr>
            <p:ph type="sldNum" sz="quarter" idx="5"/>
          </p:nvPr>
        </p:nvSpPr>
        <p:spPr bwMode="auto">
          <a:xfrm>
            <a:off x="4021294" y="9721106"/>
            <a:ext cx="3076363" cy="511731"/>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vl1pPr>
          </a:lstStyle>
          <a:p>
            <a:fld id="{3AEFDF52-FA57-44AE-B620-D0CF8AD5C17A}"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95536" y="2427734"/>
            <a:ext cx="8424862" cy="619041"/>
          </a:xfrm>
        </p:spPr>
        <p:txBody>
          <a:bodyPr/>
          <a:lstStyle>
            <a:lvl1pPr algn="l">
              <a:defRPr sz="4000" b="1" i="0">
                <a:solidFill>
                  <a:schemeClr val="bg1"/>
                </a:solidFill>
                <a:latin typeface="Arial" charset="0"/>
                <a:ea typeface="Arial" charset="0"/>
                <a:cs typeface="Arial" charset="0"/>
              </a:defRPr>
            </a:lvl1pPr>
          </a:lstStyle>
          <a:p>
            <a:r>
              <a:rPr lang="en-US"/>
              <a:t>Title here (Cover option 2)</a:t>
            </a:r>
          </a:p>
        </p:txBody>
      </p:sp>
      <p:sp>
        <p:nvSpPr>
          <p:cNvPr id="7" name="Content Placeholder 2"/>
          <p:cNvSpPr>
            <a:spLocks noGrp="1"/>
          </p:cNvSpPr>
          <p:nvPr>
            <p:ph idx="1" hasCustomPrompt="1"/>
          </p:nvPr>
        </p:nvSpPr>
        <p:spPr>
          <a:xfrm>
            <a:off x="401495" y="3147814"/>
            <a:ext cx="8424862" cy="417546"/>
          </a:xfrm>
        </p:spPr>
        <p:txBody>
          <a:bodyPr/>
          <a:lstStyle>
            <a:lvl1pPr marL="0" indent="0" algn="l">
              <a:buClr>
                <a:srgbClr val="C9122B"/>
              </a:buClr>
              <a:buFont typeface="Lucida Grande"/>
              <a:buNone/>
              <a:defRPr sz="2800">
                <a:solidFill>
                  <a:schemeClr val="bg1"/>
                </a:solidFill>
              </a:defRPr>
            </a:lvl1pPr>
            <a:lvl2pPr marL="347659" indent="-166686">
              <a:buClr>
                <a:srgbClr val="C9122B"/>
              </a:buClr>
              <a:buFont typeface="Lucida Grande"/>
              <a:buChar char="■"/>
              <a:defRPr/>
            </a:lvl2pPr>
            <a:lvl3pPr marL="538158" indent="-188911">
              <a:buClr>
                <a:srgbClr val="C9122B"/>
              </a:buClr>
              <a:buFont typeface="Lucida Grande"/>
              <a:buChar char="■"/>
              <a:defRPr/>
            </a:lvl3pPr>
            <a:lvl4pPr marL="712781" indent="-173037">
              <a:buClr>
                <a:srgbClr val="C9122B"/>
              </a:buClr>
              <a:buFont typeface="Lucida Grande"/>
              <a:buChar char="■"/>
              <a:defRPr sz="1800"/>
            </a:lvl4pPr>
            <a:lvl5pPr marL="898516" indent="-184148">
              <a:buClr>
                <a:srgbClr val="C9122B"/>
              </a:buClr>
              <a:buFont typeface="Lucida Grande"/>
              <a:buChar char="■"/>
              <a:defRPr sz="1800"/>
            </a:lvl5pPr>
          </a:lstStyle>
          <a:p>
            <a:pPr lvl="0"/>
            <a:r>
              <a:rPr lang="en-US"/>
              <a:t>Subtitle here</a:t>
            </a:r>
          </a:p>
        </p:txBody>
      </p:sp>
      <p:sp>
        <p:nvSpPr>
          <p:cNvPr id="4" name="TextBox 3">
            <a:extLst>
              <a:ext uri="{FF2B5EF4-FFF2-40B4-BE49-F238E27FC236}">
                <a16:creationId xmlns:a16="http://schemas.microsoft.com/office/drawing/2014/main" id="{9142BD3D-123D-4214-8554-0906CE205A25}"/>
              </a:ext>
            </a:extLst>
          </p:cNvPr>
          <p:cNvSpPr txBox="1"/>
          <p:nvPr userDrawn="1"/>
        </p:nvSpPr>
        <p:spPr>
          <a:xfrm>
            <a:off x="1619672" y="-459432"/>
            <a:ext cx="3888432" cy="1862048"/>
          </a:xfrm>
          <a:prstGeom prst="rect">
            <a:avLst/>
          </a:prstGeom>
          <a:noFill/>
        </p:spPr>
        <p:txBody>
          <a:bodyPr wrap="square" rtlCol="0">
            <a:spAutoFit/>
          </a:bodyPr>
          <a:lstStyle/>
          <a:p>
            <a:r>
              <a:rPr lang="en-GB" sz="11500" dirty="0">
                <a:solidFill>
                  <a:srgbClr val="FF0000"/>
                </a:solidFill>
              </a:rPr>
              <a:t>MINE</a:t>
            </a:r>
          </a:p>
        </p:txBody>
      </p:sp>
    </p:spTree>
    <p:extLst>
      <p:ext uri="{BB962C8B-B14F-4D97-AF65-F5344CB8AC3E}">
        <p14:creationId xmlns:p14="http://schemas.microsoft.com/office/powerpoint/2010/main" val="96164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EFF2AF-614F-6953-0320-FE6021E15A43}"/>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49840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971687" y="357505"/>
            <a:ext cx="7199299" cy="730554"/>
          </a:xfrm>
        </p:spPr>
        <p:txBody>
          <a:bodyPr/>
          <a:lstStyle>
            <a:lvl1pPr>
              <a:defRPr b="1" i="0">
                <a:solidFill>
                  <a:schemeClr val="tx1"/>
                </a:solidFill>
                <a:latin typeface="Arial" charset="0"/>
                <a:ea typeface="Arial" charset="0"/>
                <a:cs typeface="Arial" charset="0"/>
              </a:defRPr>
            </a:lvl1pPr>
          </a:lstStyle>
          <a:p>
            <a:r>
              <a:rPr lang="en-US"/>
              <a:t>Heading here (Section divider slide)</a:t>
            </a:r>
          </a:p>
        </p:txBody>
      </p:sp>
      <p:sp>
        <p:nvSpPr>
          <p:cNvPr id="13" name="Content Placeholder 2"/>
          <p:cNvSpPr>
            <a:spLocks noGrp="1"/>
          </p:cNvSpPr>
          <p:nvPr>
            <p:ph idx="1" hasCustomPrompt="1"/>
          </p:nvPr>
        </p:nvSpPr>
        <p:spPr>
          <a:xfrm>
            <a:off x="971685" y="1059583"/>
            <a:ext cx="7200800" cy="3348371"/>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9991" indent="-183598">
              <a:buClr>
                <a:srgbClr val="C9122B"/>
              </a:buClr>
              <a:buSzPct val="110000"/>
              <a:buFont typeface="Wingdings" panose="05000000000000000000" pitchFamily="2" charset="2"/>
              <a:buChar char="§"/>
              <a:defRPr sz="1800"/>
            </a:lvl5pPr>
          </a:lstStyle>
          <a:p>
            <a:pPr lvl="0"/>
            <a:r>
              <a:rPr lang="en-US"/>
              <a:t>Content or subheading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12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316" y="1005576"/>
            <a:ext cx="8423206" cy="648072"/>
          </a:xfrm>
        </p:spPr>
        <p:txBody>
          <a:bodyPr/>
          <a:lstStyle>
            <a:lvl1pPr>
              <a:defRPr b="1" i="0">
                <a:solidFill>
                  <a:schemeClr val="tx1"/>
                </a:solidFill>
                <a:latin typeface="Arial" charset="0"/>
                <a:ea typeface="Arial" charset="0"/>
                <a:cs typeface="Arial" charset="0"/>
              </a:defRPr>
            </a:lvl1pPr>
          </a:lstStyle>
          <a:p>
            <a:r>
              <a:rPr lang="en-US"/>
              <a:t>Click to edit Master title style</a:t>
            </a:r>
          </a:p>
        </p:txBody>
      </p:sp>
      <p:sp>
        <p:nvSpPr>
          <p:cNvPr id="3" name="Content Placeholder 2"/>
          <p:cNvSpPr>
            <a:spLocks noGrp="1"/>
          </p:cNvSpPr>
          <p:nvPr>
            <p:ph idx="1"/>
          </p:nvPr>
        </p:nvSpPr>
        <p:spPr>
          <a:xfrm>
            <a:off x="395288" y="1707655"/>
            <a:ext cx="8424862" cy="2970331"/>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9991" indent="-183598">
              <a:buClr>
                <a:srgbClr val="C9122B"/>
              </a:buClr>
              <a:buSzPct val="1100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126161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288" y="1707654"/>
            <a:ext cx="4032696" cy="2952452"/>
          </a:xfrm>
        </p:spPr>
        <p:txBody>
          <a:bodyPr/>
          <a:lstStyle>
            <a:lvl1pPr marL="179386" indent="-179386">
              <a:buClr>
                <a:srgbClr val="C9122B"/>
              </a:buClr>
              <a:buFont typeface="Wingdings" panose="05000000000000000000" pitchFamily="2" charset="2"/>
              <a:buChar char="§"/>
              <a:defRPr sz="2400"/>
            </a:lvl1pPr>
            <a:lvl2pPr marL="347659" indent="-166686">
              <a:buClr>
                <a:srgbClr val="C9122B"/>
              </a:buClr>
              <a:buFont typeface="Wingdings" panose="05000000000000000000" pitchFamily="2" charset="2"/>
              <a:buChar char="§"/>
              <a:defRPr sz="2200"/>
            </a:lvl2pPr>
            <a:lvl3pPr marL="538158" indent="-188911">
              <a:buClr>
                <a:srgbClr val="C9122B"/>
              </a:buClr>
              <a:buFont typeface="Wingdings" panose="05000000000000000000" pitchFamily="2" charset="2"/>
              <a:buChar char="§"/>
              <a:defRPr sz="2000"/>
            </a:lvl3pPr>
            <a:lvl4pPr marL="712781" indent="-173037">
              <a:buClr>
                <a:srgbClr val="C9122B"/>
              </a:buClr>
              <a:buFont typeface="Wingdings" panose="05000000000000000000" pitchFamily="2" charset="2"/>
              <a:buChar char="§"/>
              <a:defRPr sz="1800"/>
            </a:lvl4pPr>
            <a:lvl5pPr marL="898516" indent="-184148">
              <a:buClr>
                <a:srgbClr val="C9122B"/>
              </a:buClr>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6016" y="1707654"/>
            <a:ext cx="4104134" cy="2952452"/>
          </a:xfrm>
        </p:spPr>
        <p:txBody>
          <a:bodyPr/>
          <a:lstStyle>
            <a:lvl1pPr marL="342900" indent="-342900">
              <a:buClr>
                <a:srgbClr val="C9122B"/>
              </a:buClr>
              <a:buFont typeface="Wingdings" panose="05000000000000000000" pitchFamily="2" charset="2"/>
              <a:buChar char="§"/>
              <a:defRPr sz="2400"/>
            </a:lvl1pPr>
            <a:lvl2pPr marL="523873" indent="-342900">
              <a:buClr>
                <a:srgbClr val="C9122B"/>
              </a:buClr>
              <a:buFont typeface="Wingdings" panose="05000000000000000000" pitchFamily="2" charset="2"/>
              <a:buChar char="§"/>
              <a:defRPr sz="2200"/>
            </a:lvl2pPr>
            <a:lvl3pPr marL="692147" indent="-342900">
              <a:buClr>
                <a:srgbClr val="C9122B"/>
              </a:buClr>
              <a:buFont typeface="Wingdings" panose="05000000000000000000" pitchFamily="2" charset="2"/>
              <a:buChar char="§"/>
              <a:defRPr sz="2000"/>
            </a:lvl3pPr>
            <a:lvl4pPr marL="825494" indent="-285750">
              <a:buClr>
                <a:srgbClr val="C9122B"/>
              </a:buClr>
              <a:buFont typeface="Wingdings" panose="05000000000000000000" pitchFamily="2" charset="2"/>
              <a:buChar char="§"/>
              <a:defRPr sz="1800"/>
            </a:lvl4pPr>
            <a:lvl5pPr marL="1000118" indent="-285750">
              <a:buClr>
                <a:srgbClr val="C9122B"/>
              </a:buClr>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
        <p:nvSpPr>
          <p:cNvPr id="2" name="Footer Placeholder 1"/>
          <p:cNvSpPr>
            <a:spLocks noGrp="1"/>
          </p:cNvSpPr>
          <p:nvPr>
            <p:ph type="ftr" sz="quarter" idx="10"/>
          </p:nvPr>
        </p:nvSpPr>
        <p:spPr/>
        <p:txBody>
          <a:bodyPr/>
          <a:lstStyle/>
          <a:p>
            <a:endParaRPr lang="en-GB"/>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3262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1707655"/>
            <a:ext cx="4419600" cy="2952452"/>
          </a:xfrm>
        </p:spPr>
        <p:txBody>
          <a:bodyPr/>
          <a:lstStyle>
            <a:lvl1pPr marL="179386" indent="-179386">
              <a:buFont typeface="Wingdings" panose="05000000000000000000" pitchFamily="2" charset="2"/>
              <a:buChar char="§"/>
              <a:defRPr sz="2400"/>
            </a:lvl1pPr>
            <a:lvl2pPr marL="347659" indent="-166686">
              <a:buFont typeface="Wingdings" panose="05000000000000000000" pitchFamily="2" charset="2"/>
              <a:buChar char="§"/>
              <a:defRPr sz="2200"/>
            </a:lvl2pPr>
            <a:lvl3pPr marL="538158" indent="-188911">
              <a:buFont typeface="Wingdings" panose="05000000000000000000" pitchFamily="2" charset="2"/>
              <a:buChar char="§"/>
              <a:defRPr sz="2000"/>
            </a:lvl3pPr>
            <a:lvl4pPr marL="712781" indent="-173037">
              <a:buFont typeface="Wingdings" panose="05000000000000000000" pitchFamily="2" charset="2"/>
              <a:buChar char="§"/>
              <a:defRPr sz="1800"/>
            </a:lvl4pPr>
            <a:lvl5pPr marL="898516" indent="-184148">
              <a:buSzPct val="131000"/>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p:cNvSpPr>
            <a:spLocks noGrp="1"/>
          </p:cNvSpPr>
          <p:nvPr>
            <p:ph type="pic" idx="10"/>
          </p:nvPr>
        </p:nvSpPr>
        <p:spPr>
          <a:xfrm>
            <a:off x="5004048" y="1707655"/>
            <a:ext cx="3816102" cy="1728192"/>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Click icon to add picture</a:t>
            </a:r>
          </a:p>
        </p:txBody>
      </p:sp>
      <p:sp>
        <p:nvSpPr>
          <p:cNvPr id="8" name="Title 1"/>
          <p:cNvSpPr>
            <a:spLocks noGrp="1"/>
          </p:cNvSpPr>
          <p:nvPr>
            <p:ph type="title"/>
          </p:nvPr>
        </p:nvSpPr>
        <p:spPr>
          <a:xfrm>
            <a:off x="395288" y="1005576"/>
            <a:ext cx="8424862" cy="648072"/>
          </a:xfrm>
        </p:spPr>
        <p:txBody>
          <a:bodyPr/>
          <a:lstStyle>
            <a:lvl1pPr>
              <a:defRPr b="1" i="0">
                <a:solidFill>
                  <a:schemeClr val="tx1"/>
                </a:solidFill>
                <a:latin typeface="Arial" charset="0"/>
                <a:ea typeface="Arial" charset="0"/>
                <a:cs typeface="Arial" charset="0"/>
              </a:defRPr>
            </a:lvl1pPr>
          </a:lstStyle>
          <a:p>
            <a:r>
              <a:rPr lang="en-US"/>
              <a:t>Click to edit Master title style</a:t>
            </a:r>
          </a:p>
        </p:txBody>
      </p:sp>
      <p:sp>
        <p:nvSpPr>
          <p:cNvPr id="9"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118820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288" y="3600450"/>
            <a:ext cx="5624512" cy="425054"/>
          </a:xfrm>
        </p:spPr>
        <p:txBody>
          <a:bodyPr anchor="b"/>
          <a:lstStyle>
            <a:lvl1pPr algn="l">
              <a:defRPr sz="2000" b="1" i="0">
                <a:solidFill>
                  <a:srgbClr val="8A857E"/>
                </a:solidFill>
                <a:latin typeface="Arial" charset="0"/>
                <a:ea typeface="Arial" charset="0"/>
                <a:cs typeface="Arial" charset="0"/>
              </a:defRPr>
            </a:lvl1pPr>
          </a:lstStyle>
          <a:p>
            <a:r>
              <a:rPr lang="en-US"/>
              <a:t>Click to edit Master title style</a:t>
            </a:r>
          </a:p>
        </p:txBody>
      </p:sp>
      <p:sp>
        <p:nvSpPr>
          <p:cNvPr id="3" name="Picture Placeholder 2"/>
          <p:cNvSpPr>
            <a:spLocks noGrp="1"/>
          </p:cNvSpPr>
          <p:nvPr>
            <p:ph type="pic" idx="1"/>
          </p:nvPr>
        </p:nvSpPr>
        <p:spPr>
          <a:xfrm>
            <a:off x="395288" y="1005578"/>
            <a:ext cx="5624512" cy="254010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395288" y="4074338"/>
            <a:ext cx="5624512" cy="603647"/>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
        <p:nvSpPr>
          <p:cNvPr id="7" name="TextBox 6">
            <a:extLst>
              <a:ext uri="{FF2B5EF4-FFF2-40B4-BE49-F238E27FC236}">
                <a16:creationId xmlns:a16="http://schemas.microsoft.com/office/drawing/2014/main" id="{81CD143E-78D5-4A93-B239-37750E2384DF}"/>
              </a:ext>
            </a:extLst>
          </p:cNvPr>
          <p:cNvSpPr txBox="1"/>
          <p:nvPr userDrawn="1"/>
        </p:nvSpPr>
        <p:spPr>
          <a:xfrm>
            <a:off x="1619672" y="-459432"/>
            <a:ext cx="3888432" cy="1862048"/>
          </a:xfrm>
          <a:prstGeom prst="rect">
            <a:avLst/>
          </a:prstGeom>
          <a:noFill/>
        </p:spPr>
        <p:txBody>
          <a:bodyPr wrap="square" rtlCol="0">
            <a:spAutoFit/>
          </a:bodyPr>
          <a:lstStyle/>
          <a:p>
            <a:r>
              <a:rPr lang="en-GB" sz="11500" dirty="0">
                <a:solidFill>
                  <a:srgbClr val="FF0000"/>
                </a:solidFill>
              </a:rPr>
              <a:t>MINE</a:t>
            </a:r>
          </a:p>
        </p:txBody>
      </p:sp>
    </p:spTree>
    <p:extLst>
      <p:ext uri="{BB962C8B-B14F-4D97-AF65-F5344CB8AC3E}">
        <p14:creationId xmlns:p14="http://schemas.microsoft.com/office/powerpoint/2010/main" val="59423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993153"/>
            <a:ext cx="8424862" cy="3738838"/>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8516" indent="-184148">
              <a:buClr>
                <a:srgbClr val="C9122B"/>
              </a:buClr>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
        <p:nvSpPr>
          <p:cNvPr id="4" name="TextBox 3">
            <a:extLst>
              <a:ext uri="{FF2B5EF4-FFF2-40B4-BE49-F238E27FC236}">
                <a16:creationId xmlns:a16="http://schemas.microsoft.com/office/drawing/2014/main" id="{FA923A08-76E0-45C4-8FB6-D50EC4E00E57}"/>
              </a:ext>
            </a:extLst>
          </p:cNvPr>
          <p:cNvSpPr txBox="1"/>
          <p:nvPr userDrawn="1"/>
        </p:nvSpPr>
        <p:spPr>
          <a:xfrm>
            <a:off x="1619672" y="-459432"/>
            <a:ext cx="3888432" cy="1862048"/>
          </a:xfrm>
          <a:prstGeom prst="rect">
            <a:avLst/>
          </a:prstGeom>
          <a:noFill/>
        </p:spPr>
        <p:txBody>
          <a:bodyPr wrap="square" rtlCol="0">
            <a:spAutoFit/>
          </a:bodyPr>
          <a:lstStyle/>
          <a:p>
            <a:r>
              <a:rPr lang="en-GB" sz="11500" dirty="0">
                <a:solidFill>
                  <a:srgbClr val="FF0000"/>
                </a:solidFill>
              </a:rPr>
              <a:t>MINE</a:t>
            </a:r>
          </a:p>
        </p:txBody>
      </p:sp>
    </p:spTree>
    <p:extLst>
      <p:ext uri="{BB962C8B-B14F-4D97-AF65-F5344CB8AC3E}">
        <p14:creationId xmlns:p14="http://schemas.microsoft.com/office/powerpoint/2010/main" val="6686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1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B5F-20D4-351D-6F7A-5CEBA597B4BA}"/>
              </a:ext>
            </a:extLst>
          </p:cNvPr>
          <p:cNvSpPr>
            <a:spLocks noGrp="1"/>
          </p:cNvSpPr>
          <p:nvPr>
            <p:ph type="title" hasCustomPrompt="1"/>
          </p:nvPr>
        </p:nvSpPr>
        <p:spPr>
          <a:xfrm>
            <a:off x="2195737" y="411510"/>
            <a:ext cx="6498534" cy="1296144"/>
          </a:xfrm>
        </p:spPr>
        <p:txBody>
          <a:bodyPr/>
          <a:lstStyle>
            <a:lvl1pPr algn="l">
              <a:defRPr sz="4000" b="1" i="0">
                <a:solidFill>
                  <a:schemeClr val="bg1"/>
                </a:solidFill>
                <a:latin typeface="Arial" charset="0"/>
                <a:ea typeface="Arial" charset="0"/>
                <a:cs typeface="Arial" charset="0"/>
              </a:defRPr>
            </a:lvl1pPr>
          </a:lstStyle>
          <a:p>
            <a:r>
              <a:rPr lang="en-US" dirty="0"/>
              <a:t>Title here </a:t>
            </a:r>
            <a:br>
              <a:rPr lang="en-US" dirty="0"/>
            </a:br>
            <a:r>
              <a:rPr lang="en-US" dirty="0"/>
              <a:t>(Cover option 3)</a:t>
            </a:r>
          </a:p>
        </p:txBody>
      </p:sp>
      <p:sp>
        <p:nvSpPr>
          <p:cNvPr id="3" name="Content Placeholder 2">
            <a:extLst>
              <a:ext uri="{FF2B5EF4-FFF2-40B4-BE49-F238E27FC236}">
                <a16:creationId xmlns:a16="http://schemas.microsoft.com/office/drawing/2014/main" id="{633E12A3-54E7-95D3-974E-819A1F0BA2CD}"/>
              </a:ext>
            </a:extLst>
          </p:cNvPr>
          <p:cNvSpPr>
            <a:spLocks noGrp="1"/>
          </p:cNvSpPr>
          <p:nvPr>
            <p:ph idx="1" hasCustomPrompt="1"/>
          </p:nvPr>
        </p:nvSpPr>
        <p:spPr>
          <a:xfrm>
            <a:off x="2195737" y="1851670"/>
            <a:ext cx="6480719" cy="2880320"/>
          </a:xfrm>
        </p:spPr>
        <p:txBody>
          <a:bodyPr/>
          <a:lstStyle>
            <a:lvl1pPr marL="0" indent="0" algn="l">
              <a:buClr>
                <a:srgbClr val="C9122B"/>
              </a:buClr>
              <a:buFont typeface="Lucida Grande"/>
              <a:buNone/>
              <a:defRPr sz="2800">
                <a:solidFill>
                  <a:schemeClr val="bg1"/>
                </a:solidFill>
              </a:defRPr>
            </a:lvl1pPr>
            <a:lvl2pPr marL="347659" indent="-166686">
              <a:buClr>
                <a:srgbClr val="C9122B"/>
              </a:buClr>
              <a:buFont typeface="Lucida Grande"/>
              <a:buChar char="■"/>
              <a:defRPr/>
            </a:lvl2pPr>
            <a:lvl3pPr marL="538158" indent="-188911">
              <a:buClr>
                <a:srgbClr val="C9122B"/>
              </a:buClr>
              <a:buFont typeface="Lucida Grande"/>
              <a:buChar char="■"/>
              <a:defRPr/>
            </a:lvl3pPr>
            <a:lvl4pPr marL="712781" indent="-173037">
              <a:buClr>
                <a:srgbClr val="C9122B"/>
              </a:buClr>
              <a:buFont typeface="Lucida Grande"/>
              <a:buChar char="■"/>
              <a:defRPr sz="1800"/>
            </a:lvl4pPr>
            <a:lvl5pPr marL="898516" indent="-184148">
              <a:buClr>
                <a:srgbClr val="C9122B"/>
              </a:buClr>
              <a:buFont typeface="Lucida Grande"/>
              <a:buChar char="■"/>
              <a:defRPr sz="1800"/>
            </a:lvl5pPr>
          </a:lstStyle>
          <a:p>
            <a:pPr lvl="0"/>
            <a:r>
              <a:rPr lang="en-US" dirty="0"/>
              <a:t>Subtitle here</a:t>
            </a:r>
          </a:p>
        </p:txBody>
      </p:sp>
    </p:spTree>
    <p:extLst>
      <p:ext uri="{BB962C8B-B14F-4D97-AF65-F5344CB8AC3E}">
        <p14:creationId xmlns:p14="http://schemas.microsoft.com/office/powerpoint/2010/main" val="376130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3" y="1493385"/>
            <a:ext cx="8069263" cy="4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533400" y="1951775"/>
            <a:ext cx="8070850" cy="27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7"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hf hdr="0" ftr="0" dt="0"/>
  <p:txStyles>
    <p:titleStyle>
      <a:lvl1pPr algn="l" rtl="0" eaLnBrk="1" fontAlgn="base" hangingPunct="1">
        <a:spcBef>
          <a:spcPct val="0"/>
        </a:spcBef>
        <a:spcAft>
          <a:spcPct val="0"/>
        </a:spcAft>
        <a:defRPr sz="2800" b="1">
          <a:solidFill>
            <a:schemeClr val="tx1"/>
          </a:solidFill>
          <a:latin typeface="+mn-lt"/>
          <a:ea typeface="ＭＳ Ｐゴシック" pitchFamily="-65" charset="-128"/>
          <a:cs typeface="ＭＳ Ｐゴシック" pitchFamily="-65" charset="-128"/>
        </a:defRPr>
      </a:lvl1pPr>
      <a:lvl2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2pPr>
      <a:lvl3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3pPr>
      <a:lvl4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4pPr>
      <a:lvl5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5pPr>
      <a:lvl6pPr marL="457196" algn="l" rtl="0" eaLnBrk="1" fontAlgn="base" hangingPunct="1">
        <a:spcBef>
          <a:spcPct val="0"/>
        </a:spcBef>
        <a:spcAft>
          <a:spcPct val="0"/>
        </a:spcAft>
        <a:defRPr sz="2200" b="1">
          <a:solidFill>
            <a:schemeClr val="tx2"/>
          </a:solidFill>
          <a:latin typeface="Arial" pitchFamily="-110" charset="0"/>
        </a:defRPr>
      </a:lvl6pPr>
      <a:lvl7pPr marL="914391" algn="l" rtl="0" eaLnBrk="1" fontAlgn="base" hangingPunct="1">
        <a:spcBef>
          <a:spcPct val="0"/>
        </a:spcBef>
        <a:spcAft>
          <a:spcPct val="0"/>
        </a:spcAft>
        <a:defRPr sz="2200" b="1">
          <a:solidFill>
            <a:schemeClr val="tx2"/>
          </a:solidFill>
          <a:latin typeface="Arial" pitchFamily="-110" charset="0"/>
        </a:defRPr>
      </a:lvl7pPr>
      <a:lvl8pPr marL="1371587" algn="l" rtl="0" eaLnBrk="1" fontAlgn="base" hangingPunct="1">
        <a:spcBef>
          <a:spcPct val="0"/>
        </a:spcBef>
        <a:spcAft>
          <a:spcPct val="0"/>
        </a:spcAft>
        <a:defRPr sz="2200" b="1">
          <a:solidFill>
            <a:schemeClr val="tx2"/>
          </a:solidFill>
          <a:latin typeface="Arial" pitchFamily="-110" charset="0"/>
        </a:defRPr>
      </a:lvl8pPr>
      <a:lvl9pPr marL="1828782" algn="l" rtl="0" eaLnBrk="1" fontAlgn="base" hangingPunct="1">
        <a:spcBef>
          <a:spcPct val="0"/>
        </a:spcBef>
        <a:spcAft>
          <a:spcPct val="0"/>
        </a:spcAft>
        <a:defRPr sz="2200" b="1">
          <a:solidFill>
            <a:schemeClr val="tx2"/>
          </a:solidFill>
          <a:latin typeface="Arial" pitchFamily="-110" charset="0"/>
        </a:defRPr>
      </a:lvl9pPr>
    </p:titleStyle>
    <p:bodyStyle>
      <a:lvl1pPr marL="179386" indent="-179386" algn="l" rtl="0" eaLnBrk="1" fontAlgn="base" hangingPunct="1">
        <a:spcBef>
          <a:spcPct val="0"/>
        </a:spcBef>
        <a:spcAft>
          <a:spcPct val="0"/>
        </a:spcAft>
        <a:buClr>
          <a:srgbClr val="C9122B"/>
        </a:buClr>
        <a:buSzPct val="90000"/>
        <a:buFont typeface="Lucida Grande"/>
        <a:buChar char="■"/>
        <a:defRPr sz="2400">
          <a:solidFill>
            <a:schemeClr val="tx1"/>
          </a:solidFill>
          <a:latin typeface="+mn-lt"/>
          <a:ea typeface="ＭＳ Ｐゴシック" pitchFamily="-65" charset="-128"/>
          <a:cs typeface="ＭＳ Ｐゴシック" pitchFamily="-65" charset="-128"/>
        </a:defRPr>
      </a:lvl1pPr>
      <a:lvl2pPr marL="347659" indent="-166686" algn="l" rtl="0" eaLnBrk="1" fontAlgn="base" hangingPunct="1">
        <a:spcBef>
          <a:spcPct val="0"/>
        </a:spcBef>
        <a:spcAft>
          <a:spcPct val="0"/>
        </a:spcAft>
        <a:buClr>
          <a:srgbClr val="C9122B"/>
        </a:buClr>
        <a:buFont typeface="Lucida Grande"/>
        <a:buChar char="■"/>
        <a:defRPr sz="2200">
          <a:solidFill>
            <a:schemeClr val="tx1"/>
          </a:solidFill>
          <a:latin typeface="+mn-lt"/>
          <a:ea typeface="ＭＳ Ｐゴシック" pitchFamily="-110" charset="-128"/>
        </a:defRPr>
      </a:lvl2pPr>
      <a:lvl3pPr marL="538158" indent="-188911" algn="l" rtl="0" eaLnBrk="1" fontAlgn="base" hangingPunct="1">
        <a:spcBef>
          <a:spcPct val="0"/>
        </a:spcBef>
        <a:spcAft>
          <a:spcPct val="0"/>
        </a:spcAft>
        <a:buClr>
          <a:srgbClr val="C9122B"/>
        </a:buClr>
        <a:buSzPct val="108000"/>
        <a:buFont typeface="Lucida Grande"/>
        <a:buChar char="■"/>
        <a:defRPr sz="2000">
          <a:solidFill>
            <a:schemeClr val="tx1"/>
          </a:solidFill>
          <a:latin typeface="+mn-lt"/>
          <a:ea typeface="ＭＳ Ｐゴシック" pitchFamily="-110" charset="-128"/>
        </a:defRPr>
      </a:lvl3pPr>
      <a:lvl4pPr marL="712781" indent="-173037" algn="l" rtl="0" eaLnBrk="1" fontAlgn="base" hangingPunct="1">
        <a:spcBef>
          <a:spcPct val="0"/>
        </a:spcBef>
        <a:spcAft>
          <a:spcPct val="0"/>
        </a:spcAft>
        <a:buClr>
          <a:srgbClr val="C9122B"/>
        </a:buClr>
        <a:buSzPct val="115000"/>
        <a:buFont typeface="Lucida Grande"/>
        <a:buChar char="■"/>
        <a:defRPr sz="1800">
          <a:solidFill>
            <a:schemeClr val="tx1"/>
          </a:solidFill>
          <a:latin typeface="+mn-lt"/>
          <a:ea typeface="ＭＳ Ｐゴシック" pitchFamily="-110" charset="-128"/>
        </a:defRPr>
      </a:lvl4pPr>
      <a:lvl5pPr marL="898516" indent="-184148" algn="l" rtl="0" eaLnBrk="1" fontAlgn="base" hangingPunct="1">
        <a:spcBef>
          <a:spcPct val="0"/>
        </a:spcBef>
        <a:spcAft>
          <a:spcPct val="0"/>
        </a:spcAft>
        <a:buClr>
          <a:srgbClr val="C9122B"/>
        </a:buClr>
        <a:buSzPct val="130000"/>
        <a:buFont typeface="Lucida Grande"/>
        <a:buChar char="■"/>
        <a:defRPr sz="1600">
          <a:solidFill>
            <a:schemeClr val="tx1"/>
          </a:solidFill>
          <a:latin typeface="+mn-lt"/>
          <a:ea typeface="ＭＳ Ｐゴシック" pitchFamily="-110" charset="-128"/>
        </a:defRPr>
      </a:lvl5pPr>
      <a:lvl6pPr marL="1355711"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6pPr>
      <a:lvl7pPr marL="1812907"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7pPr>
      <a:lvl8pPr marL="2270102"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8pPr>
      <a:lvl9pPr marL="2727298"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PowerPoint_Slide.sldx"/><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1217-B42B-6834-1E46-5EEAC61C57A7}"/>
              </a:ext>
            </a:extLst>
          </p:cNvPr>
          <p:cNvSpPr>
            <a:spLocks noGrp="1"/>
          </p:cNvSpPr>
          <p:nvPr>
            <p:ph type="title"/>
          </p:nvPr>
        </p:nvSpPr>
        <p:spPr/>
        <p:txBody>
          <a:bodyPr/>
          <a:lstStyle/>
          <a:p>
            <a:r>
              <a:rPr lang="en-US" sz="4000" dirty="0"/>
              <a:t>IN2002 Data Structures and Algorithms </a:t>
            </a:r>
            <a:endParaRPr lang="en-GB" dirty="0"/>
          </a:p>
        </p:txBody>
      </p:sp>
      <p:sp>
        <p:nvSpPr>
          <p:cNvPr id="3" name="Content Placeholder 2">
            <a:extLst>
              <a:ext uri="{FF2B5EF4-FFF2-40B4-BE49-F238E27FC236}">
                <a16:creationId xmlns:a16="http://schemas.microsoft.com/office/drawing/2014/main" id="{92469B29-4D91-C235-A3DB-7B757BC08233}"/>
              </a:ext>
            </a:extLst>
          </p:cNvPr>
          <p:cNvSpPr>
            <a:spLocks noGrp="1"/>
          </p:cNvSpPr>
          <p:nvPr>
            <p:ph idx="1"/>
          </p:nvPr>
        </p:nvSpPr>
        <p:spPr/>
        <p:txBody>
          <a:bodyPr/>
          <a:lstStyle/>
          <a:p>
            <a:r>
              <a:rPr lang="en-US" dirty="0"/>
              <a:t>Lecture 2 – Priority Queues, Trees, Heaps and Queues</a:t>
            </a:r>
          </a:p>
          <a:p>
            <a:endParaRPr lang="en-US" dirty="0"/>
          </a:p>
          <a:p>
            <a:endParaRPr lang="en-US" dirty="0"/>
          </a:p>
          <a:p>
            <a:pPr algn="r"/>
            <a:r>
              <a:rPr lang="en-GB" sz="2000" dirty="0">
                <a:solidFill>
                  <a:schemeClr val="bg1"/>
                </a:solidFill>
              </a:rPr>
              <a:t>Dr Cristina Gacek</a:t>
            </a:r>
            <a:endParaRPr lang="x-none" sz="2000" dirty="0">
              <a:solidFill>
                <a:schemeClr val="bg1"/>
              </a:solidFill>
            </a:endParaRPr>
          </a:p>
          <a:p>
            <a:pPr algn="r"/>
            <a:r>
              <a:rPr lang="en-GB" sz="2000" dirty="0">
                <a:solidFill>
                  <a:schemeClr val="bg1"/>
                </a:solidFill>
              </a:rPr>
              <a:t>Term</a:t>
            </a:r>
            <a:r>
              <a:rPr lang="x-none" sz="2000" dirty="0">
                <a:solidFill>
                  <a:schemeClr val="bg1"/>
                </a:solidFill>
              </a:rPr>
              <a:t> </a:t>
            </a:r>
            <a:r>
              <a:rPr lang="en-GB" sz="2000" dirty="0">
                <a:solidFill>
                  <a:schemeClr val="bg1"/>
                </a:solidFill>
              </a:rPr>
              <a:t>1</a:t>
            </a:r>
            <a:r>
              <a:rPr lang="x-none" sz="2000" dirty="0">
                <a:solidFill>
                  <a:schemeClr val="bg1"/>
                </a:solidFill>
              </a:rPr>
              <a:t>, 20</a:t>
            </a:r>
            <a:r>
              <a:rPr lang="en-GB" sz="2000" dirty="0">
                <a:solidFill>
                  <a:schemeClr val="bg1"/>
                </a:solidFill>
              </a:rPr>
              <a:t>25</a:t>
            </a:r>
            <a:r>
              <a:rPr lang="x-none" sz="2000" dirty="0">
                <a:solidFill>
                  <a:schemeClr val="bg1"/>
                </a:solidFill>
              </a:rPr>
              <a:t>/</a:t>
            </a:r>
            <a:r>
              <a:rPr lang="en-GB" sz="2000" dirty="0">
                <a:solidFill>
                  <a:schemeClr val="bg1"/>
                </a:solidFill>
              </a:rPr>
              <a:t>26</a:t>
            </a:r>
            <a:r>
              <a:rPr lang="x-none" sz="2000" dirty="0">
                <a:solidFill>
                  <a:schemeClr val="bg1"/>
                </a:solidFill>
              </a:rPr>
              <a:t> </a:t>
            </a:r>
            <a:endParaRPr lang="en-GB" sz="2000" dirty="0"/>
          </a:p>
        </p:txBody>
      </p:sp>
    </p:spTree>
    <p:extLst>
      <p:ext uri="{BB962C8B-B14F-4D97-AF65-F5344CB8AC3E}">
        <p14:creationId xmlns:p14="http://schemas.microsoft.com/office/powerpoint/2010/main" val="91105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An implementation using a sorted array</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i="1" dirty="0">
                <a:solidFill>
                  <a:srgbClr val="000000"/>
                </a:solidFill>
                <a:latin typeface="Arial-ItalicMS" pitchFamily="34"/>
                <a:ea typeface="Arial-ItalicMS" pitchFamily="34"/>
                <a:cs typeface="Arial-ItalicMS" pitchFamily="34"/>
              </a:rPr>
              <a:t>A way of implementing priority queues is to keep the elements in a sorted array, so:</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i="1" dirty="0">
                <a:solidFill>
                  <a:srgbClr val="000000"/>
                </a:solidFill>
                <a:latin typeface="Arial-ItalicMS" pitchFamily="34"/>
                <a:ea typeface="Arial-ItalicMS" pitchFamily="34"/>
                <a:cs typeface="Arial-ItalicMS" pitchFamily="34"/>
              </a:rPr>
              <a:t> to add an element, search and insertion are used</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i="1" dirty="0">
                <a:solidFill>
                  <a:srgbClr val="000000"/>
                </a:solidFill>
                <a:latin typeface="Arial-ItalicMS" pitchFamily="34"/>
                <a:ea typeface="Arial-ItalicMS" pitchFamily="34"/>
                <a:cs typeface="Arial-ItalicMS" pitchFamily="34"/>
              </a:rPr>
              <a:t> to extract an element, the last element in the array is extracted (as it will have the highest priority)</a:t>
            </a:r>
          </a:p>
        </p:txBody>
      </p:sp>
    </p:spTree>
    <p:extLst>
      <p:ext uri="{BB962C8B-B14F-4D97-AF65-F5344CB8AC3E}">
        <p14:creationId xmlns:p14="http://schemas.microsoft.com/office/powerpoint/2010/main" val="103205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Concrete Implementation in Java</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public class </a:t>
            </a:r>
            <a:r>
              <a:rPr lang="en-GB" sz="1800" dirty="0" err="1">
                <a:solidFill>
                  <a:srgbClr val="000000"/>
                </a:solidFill>
                <a:latin typeface="Courier" pitchFamily="49" charset="0"/>
                <a:ea typeface="Arial-ItalicMS" pitchFamily="34"/>
                <a:cs typeface="Arial-ItalicMS" pitchFamily="34"/>
              </a:rPr>
              <a:t>ArrayPQ</a:t>
            </a:r>
            <a:r>
              <a:rPr lang="en-GB" sz="1800" dirty="0">
                <a:solidFill>
                  <a:srgbClr val="000000"/>
                </a:solidFill>
                <a:latin typeface="Courier" pitchFamily="49" charset="0"/>
                <a:ea typeface="Arial-ItalicMS" pitchFamily="34"/>
                <a:cs typeface="Arial-ItalicMS" pitchFamily="34"/>
              </a:rPr>
              <a:t> implements </a:t>
            </a:r>
            <a:r>
              <a:rPr lang="en-GB" sz="1800" dirty="0" err="1">
                <a:solidFill>
                  <a:srgbClr val="000000"/>
                </a:solidFill>
                <a:latin typeface="Courier" pitchFamily="49" charset="0"/>
                <a:ea typeface="Arial-ItalicMS" pitchFamily="34"/>
                <a:cs typeface="Arial-ItalicMS" pitchFamily="34"/>
              </a:rPr>
              <a:t>PriorityQueue</a:t>
            </a:r>
            <a:r>
              <a:rPr lang="en-GB" sz="1800" dirty="0">
                <a:solidFill>
                  <a:srgbClr val="000000"/>
                </a:solidFill>
                <a:latin typeface="Courier" pitchFamily="49" charset="0"/>
                <a:ea typeface="Arial-ItalicMS" pitchFamily="34"/>
                <a:cs typeface="Arial-ItalicMS" pitchFamily="34"/>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private </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 data;</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private </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 count = 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100" dirty="0">
              <a:solidFill>
                <a:srgbClr val="000000"/>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public </a:t>
            </a:r>
            <a:r>
              <a:rPr lang="en-GB" sz="1800" dirty="0" err="1">
                <a:solidFill>
                  <a:srgbClr val="000000"/>
                </a:solidFill>
                <a:latin typeface="Courier" pitchFamily="49" charset="0"/>
                <a:ea typeface="Arial-ItalicMS" pitchFamily="34"/>
                <a:cs typeface="Arial-ItalicMS" pitchFamily="34"/>
              </a:rPr>
              <a:t>ArrayPQ</a:t>
            </a:r>
            <a:r>
              <a:rPr lang="en-GB" sz="1800" dirty="0">
                <a:solidFill>
                  <a:srgbClr val="000000"/>
                </a:solidFill>
                <a:latin typeface="Courier" pitchFamily="49" charset="0"/>
                <a:ea typeface="Arial-ItalicMS" pitchFamily="34"/>
                <a:cs typeface="Arial-ItalicMS" pitchFamily="34"/>
              </a:rPr>
              <a:t>(</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 size){ data = new </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[size];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100" dirty="0">
              <a:solidFill>
                <a:srgbClr val="000000"/>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public </a:t>
            </a:r>
            <a:r>
              <a:rPr lang="en-GB" sz="1800" dirty="0" err="1">
                <a:solidFill>
                  <a:srgbClr val="000000"/>
                </a:solidFill>
                <a:latin typeface="Courier" pitchFamily="49" charset="0"/>
                <a:ea typeface="Arial-ItalicMS" pitchFamily="34"/>
                <a:cs typeface="Arial-ItalicMS" pitchFamily="34"/>
              </a:rPr>
              <a:t>boolean</a:t>
            </a:r>
            <a:r>
              <a:rPr lang="en-GB" sz="1800" dirty="0">
                <a:solidFill>
                  <a:srgbClr val="000000"/>
                </a:solidFill>
                <a:latin typeface="Courier" pitchFamily="49" charset="0"/>
                <a:ea typeface="Arial-ItalicMS" pitchFamily="34"/>
                <a:cs typeface="Arial-ItalicMS" pitchFamily="34"/>
              </a:rPr>
              <a:t> </a:t>
            </a:r>
            <a:r>
              <a:rPr lang="en-GB" sz="1800" dirty="0" err="1">
                <a:solidFill>
                  <a:srgbClr val="000000"/>
                </a:solidFill>
                <a:latin typeface="Courier" pitchFamily="49" charset="0"/>
                <a:ea typeface="Arial-ItalicMS" pitchFamily="34"/>
                <a:cs typeface="Arial-ItalicMS" pitchFamily="34"/>
              </a:rPr>
              <a:t>isEmpty</a:t>
            </a:r>
            <a:r>
              <a:rPr lang="en-GB" sz="1800" dirty="0">
                <a:solidFill>
                  <a:srgbClr val="000000"/>
                </a:solidFill>
                <a:latin typeface="Courier" pitchFamily="49" charset="0"/>
                <a:ea typeface="Arial-ItalicMS" pitchFamily="34"/>
                <a:cs typeface="Arial-ItalicMS" pitchFamily="34"/>
              </a:rPr>
              <a:t>(){ return count == 0;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100" dirty="0">
              <a:solidFill>
                <a:srgbClr val="000000"/>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public void add(</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 </a:t>
            </a:r>
            <a:r>
              <a:rPr lang="en-GB" sz="1800" dirty="0" err="1">
                <a:solidFill>
                  <a:srgbClr val="000000"/>
                </a:solidFill>
                <a:latin typeface="Courier" pitchFamily="49" charset="0"/>
                <a:ea typeface="Arial-ItalicMS" pitchFamily="34"/>
                <a:cs typeface="Arial-ItalicMS" pitchFamily="34"/>
              </a:rPr>
              <a:t>elt</a:t>
            </a:r>
            <a:r>
              <a:rPr lang="en-GB" sz="1800" dirty="0">
                <a:solidFill>
                  <a:srgbClr val="000000"/>
                </a:solidFill>
                <a:latin typeface="Courier" pitchFamily="49" charset="0"/>
                <a:ea typeface="Arial-ItalicMS" pitchFamily="34"/>
                <a:cs typeface="Arial-Italic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insert(data, count++, </a:t>
            </a:r>
            <a:r>
              <a:rPr lang="en-GB" sz="1800" dirty="0" err="1">
                <a:solidFill>
                  <a:srgbClr val="000000"/>
                </a:solidFill>
                <a:latin typeface="Courier" pitchFamily="49" charset="0"/>
                <a:ea typeface="Arial-ItalicMS" pitchFamily="34"/>
                <a:cs typeface="Arial-ItalicMS" pitchFamily="34"/>
              </a:rPr>
              <a:t>elt</a:t>
            </a:r>
            <a:r>
              <a:rPr lang="en-GB" sz="1800" dirty="0">
                <a:solidFill>
                  <a:srgbClr val="000000"/>
                </a:solidFill>
                <a:latin typeface="Courier" pitchFamily="49" charset="0"/>
                <a:ea typeface="Arial-ItalicMS" pitchFamily="34"/>
                <a:cs typeface="Arial-Italic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100" dirty="0">
              <a:solidFill>
                <a:srgbClr val="000000"/>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		public </a:t>
            </a:r>
            <a:r>
              <a:rPr lang="en-GB" sz="1800" dirty="0" err="1">
                <a:solidFill>
                  <a:srgbClr val="000000"/>
                </a:solidFill>
                <a:latin typeface="Courier" pitchFamily="49" charset="0"/>
                <a:ea typeface="Arial-ItalicMS" pitchFamily="34"/>
                <a:cs typeface="Arial-ItalicMS" pitchFamily="34"/>
              </a:rPr>
              <a:t>int</a:t>
            </a:r>
            <a:r>
              <a:rPr lang="en-GB" sz="1800" dirty="0">
                <a:solidFill>
                  <a:srgbClr val="000000"/>
                </a:solidFill>
                <a:latin typeface="Courier" pitchFamily="49" charset="0"/>
                <a:ea typeface="Arial-ItalicMS" pitchFamily="34"/>
                <a:cs typeface="Arial-ItalicMS" pitchFamily="34"/>
              </a:rPr>
              <a:t> </a:t>
            </a:r>
            <a:r>
              <a:rPr lang="en-GB" sz="1800" dirty="0" err="1">
                <a:solidFill>
                  <a:srgbClr val="000000"/>
                </a:solidFill>
                <a:latin typeface="Courier" pitchFamily="49" charset="0"/>
                <a:ea typeface="Arial-ItalicMS" pitchFamily="34"/>
                <a:cs typeface="Arial-ItalicMS" pitchFamily="34"/>
              </a:rPr>
              <a:t>extractMax</a:t>
            </a:r>
            <a:r>
              <a:rPr lang="en-GB" sz="1800" dirty="0">
                <a:solidFill>
                  <a:srgbClr val="000000"/>
                </a:solidFill>
                <a:latin typeface="Courier" pitchFamily="49" charset="0"/>
                <a:ea typeface="Arial-ItalicMS" pitchFamily="34"/>
                <a:cs typeface="Arial-ItalicMS" pitchFamily="34"/>
              </a:rPr>
              <a:t>(){ return data[--count];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Arial-ItalicMS" pitchFamily="34"/>
                <a:cs typeface="Arial-ItalicMS" pitchFamily="34"/>
              </a:rPr>
              <a:t>}</a:t>
            </a:r>
          </a:p>
        </p:txBody>
      </p:sp>
    </p:spTree>
    <p:extLst>
      <p:ext uri="{BB962C8B-B14F-4D97-AF65-F5344CB8AC3E}">
        <p14:creationId xmlns:p14="http://schemas.microsoft.com/office/powerpoint/2010/main" val="122415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Analysing the use of the Data Structure &amp; related basic operations</a:t>
            </a:r>
            <a:endParaRPr lang="en-GB" dirty="0">
              <a:solidFill>
                <a:srgbClr val="00B0F0"/>
              </a:solidFill>
            </a:endParaRPr>
          </a:p>
        </p:txBody>
      </p:sp>
      <p:sp>
        <p:nvSpPr>
          <p:cNvPr id="3" name="Content Placeholder 2"/>
          <p:cNvSpPr>
            <a:spLocks noGrp="1"/>
          </p:cNvSpPr>
          <p:nvPr>
            <p:ph idx="1"/>
          </p:nvPr>
        </p:nvSpPr>
        <p:spPr>
          <a:xfrm>
            <a:off x="395288" y="1224130"/>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MS" pitchFamily="34"/>
              <a:ea typeface="ArialMS" pitchFamily="34"/>
              <a:cs typeface="ArialMS" pitchFamily="34"/>
            </a:endParaRP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The data structure takes O(n) space complexity</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MS" pitchFamily="34"/>
              <a:ea typeface="ArialMS" pitchFamily="34"/>
              <a:cs typeface="ArialMS" pitchFamily="34"/>
            </a:endParaRP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By using the ordered array data structure:</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NewPSMT" pitchFamily="50"/>
                <a:ea typeface="CourierNewPSMT" pitchFamily="50"/>
                <a:cs typeface="CourierNewPSMT" pitchFamily="50"/>
              </a:rPr>
              <a:t> </a:t>
            </a:r>
            <a:r>
              <a:rPr lang="en-GB" sz="2000" dirty="0" err="1">
                <a:solidFill>
                  <a:srgbClr val="000000"/>
                </a:solidFill>
                <a:latin typeface="Courier" pitchFamily="49" charset="0"/>
                <a:ea typeface="CourierNewPSMT" pitchFamily="50"/>
                <a:cs typeface="CourierNewPSMT" pitchFamily="50"/>
              </a:rPr>
              <a:t>isEmpty</a:t>
            </a:r>
            <a:r>
              <a:rPr lang="en-GB" sz="2000" dirty="0">
                <a:solidFill>
                  <a:srgbClr val="000000"/>
                </a:solidFill>
                <a:latin typeface="CourierNewPSMT" pitchFamily="50"/>
                <a:ea typeface="CourierNewPSMT" pitchFamily="50"/>
                <a:cs typeface="CourierNewPSMT" pitchFamily="50"/>
              </a:rPr>
              <a:t> </a:t>
            </a:r>
            <a:r>
              <a:rPr lang="en-GB" sz="2000" dirty="0">
                <a:solidFill>
                  <a:srgbClr val="000000"/>
                </a:solidFill>
                <a:latin typeface="ArialMS" pitchFamily="34"/>
                <a:ea typeface="ArialMS" pitchFamily="34"/>
                <a:cs typeface="ArialMS" pitchFamily="34"/>
              </a:rPr>
              <a:t>takes time </a:t>
            </a:r>
            <a:r>
              <a:rPr lang="en-GB" sz="2000" dirty="0">
                <a:solidFill>
                  <a:srgbClr val="FF0000"/>
                </a:solidFill>
                <a:latin typeface="ArialMS" pitchFamily="34"/>
                <a:ea typeface="ArialMS" pitchFamily="34"/>
                <a:cs typeface="ArialMS" pitchFamily="34"/>
              </a:rPr>
              <a:t>O(??)</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NewPSMT" pitchFamily="50"/>
                <a:ea typeface="CourierNewPSMT" pitchFamily="50"/>
                <a:cs typeface="CourierNewPSMT" pitchFamily="50"/>
              </a:rPr>
              <a:t> </a:t>
            </a:r>
            <a:r>
              <a:rPr lang="en-GB" sz="2000" dirty="0">
                <a:solidFill>
                  <a:srgbClr val="000000"/>
                </a:solidFill>
                <a:latin typeface="Courier" pitchFamily="49" charset="0"/>
                <a:ea typeface="CourierNewPSMT" pitchFamily="50"/>
                <a:cs typeface="CourierNewPSMT" pitchFamily="50"/>
              </a:rPr>
              <a:t>add</a:t>
            </a:r>
            <a:r>
              <a:rPr lang="en-GB" sz="2000" dirty="0">
                <a:solidFill>
                  <a:srgbClr val="000000"/>
                </a:solidFill>
                <a:latin typeface="CourierNewPSMT" pitchFamily="50"/>
                <a:ea typeface="CourierNewPSMT" pitchFamily="50"/>
                <a:cs typeface="CourierNewPSMT" pitchFamily="50"/>
              </a:rPr>
              <a:t> </a:t>
            </a:r>
            <a:r>
              <a:rPr lang="en-GB" sz="2000" dirty="0">
                <a:solidFill>
                  <a:srgbClr val="000000"/>
                </a:solidFill>
                <a:latin typeface="ArialMS" pitchFamily="34"/>
                <a:ea typeface="ArialMS" pitchFamily="34"/>
                <a:cs typeface="ArialMS" pitchFamily="34"/>
              </a:rPr>
              <a:t>takes time </a:t>
            </a:r>
            <a:r>
              <a:rPr lang="en-GB" sz="2000" dirty="0">
                <a:solidFill>
                  <a:srgbClr val="FF0000"/>
                </a:solidFill>
                <a:latin typeface="ArialMS" pitchFamily="34"/>
                <a:ea typeface="ArialMS" pitchFamily="34"/>
                <a:cs typeface="ArialMS" pitchFamily="34"/>
              </a:rPr>
              <a:t>O(??)</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NewPSMT" pitchFamily="50"/>
                <a:ea typeface="CourierNewPSMT" pitchFamily="50"/>
                <a:cs typeface="CourierNewPSMT" pitchFamily="50"/>
              </a:rPr>
              <a:t> </a:t>
            </a:r>
            <a:r>
              <a:rPr lang="en-GB" sz="2000" dirty="0" err="1">
                <a:solidFill>
                  <a:srgbClr val="000000"/>
                </a:solidFill>
                <a:latin typeface="Courier" pitchFamily="49" charset="0"/>
                <a:ea typeface="CourierNewPSMT" pitchFamily="50"/>
                <a:cs typeface="CourierNewPSMT" pitchFamily="50"/>
              </a:rPr>
              <a:t>extractMax</a:t>
            </a:r>
            <a:r>
              <a:rPr lang="en-GB" sz="2000" dirty="0">
                <a:solidFill>
                  <a:srgbClr val="000000"/>
                </a:solidFill>
                <a:latin typeface="CourierNewPSMT" pitchFamily="50"/>
                <a:ea typeface="CourierNewPSMT" pitchFamily="50"/>
                <a:cs typeface="CourierNewPSMT" pitchFamily="50"/>
              </a:rPr>
              <a:t> </a:t>
            </a:r>
            <a:r>
              <a:rPr lang="en-GB" sz="2000" dirty="0">
                <a:solidFill>
                  <a:srgbClr val="000000"/>
                </a:solidFill>
                <a:latin typeface="ArialMS" pitchFamily="34"/>
                <a:ea typeface="ArialMS" pitchFamily="34"/>
                <a:cs typeface="ArialMS" pitchFamily="34"/>
              </a:rPr>
              <a:t>takes time </a:t>
            </a:r>
            <a:r>
              <a:rPr lang="en-GB" sz="2000" dirty="0">
                <a:solidFill>
                  <a:srgbClr val="FF0000"/>
                </a:solidFill>
                <a:latin typeface="ArialMS" pitchFamily="34"/>
                <a:ea typeface="ArialMS" pitchFamily="34"/>
                <a:cs typeface="ArialMS" pitchFamily="34"/>
              </a:rPr>
              <a:t>O(??)</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MS" pitchFamily="34"/>
              <a:ea typeface="ArialMS" pitchFamily="34"/>
              <a:cs typeface="ArialMS" pitchFamily="34"/>
            </a:endParaRP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The ordering constraint is very restrictive, maintaining it by insertions costs </a:t>
            </a:r>
            <a:r>
              <a:rPr lang="en-GB" sz="2000" dirty="0">
                <a:solidFill>
                  <a:srgbClr val="FF0000"/>
                </a:solidFill>
                <a:latin typeface="ArialMS" pitchFamily="34"/>
                <a:ea typeface="ArialMS" pitchFamily="34"/>
                <a:cs typeface="ArialMS" pitchFamily="34"/>
              </a:rPr>
              <a:t>O(..)</a:t>
            </a:r>
            <a:r>
              <a:rPr lang="en-GB" sz="2000" dirty="0">
                <a:solidFill>
                  <a:srgbClr val="000000"/>
                </a:solidFill>
                <a:latin typeface="ArialMS" pitchFamily="34"/>
                <a:ea typeface="ArialMS" pitchFamily="34"/>
                <a:cs typeface="ArialMS" pitchFamily="34"/>
              </a:rPr>
              <a:t> time.</a:t>
            </a:r>
          </a:p>
        </p:txBody>
      </p:sp>
    </p:spTree>
    <p:extLst>
      <p:ext uri="{BB962C8B-B14F-4D97-AF65-F5344CB8AC3E}">
        <p14:creationId xmlns:p14="http://schemas.microsoft.com/office/powerpoint/2010/main" val="2797066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An Alternative Implementation </a:t>
            </a:r>
            <a:endParaRPr lang="en-GB" dirty="0">
              <a:solidFill>
                <a:srgbClr val="00B0F0"/>
              </a:solidFill>
            </a:endParaRP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425"/>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What would happen if the representation were an unordered array?</a:t>
            </a:r>
          </a:p>
          <a:p>
            <a:pPr marL="0" lvl="0" indent="0" hangingPunct="0">
              <a:spcBef>
                <a:spcPts val="425"/>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MS" pitchFamily="34"/>
              <a:ea typeface="ArialMS" pitchFamily="34"/>
              <a:cs typeface="ArialMS" pitchFamily="34"/>
            </a:endParaRPr>
          </a:p>
          <a:p>
            <a:pPr marL="0" lvl="0" indent="0" hangingPunct="0">
              <a:spcBef>
                <a:spcPts val="425"/>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In that case:</a:t>
            </a:r>
          </a:p>
          <a:p>
            <a:pPr lvl="1" hangingPunct="0">
              <a:spcBef>
                <a:spcPts val="425"/>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Courier" pitchFamily="49" charset="0"/>
                <a:ea typeface="CourierNewPSMT" pitchFamily="50"/>
                <a:cs typeface="CourierNewPSMT" pitchFamily="50"/>
              </a:rPr>
              <a:t> </a:t>
            </a:r>
            <a:r>
              <a:rPr lang="en-GB" sz="2400" dirty="0" err="1">
                <a:solidFill>
                  <a:srgbClr val="000000"/>
                </a:solidFill>
                <a:latin typeface="Courier" pitchFamily="49" charset="0"/>
                <a:ea typeface="CourierNewPSMT" pitchFamily="50"/>
                <a:cs typeface="CourierNewPSMT" pitchFamily="50"/>
              </a:rPr>
              <a:t>isEmpty</a:t>
            </a:r>
            <a:r>
              <a:rPr lang="en-GB" sz="2400" dirty="0">
                <a:solidFill>
                  <a:srgbClr val="000000"/>
                </a:solidFill>
                <a:latin typeface="CourierNewPSMT" pitchFamily="50"/>
                <a:ea typeface="CourierNewPSMT" pitchFamily="50"/>
                <a:cs typeface="CourierNewPSMT" pitchFamily="50"/>
              </a:rPr>
              <a:t> </a:t>
            </a:r>
            <a:r>
              <a:rPr lang="en-GB" sz="2400" dirty="0">
                <a:solidFill>
                  <a:srgbClr val="000000"/>
                </a:solidFill>
                <a:latin typeface="ArialMS" pitchFamily="34"/>
                <a:ea typeface="ArialMS" pitchFamily="34"/>
                <a:cs typeface="ArialMS" pitchFamily="34"/>
              </a:rPr>
              <a:t>takes time </a:t>
            </a:r>
            <a:r>
              <a:rPr lang="en-GB" sz="2400" dirty="0">
                <a:solidFill>
                  <a:srgbClr val="FF0000"/>
                </a:solidFill>
                <a:latin typeface="ArialMS" pitchFamily="34"/>
                <a:ea typeface="ArialMS" pitchFamily="34"/>
                <a:cs typeface="ArialMS" pitchFamily="34"/>
              </a:rPr>
              <a:t>O(??)</a:t>
            </a:r>
          </a:p>
          <a:p>
            <a:pPr lvl="1" hangingPunct="0">
              <a:spcBef>
                <a:spcPts val="425"/>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CourierNewPSMT" pitchFamily="50"/>
                <a:ea typeface="CourierNewPSMT" pitchFamily="50"/>
                <a:cs typeface="CourierNewPSMT" pitchFamily="50"/>
              </a:rPr>
              <a:t> </a:t>
            </a:r>
            <a:r>
              <a:rPr lang="en-GB" sz="2400" dirty="0">
                <a:solidFill>
                  <a:srgbClr val="000000"/>
                </a:solidFill>
                <a:latin typeface="Courier" pitchFamily="49" charset="0"/>
                <a:ea typeface="CourierNewPSMT" pitchFamily="50"/>
                <a:cs typeface="CourierNewPSMT" pitchFamily="50"/>
              </a:rPr>
              <a:t>add</a:t>
            </a:r>
            <a:r>
              <a:rPr lang="en-GB" sz="2400" dirty="0">
                <a:solidFill>
                  <a:srgbClr val="000000"/>
                </a:solidFill>
                <a:latin typeface="CourierNewPSMT" pitchFamily="50"/>
                <a:ea typeface="CourierNewPSMT" pitchFamily="50"/>
                <a:cs typeface="CourierNewPSMT" pitchFamily="50"/>
              </a:rPr>
              <a:t> </a:t>
            </a:r>
            <a:r>
              <a:rPr lang="en-GB" sz="2400" dirty="0">
                <a:solidFill>
                  <a:srgbClr val="000000"/>
                </a:solidFill>
                <a:latin typeface="ArialMS" pitchFamily="34"/>
                <a:ea typeface="ArialMS" pitchFamily="34"/>
                <a:cs typeface="ArialMS" pitchFamily="34"/>
              </a:rPr>
              <a:t>takes time </a:t>
            </a:r>
            <a:r>
              <a:rPr lang="en-GB" sz="2400" dirty="0">
                <a:solidFill>
                  <a:srgbClr val="FF0000"/>
                </a:solidFill>
                <a:latin typeface="ArialMS" pitchFamily="34"/>
                <a:ea typeface="ArialMS" pitchFamily="34"/>
                <a:cs typeface="ArialMS" pitchFamily="34"/>
              </a:rPr>
              <a:t>O(??)</a:t>
            </a:r>
          </a:p>
          <a:p>
            <a:pPr lvl="1" hangingPunct="0">
              <a:spcBef>
                <a:spcPts val="425"/>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CourierNewPSMT" pitchFamily="50"/>
                <a:ea typeface="CourierNewPSMT" pitchFamily="50"/>
                <a:cs typeface="CourierNewPSMT" pitchFamily="50"/>
              </a:rPr>
              <a:t> </a:t>
            </a:r>
            <a:r>
              <a:rPr lang="en-GB" sz="2400" dirty="0" err="1">
                <a:solidFill>
                  <a:srgbClr val="000000"/>
                </a:solidFill>
                <a:latin typeface="Courier" pitchFamily="49" charset="0"/>
                <a:ea typeface="CourierNewPSMT" pitchFamily="50"/>
                <a:cs typeface="CourierNewPSMT" pitchFamily="50"/>
              </a:rPr>
              <a:t>extractMax</a:t>
            </a:r>
            <a:r>
              <a:rPr lang="en-GB" sz="2400" dirty="0">
                <a:solidFill>
                  <a:srgbClr val="000000"/>
                </a:solidFill>
                <a:latin typeface="CourierNewPSMT" pitchFamily="50"/>
                <a:ea typeface="CourierNewPSMT" pitchFamily="50"/>
                <a:cs typeface="CourierNewPSMT" pitchFamily="50"/>
              </a:rPr>
              <a:t> </a:t>
            </a:r>
            <a:r>
              <a:rPr lang="en-GB" sz="2400" dirty="0">
                <a:solidFill>
                  <a:srgbClr val="000000"/>
                </a:solidFill>
                <a:latin typeface="ArialMS" pitchFamily="34"/>
                <a:ea typeface="ArialMS" pitchFamily="34"/>
                <a:cs typeface="ArialMS" pitchFamily="34"/>
              </a:rPr>
              <a:t>takes time </a:t>
            </a:r>
            <a:r>
              <a:rPr lang="en-GB" sz="2400" dirty="0">
                <a:solidFill>
                  <a:srgbClr val="FF0000"/>
                </a:solidFill>
                <a:latin typeface="ArialMS" pitchFamily="34"/>
                <a:ea typeface="ArialMS" pitchFamily="34"/>
                <a:cs typeface="ArialMS" pitchFamily="34"/>
              </a:rPr>
              <a:t>O(??)</a:t>
            </a:r>
          </a:p>
          <a:p>
            <a:pPr marL="0" lvl="0" indent="0" hangingPunct="0">
              <a:spcBef>
                <a:spcPts val="425"/>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It is an equivalent situation, but slow at extracting.</a:t>
            </a:r>
          </a:p>
          <a:p>
            <a:pPr marL="0" lvl="0" indent="0" hangingPunct="0">
              <a:spcBef>
                <a:spcPts val="425"/>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MS" pitchFamily="34"/>
              <a:ea typeface="ArialMS" pitchFamily="34"/>
              <a:cs typeface="ArialMS" pitchFamily="34"/>
            </a:endParaRPr>
          </a:p>
        </p:txBody>
      </p:sp>
    </p:spTree>
    <p:extLst>
      <p:ext uri="{BB962C8B-B14F-4D97-AF65-F5344CB8AC3E}">
        <p14:creationId xmlns:p14="http://schemas.microsoft.com/office/powerpoint/2010/main" val="2143766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397" y="1947663"/>
            <a:ext cx="8423206" cy="648072"/>
          </a:xfrm>
        </p:spPr>
        <p:txBody>
          <a:bodyPr/>
          <a:lstStyle/>
          <a:p>
            <a:pPr algn="ctr"/>
            <a:r>
              <a:rPr lang="en-GB" sz="3600" dirty="0"/>
              <a:t>Is there a better implementation?</a:t>
            </a:r>
          </a:p>
        </p:txBody>
      </p:sp>
    </p:spTree>
    <p:extLst>
      <p:ext uri="{BB962C8B-B14F-4D97-AF65-F5344CB8AC3E}">
        <p14:creationId xmlns:p14="http://schemas.microsoft.com/office/powerpoint/2010/main" val="419172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Trees</a:t>
            </a:r>
          </a:p>
        </p:txBody>
      </p:sp>
    </p:spTree>
    <p:extLst>
      <p:ext uri="{BB962C8B-B14F-4D97-AF65-F5344CB8AC3E}">
        <p14:creationId xmlns:p14="http://schemas.microsoft.com/office/powerpoint/2010/main" val="2197663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What is this?</a:t>
            </a:r>
          </a:p>
        </p:txBody>
      </p:sp>
      <p:graphicFrame>
        <p:nvGraphicFramePr>
          <p:cNvPr id="6" name="Object 5" descr="Figure showing a tree">
            <a:extLst>
              <a:ext uri="{FF2B5EF4-FFF2-40B4-BE49-F238E27FC236}">
                <a16:creationId xmlns:a16="http://schemas.microsoft.com/office/drawing/2014/main" id="{96E43AC8-2A1F-4CDA-980C-6196FEBE87FA}"/>
              </a:ext>
            </a:extLst>
          </p:cNvPr>
          <p:cNvGraphicFramePr>
            <a:graphicFrameLocks noChangeAspect="1"/>
          </p:cNvGraphicFramePr>
          <p:nvPr>
            <p:extLst>
              <p:ext uri="{D42A27DB-BD31-4B8C-83A1-F6EECF244321}">
                <p14:modId xmlns:p14="http://schemas.microsoft.com/office/powerpoint/2010/main" val="2736384308"/>
              </p:ext>
            </p:extLst>
          </p:nvPr>
        </p:nvGraphicFramePr>
        <p:xfrm>
          <a:off x="1475656" y="1194773"/>
          <a:ext cx="5572122" cy="3948727"/>
        </p:xfrm>
        <a:graphic>
          <a:graphicData uri="http://schemas.openxmlformats.org/presentationml/2006/ole">
            <mc:AlternateContent xmlns:mc="http://schemas.openxmlformats.org/markup-compatibility/2006">
              <mc:Choice xmlns:v="urn:schemas-microsoft-com:vml" Requires="v">
                <p:oleObj name="Slide" r:id="rId2" imgW="1757178" imgH="1318217" progId="PowerPoint.Slide.12">
                  <p:embed/>
                </p:oleObj>
              </mc:Choice>
              <mc:Fallback>
                <p:oleObj name="Slide" r:id="rId2" imgW="1757178" imgH="1318217" progId="PowerPoint.Slide.12">
                  <p:embed/>
                  <p:pic>
                    <p:nvPicPr>
                      <p:cNvPr id="6" name="Object 5" descr="Figure showing a tree">
                        <a:extLst>
                          <a:ext uri="{FF2B5EF4-FFF2-40B4-BE49-F238E27FC236}">
                            <a16:creationId xmlns:a16="http://schemas.microsoft.com/office/drawing/2014/main" id="{96E43AC8-2A1F-4CDA-980C-6196FEBE87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194773"/>
                        <a:ext cx="5572122" cy="3948727"/>
                      </a:xfrm>
                      <a:prstGeom prst="rect">
                        <a:avLst/>
                      </a:prstGeom>
                      <a:noFill/>
                    </p:spPr>
                  </p:pic>
                </p:oleObj>
              </mc:Fallback>
            </mc:AlternateContent>
          </a:graphicData>
        </a:graphic>
      </p:graphicFrame>
    </p:spTree>
    <p:extLst>
      <p:ext uri="{BB962C8B-B14F-4D97-AF65-F5344CB8AC3E}">
        <p14:creationId xmlns:p14="http://schemas.microsoft.com/office/powerpoint/2010/main" val="19195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Quick introduction to trees</a:t>
            </a:r>
          </a:p>
        </p:txBody>
      </p:sp>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395288" y="1463122"/>
            <a:ext cx="4032696" cy="2952452"/>
          </a:xfrm>
        </p:spPr>
        <p:txBody>
          <a:bodyPr/>
          <a:lstStyle/>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Trees are data structures that have a root, nodes, branches and leaves</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Most nodes are at the end of a branch. The only exception is the root (which is the top node!)</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Branches proceed from nodes</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Nodes without branches are called “leaves”</a:t>
            </a:r>
          </a:p>
        </p:txBody>
      </p:sp>
      <p:pic>
        <p:nvPicPr>
          <p:cNvPr id="7" name="Content Placeholder 6" descr="Figure showing a tree with its root, branches, nodes and leaves">
            <a:extLst>
              <a:ext uri="{FF2B5EF4-FFF2-40B4-BE49-F238E27FC236}">
                <a16:creationId xmlns:a16="http://schemas.microsoft.com/office/drawing/2014/main" id="{A2324590-A15D-4F31-93E7-89C1C843F168}"/>
              </a:ext>
            </a:extLst>
          </p:cNvPr>
          <p:cNvPicPr>
            <a:picLocks noGrp="1" noChangeAspect="1"/>
          </p:cNvPicPr>
          <p:nvPr>
            <p:ph sz="half" idx="2"/>
          </p:nvPr>
        </p:nvPicPr>
        <p:blipFill>
          <a:blip r:embed="rId2" cstate="print">
            <a:alphaModFix/>
            <a:lum/>
          </a:blip>
          <a:srcRect/>
          <a:stretch>
            <a:fillRect/>
          </a:stretch>
        </p:blipFill>
        <p:spPr>
          <a:xfrm>
            <a:off x="5341678" y="1371600"/>
            <a:ext cx="3178642" cy="3287713"/>
          </a:xfrm>
          <a:prstGeom prst="rect">
            <a:avLst/>
          </a:prstGeom>
          <a:noFill/>
          <a:ln>
            <a:noFill/>
          </a:ln>
        </p:spPr>
      </p:pic>
    </p:spTree>
    <p:extLst>
      <p:ext uri="{BB962C8B-B14F-4D97-AF65-F5344CB8AC3E}">
        <p14:creationId xmlns:p14="http://schemas.microsoft.com/office/powerpoint/2010/main" val="375355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More tree terminology</a:t>
            </a:r>
          </a:p>
        </p:txBody>
      </p:sp>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395288" y="1463122"/>
            <a:ext cx="4032696" cy="2952452"/>
          </a:xfrm>
        </p:spPr>
        <p:txBody>
          <a:bodyPr/>
          <a:lstStyle/>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The nodes n2,n3 at the end of a node n1’s branches are its children, and n1 is the parent of n2,n3.</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The root is thus a node with no parents.</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The leaves are nodes with no children.</a:t>
            </a:r>
          </a:p>
        </p:txBody>
      </p:sp>
      <p:pic>
        <p:nvPicPr>
          <p:cNvPr id="5" name="Picture 4" descr="Figure identifying the parent/children relationship in a tree">
            <a:extLst>
              <a:ext uri="{FF2B5EF4-FFF2-40B4-BE49-F238E27FC236}">
                <a16:creationId xmlns:a16="http://schemas.microsoft.com/office/drawing/2014/main" id="{96F46FEC-1098-431A-9CCC-2448DEF201D3}"/>
              </a:ext>
            </a:extLst>
          </p:cNvPr>
          <p:cNvPicPr>
            <a:picLocks noChangeAspect="1"/>
          </p:cNvPicPr>
          <p:nvPr/>
        </p:nvPicPr>
        <p:blipFill>
          <a:blip r:embed="rId2" cstate="print">
            <a:alphaModFix/>
            <a:lum/>
          </a:blip>
          <a:srcRect/>
          <a:stretch>
            <a:fillRect/>
          </a:stretch>
        </p:blipFill>
        <p:spPr>
          <a:xfrm>
            <a:off x="5040000" y="1622006"/>
            <a:ext cx="3600000" cy="2412000"/>
          </a:xfrm>
          <a:prstGeom prst="rect">
            <a:avLst/>
          </a:prstGeom>
          <a:noFill/>
          <a:ln>
            <a:noFill/>
          </a:ln>
        </p:spPr>
      </p:pic>
    </p:spTree>
    <p:extLst>
      <p:ext uri="{BB962C8B-B14F-4D97-AF65-F5344CB8AC3E}">
        <p14:creationId xmlns:p14="http://schemas.microsoft.com/office/powerpoint/2010/main" val="183225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Tree types</a:t>
            </a:r>
          </a:p>
        </p:txBody>
      </p:sp>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395288" y="1463122"/>
            <a:ext cx="4032696" cy="295245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MS"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A </a:t>
            </a:r>
            <a:r>
              <a:rPr lang="en-GB" sz="1800" b="1" dirty="0">
                <a:solidFill>
                  <a:srgbClr val="000000"/>
                </a:solidFill>
                <a:latin typeface="Arial-BoldMS" pitchFamily="34"/>
                <a:ea typeface="Arial-BoldMS" pitchFamily="34"/>
                <a:cs typeface="Arial-BoldMS" pitchFamily="34"/>
              </a:rPr>
              <a:t>binary </a:t>
            </a:r>
            <a:r>
              <a:rPr lang="en-GB" sz="1800" dirty="0">
                <a:solidFill>
                  <a:srgbClr val="000000"/>
                </a:solidFill>
                <a:latin typeface="ArialMS" pitchFamily="34"/>
                <a:ea typeface="ArialMS" pitchFamily="34"/>
                <a:cs typeface="ArialMS" pitchFamily="34"/>
              </a:rPr>
              <a:t>tree is a tree in which each node has, at most, two children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MS"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MS"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MS"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A </a:t>
            </a:r>
            <a:r>
              <a:rPr lang="en-GB" sz="1800" b="1" dirty="0">
                <a:solidFill>
                  <a:srgbClr val="000000"/>
                </a:solidFill>
                <a:latin typeface="Arial-BoldMS" pitchFamily="34"/>
                <a:ea typeface="Arial-BoldMS" pitchFamily="34"/>
                <a:cs typeface="Arial-BoldMS" pitchFamily="34"/>
              </a:rPr>
              <a:t>perfectly balanced </a:t>
            </a:r>
            <a:r>
              <a:rPr lang="en-GB" sz="1800" dirty="0">
                <a:solidFill>
                  <a:srgbClr val="000000"/>
                </a:solidFill>
                <a:latin typeface="ArialMS" pitchFamily="34"/>
                <a:ea typeface="ArialMS" pitchFamily="34"/>
                <a:cs typeface="ArialMS" pitchFamily="34"/>
              </a:rPr>
              <a:t>binary tree is a tree whose least deep leaf is no more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than one level apart from the deepest one</a:t>
            </a:r>
          </a:p>
        </p:txBody>
      </p:sp>
      <p:pic>
        <p:nvPicPr>
          <p:cNvPr id="6" name="Picture 5" descr="Figure of a binary tree">
            <a:extLst>
              <a:ext uri="{FF2B5EF4-FFF2-40B4-BE49-F238E27FC236}">
                <a16:creationId xmlns:a16="http://schemas.microsoft.com/office/drawing/2014/main" id="{4699F053-FBCD-4FCE-B44C-13C6742B7A7C}"/>
              </a:ext>
            </a:extLst>
          </p:cNvPr>
          <p:cNvPicPr>
            <a:picLocks noChangeAspect="1"/>
          </p:cNvPicPr>
          <p:nvPr/>
        </p:nvPicPr>
        <p:blipFill>
          <a:blip r:embed="rId2" cstate="print">
            <a:alphaModFix/>
            <a:lum/>
          </a:blip>
          <a:srcRect/>
          <a:stretch>
            <a:fillRect/>
          </a:stretch>
        </p:blipFill>
        <p:spPr>
          <a:xfrm>
            <a:off x="5688063" y="498348"/>
            <a:ext cx="1914119" cy="2476080"/>
          </a:xfrm>
          <a:prstGeom prst="rect">
            <a:avLst/>
          </a:prstGeom>
          <a:noFill/>
          <a:ln>
            <a:noFill/>
          </a:ln>
        </p:spPr>
      </p:pic>
      <p:pic>
        <p:nvPicPr>
          <p:cNvPr id="7" name="Picture 6" descr="Figure showing a perfectly balanced binary tree">
            <a:extLst>
              <a:ext uri="{FF2B5EF4-FFF2-40B4-BE49-F238E27FC236}">
                <a16:creationId xmlns:a16="http://schemas.microsoft.com/office/drawing/2014/main" id="{51D9471D-BF1B-4629-90D9-682481B0F736}"/>
              </a:ext>
            </a:extLst>
          </p:cNvPr>
          <p:cNvPicPr>
            <a:picLocks noChangeAspect="1"/>
          </p:cNvPicPr>
          <p:nvPr/>
        </p:nvPicPr>
        <p:blipFill>
          <a:blip r:embed="rId3" cstate="print">
            <a:alphaModFix/>
            <a:lum/>
          </a:blip>
          <a:srcRect/>
          <a:stretch>
            <a:fillRect/>
          </a:stretch>
        </p:blipFill>
        <p:spPr>
          <a:xfrm>
            <a:off x="5665190" y="3187264"/>
            <a:ext cx="1866599" cy="1761839"/>
          </a:xfrm>
          <a:prstGeom prst="rect">
            <a:avLst/>
          </a:prstGeom>
          <a:noFill/>
          <a:ln>
            <a:noFill/>
          </a:ln>
        </p:spPr>
      </p:pic>
    </p:spTree>
    <p:extLst>
      <p:ext uri="{BB962C8B-B14F-4D97-AF65-F5344CB8AC3E}">
        <p14:creationId xmlns:p14="http://schemas.microsoft.com/office/powerpoint/2010/main" val="124594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endParaRPr lang="en-US" dirty="0">
              <a:solidFill>
                <a:srgbClr val="00B0F0"/>
              </a:solidFill>
            </a:endParaRPr>
          </a:p>
        </p:txBody>
      </p:sp>
      <p:sp>
        <p:nvSpPr>
          <p:cNvPr id="3" name="Content Placeholder 2"/>
          <p:cNvSpPr>
            <a:spLocks noGrp="1"/>
          </p:cNvSpPr>
          <p:nvPr>
            <p:ph idx="1"/>
          </p:nvPr>
        </p:nvSpPr>
        <p:spPr/>
        <p:txBody>
          <a:bodyPr/>
          <a:lstStyle/>
          <a:p>
            <a:pPr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Understand and be able to use:</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the abstract data type priority queue and queue</a:t>
            </a:r>
            <a:endParaRPr lang="en-GB" sz="1600" dirty="0">
              <a:solidFill>
                <a:srgbClr val="000000"/>
              </a:solidFill>
              <a:latin typeface="Arial" pitchFamily="34"/>
              <a:ea typeface="Andale Sans UI" pitchFamily="2"/>
              <a:cs typeface="Tahoma" pitchFamily="2"/>
            </a:endParaRP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the data structures:</a:t>
            </a:r>
          </a:p>
          <a:p>
            <a:pPr lvl="2"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Arial" pitchFamily="34"/>
                <a:ea typeface="Andale Sans UI" pitchFamily="2"/>
                <a:cs typeface="Tahoma" pitchFamily="2"/>
              </a:rPr>
              <a:t>Heaps</a:t>
            </a:r>
          </a:p>
          <a:p>
            <a:pPr lvl="2"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Arial" pitchFamily="34"/>
                <a:ea typeface="Andale Sans UI" pitchFamily="2"/>
                <a:cs typeface="Tahoma" pitchFamily="2"/>
              </a:rPr>
              <a:t>Extensible arrays</a:t>
            </a:r>
          </a:p>
          <a:p>
            <a:pPr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Be able to understand, apply and develop algorithms for those above, most notably:</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Adding elements</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Extracting elements</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err="1">
                <a:solidFill>
                  <a:srgbClr val="000000"/>
                </a:solidFill>
                <a:latin typeface="Arial" pitchFamily="34"/>
                <a:ea typeface="Andale Sans UI" pitchFamily="2"/>
                <a:cs typeface="Tahoma" pitchFamily="2"/>
              </a:rPr>
              <a:t>HeapSort</a:t>
            </a:r>
            <a:endParaRPr lang="en-GB" sz="1800"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3041871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Just seen…  </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rialMS" pitchFamily="34"/>
                <a:cs typeface="ArialMS" pitchFamily="34"/>
              </a:rPr>
              <a:t>Priority queues</a:t>
            </a:r>
          </a:p>
        </p:txBody>
      </p:sp>
      <p:graphicFrame>
        <p:nvGraphicFramePr>
          <p:cNvPr id="4" name="Table 3">
            <a:extLst>
              <a:ext uri="{FF2B5EF4-FFF2-40B4-BE49-F238E27FC236}">
                <a16:creationId xmlns:a16="http://schemas.microsoft.com/office/drawing/2014/main" id="{84AB70CE-18F7-4D02-BC25-A0083DABC19D}"/>
              </a:ext>
            </a:extLst>
          </p:cNvPr>
          <p:cNvGraphicFramePr>
            <a:graphicFrameLocks noGrp="1"/>
          </p:cNvGraphicFramePr>
          <p:nvPr>
            <p:extLst>
              <p:ext uri="{D42A27DB-BD31-4B8C-83A1-F6EECF244321}">
                <p14:modId xmlns:p14="http://schemas.microsoft.com/office/powerpoint/2010/main" val="204530151"/>
              </p:ext>
            </p:extLst>
          </p:nvPr>
        </p:nvGraphicFramePr>
        <p:xfrm>
          <a:off x="1475656" y="2165191"/>
          <a:ext cx="6096000" cy="188976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1631504">
                  <a:extLst>
                    <a:ext uri="{9D8B030D-6E8A-4147-A177-3AD203B41FA5}">
                      <a16:colId xmlns:a16="http://schemas.microsoft.com/office/drawing/2014/main" val="20002"/>
                    </a:ext>
                  </a:extLst>
                </a:gridCol>
              </a:tblGrid>
              <a:tr h="370840">
                <a:tc>
                  <a:txBody>
                    <a:bodyPr/>
                    <a:lstStyle/>
                    <a:p>
                      <a:endParaRPr lang="en-GB" sz="2000" dirty="0"/>
                    </a:p>
                  </a:txBody>
                  <a:tcPr/>
                </a:tc>
                <a:tc>
                  <a:txBody>
                    <a:bodyPr/>
                    <a:lstStyle/>
                    <a:p>
                      <a:r>
                        <a:rPr lang="en-GB" sz="2000" b="1" baseline="0" dirty="0">
                          <a:solidFill>
                            <a:schemeClr val="lt1"/>
                          </a:solidFill>
                          <a:latin typeface="+mn-lt"/>
                          <a:ea typeface="+mn-ea"/>
                          <a:cs typeface="+mn-cs"/>
                        </a:rPr>
                        <a:t>Ordered Array</a:t>
                      </a:r>
                    </a:p>
                  </a:txBody>
                  <a:tcPr/>
                </a:tc>
                <a:tc>
                  <a:txBody>
                    <a:bodyPr/>
                    <a:lstStyle/>
                    <a:p>
                      <a:r>
                        <a:rPr lang="en-GB" sz="2000" b="1" baseline="0" dirty="0">
                          <a:solidFill>
                            <a:schemeClr val="lt1"/>
                          </a:solidFill>
                          <a:latin typeface="+mn-lt"/>
                          <a:ea typeface="+mn-ea"/>
                          <a:cs typeface="+mn-cs"/>
                        </a:rPr>
                        <a:t>Unordered Array</a:t>
                      </a:r>
                      <a:endParaRPr lang="en-GB" sz="2000" dirty="0"/>
                    </a:p>
                  </a:txBody>
                  <a:tcPr/>
                </a:tc>
                <a:extLst>
                  <a:ext uri="{0D108BD9-81ED-4DB2-BD59-A6C34878D82A}">
                    <a16:rowId xmlns:a16="http://schemas.microsoft.com/office/drawing/2014/main" val="10000"/>
                  </a:ext>
                </a:extLst>
              </a:tr>
              <a:tr h="370840">
                <a:tc>
                  <a:txBody>
                    <a:bodyPr/>
                    <a:lstStyle/>
                    <a:p>
                      <a:r>
                        <a:rPr lang="en-GB" sz="2000" dirty="0" err="1"/>
                        <a:t>isEmpty</a:t>
                      </a:r>
                      <a:r>
                        <a:rPr lang="en-GB" sz="2000" dirty="0"/>
                        <a:t> </a:t>
                      </a:r>
                    </a:p>
                  </a:txBody>
                  <a:tcPr/>
                </a:tc>
                <a:tc>
                  <a:txBody>
                    <a:bodyPr/>
                    <a:lstStyle/>
                    <a:p>
                      <a:endParaRPr lang="en-GB" sz="2000" dirty="0">
                        <a:solidFill>
                          <a:srgbClr val="7030A0"/>
                        </a:solidFill>
                      </a:endParaRPr>
                    </a:p>
                  </a:txBody>
                  <a:tcPr/>
                </a:tc>
                <a:tc>
                  <a:txBody>
                    <a:bodyPr/>
                    <a:lstStyle/>
                    <a:p>
                      <a:endParaRPr lang="en-GB" sz="2000" dirty="0">
                        <a:solidFill>
                          <a:srgbClr val="7030A0"/>
                        </a:solidFill>
                      </a:endParaRPr>
                    </a:p>
                  </a:txBody>
                  <a:tcPr/>
                </a:tc>
                <a:extLst>
                  <a:ext uri="{0D108BD9-81ED-4DB2-BD59-A6C34878D82A}">
                    <a16:rowId xmlns:a16="http://schemas.microsoft.com/office/drawing/2014/main" val="10001"/>
                  </a:ext>
                </a:extLst>
              </a:tr>
              <a:tr h="370840">
                <a:tc>
                  <a:txBody>
                    <a:bodyPr/>
                    <a:lstStyle/>
                    <a:p>
                      <a:r>
                        <a:rPr lang="en-GB" sz="2000" dirty="0"/>
                        <a:t>add</a:t>
                      </a:r>
                    </a:p>
                  </a:txBody>
                  <a:tcPr/>
                </a:tc>
                <a:tc>
                  <a:txBody>
                    <a:bodyPr/>
                    <a:lstStyle/>
                    <a:p>
                      <a:endParaRPr lang="en-GB" sz="2000" dirty="0">
                        <a:solidFill>
                          <a:srgbClr val="FF0000"/>
                        </a:solidFill>
                      </a:endParaRPr>
                    </a:p>
                  </a:txBody>
                  <a:tcPr/>
                </a:tc>
                <a:tc>
                  <a:txBody>
                    <a:bodyPr/>
                    <a:lstStyle/>
                    <a:p>
                      <a:endParaRPr lang="en-GB" sz="2000" dirty="0">
                        <a:solidFill>
                          <a:srgbClr val="FF0000"/>
                        </a:solidFill>
                      </a:endParaRPr>
                    </a:p>
                  </a:txBody>
                  <a:tcPr/>
                </a:tc>
                <a:extLst>
                  <a:ext uri="{0D108BD9-81ED-4DB2-BD59-A6C34878D82A}">
                    <a16:rowId xmlns:a16="http://schemas.microsoft.com/office/drawing/2014/main" val="10002"/>
                  </a:ext>
                </a:extLst>
              </a:tr>
              <a:tr h="370840">
                <a:tc>
                  <a:txBody>
                    <a:bodyPr/>
                    <a:lstStyle/>
                    <a:p>
                      <a:r>
                        <a:rPr lang="en-GB" sz="2000" dirty="0" err="1"/>
                        <a:t>extractMax</a:t>
                      </a:r>
                      <a:endParaRPr lang="en-GB" sz="2000" dirty="0"/>
                    </a:p>
                  </a:txBody>
                  <a:tcPr/>
                </a:tc>
                <a:tc>
                  <a:txBody>
                    <a:bodyPr/>
                    <a:lstStyle/>
                    <a:p>
                      <a:endParaRPr lang="en-GB" sz="2000" dirty="0">
                        <a:solidFill>
                          <a:srgbClr val="7030A0"/>
                        </a:solidFill>
                      </a:endParaRPr>
                    </a:p>
                  </a:txBody>
                  <a:tcPr/>
                </a:tc>
                <a:tc>
                  <a:txBody>
                    <a:bodyPr/>
                    <a:lstStyle/>
                    <a:p>
                      <a:endParaRPr lang="en-GB" sz="2000" dirty="0">
                        <a:solidFill>
                          <a:srgbClr val="7030A0"/>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0007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Back to… Is there a better implementation for </a:t>
            </a:r>
            <a:r>
              <a:rPr lang="en-GB"/>
              <a:t>priority queues?</a:t>
            </a:r>
            <a:endParaRPr lang="en-GB" dirty="0"/>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Using heaps (a kind of tree) we can distribute and</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reduce the load, achieving O(log n) time for both </a:t>
            </a:r>
            <a:r>
              <a:rPr lang="en-GB" dirty="0">
                <a:solidFill>
                  <a:srgbClr val="000000"/>
                </a:solidFill>
                <a:latin typeface="Courier"/>
                <a:ea typeface="Andale Sans UI" pitchFamily="2"/>
                <a:cs typeface="Tahoma" pitchFamily="2"/>
              </a:rPr>
              <a:t>add</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and </a:t>
            </a:r>
            <a:r>
              <a:rPr lang="en-GB" dirty="0" err="1">
                <a:solidFill>
                  <a:srgbClr val="000000"/>
                </a:solidFill>
                <a:latin typeface="Courier"/>
                <a:ea typeface="Andale Sans UI" pitchFamily="2"/>
                <a:cs typeface="Tahoma" pitchFamily="2"/>
              </a:rPr>
              <a:t>extractMax</a:t>
            </a:r>
            <a:r>
              <a:rPr lang="en-GB" dirty="0">
                <a:solidFill>
                  <a:srgbClr val="000000"/>
                </a:solidFill>
                <a:latin typeface="Arial" pitchFamily="34"/>
                <a:ea typeface="Andale Sans UI" pitchFamily="2"/>
                <a:cs typeface="Tahoma" pitchFamily="2"/>
              </a:rPr>
              <a:t>.</a:t>
            </a:r>
          </a:p>
        </p:txBody>
      </p:sp>
      <p:sp>
        <p:nvSpPr>
          <p:cNvPr id="5" name="Rectangle 4">
            <a:extLst>
              <a:ext uri="{FF2B5EF4-FFF2-40B4-BE49-F238E27FC236}">
                <a16:creationId xmlns:a16="http://schemas.microsoft.com/office/drawing/2014/main" id="{7853FB51-C138-4AA7-9801-A71D93C443F3}"/>
              </a:ext>
            </a:extLst>
          </p:cNvPr>
          <p:cNvSpPr/>
          <p:nvPr/>
        </p:nvSpPr>
        <p:spPr>
          <a:xfrm>
            <a:off x="457348" y="4779110"/>
            <a:ext cx="7545303" cy="400110"/>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latin typeface="ArialMS" pitchFamily="34"/>
              </a:rPr>
              <a:t>* Very briefly mentioned to you in Introduction to Algorithms</a:t>
            </a:r>
          </a:p>
        </p:txBody>
      </p:sp>
    </p:spTree>
    <p:extLst>
      <p:ext uri="{BB962C8B-B14F-4D97-AF65-F5344CB8AC3E}">
        <p14:creationId xmlns:p14="http://schemas.microsoft.com/office/powerpoint/2010/main" val="218419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Heaps</a:t>
            </a:r>
          </a:p>
        </p:txBody>
      </p:sp>
    </p:spTree>
    <p:extLst>
      <p:ext uri="{BB962C8B-B14F-4D97-AF65-F5344CB8AC3E}">
        <p14:creationId xmlns:p14="http://schemas.microsoft.com/office/powerpoint/2010/main" val="3132225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Heaps Invariants</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 heap is a perfectly balanced binary tree such that:</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No node is larger than its parent</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All items on the lowest level are as far to the left as possible</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p:txBody>
      </p:sp>
      <p:pic>
        <p:nvPicPr>
          <p:cNvPr id="6" name="Picture 5" descr="Example of a heap">
            <a:extLst>
              <a:ext uri="{FF2B5EF4-FFF2-40B4-BE49-F238E27FC236}">
                <a16:creationId xmlns:a16="http://schemas.microsoft.com/office/drawing/2014/main" id="{1DB74D1B-EFC9-4B79-9E6F-8BDE93D3C341}"/>
              </a:ext>
            </a:extLst>
          </p:cNvPr>
          <p:cNvPicPr>
            <a:picLocks noChangeAspect="1"/>
          </p:cNvPicPr>
          <p:nvPr/>
        </p:nvPicPr>
        <p:blipFill>
          <a:blip r:embed="rId2" cstate="print">
            <a:alphaModFix/>
            <a:lum/>
          </a:blip>
          <a:srcRect/>
          <a:stretch>
            <a:fillRect/>
          </a:stretch>
        </p:blipFill>
        <p:spPr>
          <a:xfrm>
            <a:off x="2404080" y="2783782"/>
            <a:ext cx="3600000" cy="2131200"/>
          </a:xfrm>
          <a:prstGeom prst="rect">
            <a:avLst/>
          </a:prstGeom>
          <a:noFill/>
          <a:ln>
            <a:noFill/>
          </a:ln>
        </p:spPr>
      </p:pic>
    </p:spTree>
    <p:extLst>
      <p:ext uri="{BB962C8B-B14F-4D97-AF65-F5344CB8AC3E}">
        <p14:creationId xmlns:p14="http://schemas.microsoft.com/office/powerpoint/2010/main" val="246484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 Operations</a:t>
            </a:r>
          </a:p>
        </p:txBody>
      </p:sp>
      <p:sp>
        <p:nvSpPr>
          <p:cNvPr id="3" name="Content Placeholder 2"/>
          <p:cNvSpPr>
            <a:spLocks noGrp="1"/>
          </p:cNvSpPr>
          <p:nvPr>
            <p:ph idx="1"/>
          </p:nvPr>
        </p:nvSpPr>
        <p:spPr>
          <a:xfrm>
            <a:off x="395288" y="1383625"/>
            <a:ext cx="8424862" cy="3294362"/>
          </a:xfrm>
        </p:spPr>
        <p:txBody>
          <a:bodyPr/>
          <a:lstStyle/>
          <a:p>
            <a:pPr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Heap is empty if the root is empty</a:t>
            </a:r>
          </a:p>
          <a:p>
            <a:pPr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Heap insertion: add a node to the heap—displacing other nodes as necessary so that the heap remains a heap</a:t>
            </a:r>
          </a:p>
          <a:p>
            <a:pPr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 Heap extraction: remove the element with the highest value in the heap (the root), moving the other nodes as necessary so that the heap remains a heap</a:t>
            </a:r>
          </a:p>
        </p:txBody>
      </p:sp>
    </p:spTree>
    <p:extLst>
      <p:ext uri="{BB962C8B-B14F-4D97-AF65-F5344CB8AC3E}">
        <p14:creationId xmlns:p14="http://schemas.microsoft.com/office/powerpoint/2010/main" val="794914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 Insertion </a:t>
            </a:r>
            <a:endParaRPr lang="en-GB" dirty="0">
              <a:solidFill>
                <a:srgbClr val="0070C0"/>
              </a:solidFill>
            </a:endParaRPr>
          </a:p>
        </p:txBody>
      </p:sp>
      <p:sp>
        <p:nvSpPr>
          <p:cNvPr id="3" name="Content Placeholder 2"/>
          <p:cNvSpPr>
            <a:spLocks noGrp="1"/>
          </p:cNvSpPr>
          <p:nvPr>
            <p:ph idx="1"/>
          </p:nvPr>
        </p:nvSpPr>
        <p:spPr>
          <a:xfrm>
            <a:off x="395288" y="1383625"/>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Add the new node as a leaf</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Sift the new node up to its correct position (at most log n swaps—because the tree has at most log n levels)</a:t>
            </a:r>
          </a:p>
        </p:txBody>
      </p:sp>
      <p:pic>
        <p:nvPicPr>
          <p:cNvPr id="4" name="Picture 3" descr="Visual depiction of how an entry is inserted on a heap">
            <a:extLst>
              <a:ext uri="{FF2B5EF4-FFF2-40B4-BE49-F238E27FC236}">
                <a16:creationId xmlns:a16="http://schemas.microsoft.com/office/drawing/2014/main" id="{8F07E728-1193-41BE-8C6D-C5DA02D24988}"/>
              </a:ext>
            </a:extLst>
          </p:cNvPr>
          <p:cNvPicPr>
            <a:picLocks noChangeAspect="1"/>
          </p:cNvPicPr>
          <p:nvPr/>
        </p:nvPicPr>
        <p:blipFill>
          <a:blip r:embed="rId2" cstate="print">
            <a:alphaModFix/>
            <a:lum/>
          </a:blip>
          <a:srcRect/>
          <a:stretch>
            <a:fillRect/>
          </a:stretch>
        </p:blipFill>
        <p:spPr>
          <a:xfrm>
            <a:off x="763560" y="2367799"/>
            <a:ext cx="7200000" cy="2761200"/>
          </a:xfrm>
          <a:prstGeom prst="rect">
            <a:avLst/>
          </a:prstGeom>
          <a:noFill/>
          <a:ln>
            <a:noFill/>
          </a:ln>
        </p:spPr>
      </p:pic>
      <p:sp>
        <p:nvSpPr>
          <p:cNvPr id="5" name="Oval 4" descr="Covering">
            <a:extLst>
              <a:ext uri="{FF2B5EF4-FFF2-40B4-BE49-F238E27FC236}">
                <a16:creationId xmlns:a16="http://schemas.microsoft.com/office/drawing/2014/main" id="{AE2FBBD3-1D2C-8F31-989B-20F8E9CF8DF6}"/>
              </a:ext>
            </a:extLst>
          </p:cNvPr>
          <p:cNvSpPr/>
          <p:nvPr/>
        </p:nvSpPr>
        <p:spPr>
          <a:xfrm rot="20042703">
            <a:off x="4440474" y="3135926"/>
            <a:ext cx="3613099" cy="2735517"/>
          </a:xfrm>
          <a:prstGeom prst="ellipse">
            <a:avLst/>
          </a:prstGeom>
          <a:gradFill>
            <a:gsLst>
              <a:gs pos="0">
                <a:schemeClr val="bg1"/>
              </a:gs>
              <a:gs pos="100000">
                <a:schemeClr val="bg1"/>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9145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606F5-F52B-6F35-16C7-0345AAF5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289E6-43F8-046D-6DF5-2FF747D530BF}"/>
              </a:ext>
            </a:extLst>
          </p:cNvPr>
          <p:cNvSpPr>
            <a:spLocks noGrp="1"/>
          </p:cNvSpPr>
          <p:nvPr>
            <p:ph type="title"/>
          </p:nvPr>
        </p:nvSpPr>
        <p:spPr>
          <a:xfrm>
            <a:off x="346221" y="735552"/>
            <a:ext cx="8423206" cy="648072"/>
          </a:xfrm>
        </p:spPr>
        <p:txBody>
          <a:bodyPr/>
          <a:lstStyle/>
          <a:p>
            <a:r>
              <a:rPr lang="en-GB" dirty="0"/>
              <a:t>Heap Extraction</a:t>
            </a:r>
            <a:r>
              <a:rPr lang="en-GB" dirty="0">
                <a:solidFill>
                  <a:srgbClr val="0070C0"/>
                </a:solidFill>
              </a:rPr>
              <a:t> </a:t>
            </a:r>
            <a:endParaRPr lang="en-GB" dirty="0"/>
          </a:p>
        </p:txBody>
      </p:sp>
      <p:sp>
        <p:nvSpPr>
          <p:cNvPr id="3" name="Content Placeholder 2">
            <a:extLst>
              <a:ext uri="{FF2B5EF4-FFF2-40B4-BE49-F238E27FC236}">
                <a16:creationId xmlns:a16="http://schemas.microsoft.com/office/drawing/2014/main" id="{BED0931E-CA6E-BECA-0364-E1F021C35C1C}"/>
              </a:ext>
            </a:extLst>
          </p:cNvPr>
          <p:cNvSpPr>
            <a:spLocks noGrp="1"/>
          </p:cNvSpPr>
          <p:nvPr>
            <p:ph idx="1"/>
          </p:nvPr>
        </p:nvSpPr>
        <p:spPr>
          <a:xfrm>
            <a:off x="395288" y="1383625"/>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Extract the root, and place the last leaf in the root position</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Re-establish the heap conditions (at most log n swaps)</a:t>
            </a:r>
          </a:p>
        </p:txBody>
      </p:sp>
      <p:pic>
        <p:nvPicPr>
          <p:cNvPr id="5" name="Picture 4" descr="Visual depiction of how the max is extracted from a heap">
            <a:extLst>
              <a:ext uri="{FF2B5EF4-FFF2-40B4-BE49-F238E27FC236}">
                <a16:creationId xmlns:a16="http://schemas.microsoft.com/office/drawing/2014/main" id="{E02E5B12-FDB8-0C0F-8781-ABDC0D584348}"/>
              </a:ext>
            </a:extLst>
          </p:cNvPr>
          <p:cNvPicPr>
            <a:picLocks noChangeAspect="1"/>
          </p:cNvPicPr>
          <p:nvPr/>
        </p:nvPicPr>
        <p:blipFill>
          <a:blip r:embed="rId2" cstate="print">
            <a:alphaModFix/>
            <a:lum/>
          </a:blip>
          <a:srcRect/>
          <a:stretch>
            <a:fillRect/>
          </a:stretch>
        </p:blipFill>
        <p:spPr>
          <a:xfrm>
            <a:off x="885600" y="2272782"/>
            <a:ext cx="7200000" cy="2800800"/>
          </a:xfrm>
          <a:prstGeom prst="rect">
            <a:avLst/>
          </a:prstGeom>
          <a:noFill/>
          <a:ln>
            <a:noFill/>
          </a:ln>
        </p:spPr>
      </p:pic>
      <p:sp>
        <p:nvSpPr>
          <p:cNvPr id="4" name="Oval 3">
            <a:extLst>
              <a:ext uri="{FF2B5EF4-FFF2-40B4-BE49-F238E27FC236}">
                <a16:creationId xmlns:a16="http://schemas.microsoft.com/office/drawing/2014/main" id="{87B4ED94-1143-A90A-2F4A-2FDD319D1F48}"/>
              </a:ext>
              <a:ext uri="{C183D7F6-B498-43B3-948B-1728B52AA6E4}">
                <adec:decorative xmlns:adec="http://schemas.microsoft.com/office/drawing/2017/decorative" val="1"/>
              </a:ext>
            </a:extLst>
          </p:cNvPr>
          <p:cNvSpPr/>
          <p:nvPr/>
        </p:nvSpPr>
        <p:spPr>
          <a:xfrm>
            <a:off x="4400550" y="2790824"/>
            <a:ext cx="3685050" cy="2800799"/>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4125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Heaps and Arrays</a:t>
            </a:r>
          </a:p>
        </p:txBody>
      </p:sp>
      <p:sp>
        <p:nvSpPr>
          <p:cNvPr id="3" name="Content Placeholder 2"/>
          <p:cNvSpPr>
            <a:spLocks noGrp="1"/>
          </p:cNvSpPr>
          <p:nvPr>
            <p:ph idx="1"/>
          </p:nvPr>
        </p:nvSpPr>
        <p:spPr>
          <a:xfrm>
            <a:off x="395288" y="1383625"/>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Heaps can be represented as arrays:</a:t>
            </a:r>
          </a:p>
        </p:txBody>
      </p:sp>
      <p:pic>
        <p:nvPicPr>
          <p:cNvPr id="6" name="Picture 5" descr="Mapping of a heap into an array. Numbered the nodes as to show they would appear on an array (root on position 0, left child position 1, right child position 2, and so on)">
            <a:extLst>
              <a:ext uri="{FF2B5EF4-FFF2-40B4-BE49-F238E27FC236}">
                <a16:creationId xmlns:a16="http://schemas.microsoft.com/office/drawing/2014/main" id="{3D9C9960-5359-4684-B1FC-54784A2B8EA8}"/>
              </a:ext>
            </a:extLst>
          </p:cNvPr>
          <p:cNvPicPr>
            <a:picLocks noChangeAspect="1"/>
          </p:cNvPicPr>
          <p:nvPr/>
        </p:nvPicPr>
        <p:blipFill>
          <a:blip r:embed="rId2" cstate="print">
            <a:alphaModFix/>
            <a:lum/>
          </a:blip>
          <a:srcRect/>
          <a:stretch>
            <a:fillRect/>
          </a:stretch>
        </p:blipFill>
        <p:spPr>
          <a:xfrm>
            <a:off x="1443600" y="1743898"/>
            <a:ext cx="6120000" cy="3326399"/>
          </a:xfrm>
          <a:prstGeom prst="rect">
            <a:avLst/>
          </a:prstGeom>
          <a:noFill/>
          <a:ln>
            <a:noFill/>
          </a:ln>
        </p:spPr>
      </p:pic>
    </p:spTree>
    <p:extLst>
      <p:ext uri="{BB962C8B-B14F-4D97-AF65-F5344CB8AC3E}">
        <p14:creationId xmlns:p14="http://schemas.microsoft.com/office/powerpoint/2010/main" val="182120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Relating indices</a:t>
            </a:r>
          </a:p>
        </p:txBody>
      </p:sp>
      <p:pic>
        <p:nvPicPr>
          <p:cNvPr id="8" name="Picture 7" descr="Same figure as in the previous slide. Mapping of a heap into an array. Numbered the nodes as to show they would appear on an array (root on position 0, left child position 1, right child position 2, and so on)">
            <a:extLst>
              <a:ext uri="{FF2B5EF4-FFF2-40B4-BE49-F238E27FC236}">
                <a16:creationId xmlns:a16="http://schemas.microsoft.com/office/drawing/2014/main" id="{15E5A330-E80E-40E3-A13C-B3ED7EBC095F}"/>
              </a:ext>
            </a:extLst>
          </p:cNvPr>
          <p:cNvPicPr>
            <a:picLocks noChangeAspect="1"/>
          </p:cNvPicPr>
          <p:nvPr/>
        </p:nvPicPr>
        <p:blipFill>
          <a:blip r:embed="rId2" cstate="print">
            <a:alphaModFix/>
            <a:lum/>
          </a:blip>
          <a:srcRect/>
          <a:stretch>
            <a:fillRect/>
          </a:stretch>
        </p:blipFill>
        <p:spPr>
          <a:xfrm>
            <a:off x="30054" y="1463122"/>
            <a:ext cx="6120000" cy="3326399"/>
          </a:xfrm>
          <a:prstGeom prst="rect">
            <a:avLst/>
          </a:prstGeom>
          <a:noFill/>
          <a:ln>
            <a:noFill/>
          </a:ln>
        </p:spPr>
      </p:pic>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6150053" y="1463122"/>
            <a:ext cx="2728133" cy="295245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Notice that:</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the parent of node n is node (n-1)/2 (</a:t>
            </a:r>
            <a:r>
              <a:rPr lang="en-GB" sz="1800" dirty="0" err="1">
                <a:solidFill>
                  <a:srgbClr val="000000"/>
                </a:solidFill>
                <a:latin typeface="ArialMS" pitchFamily="34"/>
                <a:ea typeface="ArialMS" pitchFamily="34"/>
                <a:cs typeface="ArialMS" pitchFamily="34"/>
              </a:rPr>
              <a:t>int</a:t>
            </a:r>
            <a:r>
              <a:rPr lang="en-GB" sz="1800" dirty="0">
                <a:solidFill>
                  <a:srgbClr val="000000"/>
                </a:solidFill>
                <a:latin typeface="ArialMS" pitchFamily="34"/>
                <a:ea typeface="ArialMS" pitchFamily="34"/>
                <a:cs typeface="ArialMS" pitchFamily="34"/>
              </a:rPr>
              <a:t> division)</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the left child of node n is node 2n + 1</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the right child of node n is node 2n + 2</a:t>
            </a:r>
          </a:p>
        </p:txBody>
      </p:sp>
    </p:spTree>
    <p:extLst>
      <p:ext uri="{BB962C8B-B14F-4D97-AF65-F5344CB8AC3E}">
        <p14:creationId xmlns:p14="http://schemas.microsoft.com/office/powerpoint/2010/main" val="3844415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 Implementation in Java</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public class </a:t>
            </a:r>
            <a:r>
              <a:rPr lang="en-GB" sz="2000" dirty="0" err="1">
                <a:solidFill>
                  <a:srgbClr val="000000"/>
                </a:solidFill>
                <a:latin typeface="Courier" pitchFamily="49" charset="0"/>
                <a:ea typeface="Arial-ItalicMS" pitchFamily="34"/>
                <a:cs typeface="Arial-ItalicMS" pitchFamily="34"/>
              </a:rPr>
              <a:t>HeapPQ</a:t>
            </a:r>
            <a:r>
              <a:rPr lang="en-GB" sz="2000" dirty="0">
                <a:solidFill>
                  <a:srgbClr val="000000"/>
                </a:solidFill>
                <a:latin typeface="Courier" pitchFamily="49" charset="0"/>
                <a:ea typeface="Arial-ItalicMS" pitchFamily="34"/>
                <a:cs typeface="Arial-ItalicMS" pitchFamily="34"/>
              </a:rPr>
              <a:t> implements </a:t>
            </a:r>
            <a:r>
              <a:rPr lang="en-GB" sz="2000" dirty="0" err="1">
                <a:solidFill>
                  <a:srgbClr val="000000"/>
                </a:solidFill>
                <a:latin typeface="Courier" pitchFamily="49" charset="0"/>
                <a:ea typeface="Arial-ItalicMS" pitchFamily="34"/>
                <a:cs typeface="Arial-ItalicMS" pitchFamily="34"/>
              </a:rPr>
              <a:t>PriorityQueue</a:t>
            </a:r>
            <a:r>
              <a:rPr lang="en-GB" sz="2000" dirty="0">
                <a:solidFill>
                  <a:srgbClr val="000000"/>
                </a:solidFill>
                <a:latin typeface="Courier" pitchFamily="49" charset="0"/>
                <a:ea typeface="Arial-ItalicMS" pitchFamily="34"/>
                <a:cs typeface="Arial-ItalicMS" pitchFamily="34"/>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		private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data; // data[] is the heap</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		private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count = 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		public </a:t>
            </a:r>
            <a:r>
              <a:rPr lang="en-GB" sz="2000" dirty="0" err="1">
                <a:solidFill>
                  <a:srgbClr val="000000"/>
                </a:solidFill>
                <a:latin typeface="Courier" pitchFamily="49" charset="0"/>
                <a:ea typeface="Arial-ItalicMS" pitchFamily="34"/>
                <a:cs typeface="Arial-ItalicMS" pitchFamily="34"/>
              </a:rPr>
              <a:t>HeapPQ</a:t>
            </a:r>
            <a:r>
              <a:rPr lang="en-GB" sz="2000" dirty="0">
                <a:solidFill>
                  <a:srgbClr val="000000"/>
                </a:solidFill>
                <a:latin typeface="Courier" pitchFamily="49" charset="0"/>
                <a:ea typeface="Arial-ItalicMS" pitchFamily="34"/>
                <a:cs typeface="Arial-ItalicMS" pitchFamily="34"/>
              </a:rPr>
              <a:t>(</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size){data = new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[size];}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		public </a:t>
            </a:r>
            <a:r>
              <a:rPr lang="en-GB" sz="2000" dirty="0" err="1">
                <a:solidFill>
                  <a:srgbClr val="000000"/>
                </a:solidFill>
                <a:latin typeface="Courier" pitchFamily="49" charset="0"/>
                <a:ea typeface="Arial-ItalicMS" pitchFamily="34"/>
                <a:cs typeface="Arial-ItalicMS" pitchFamily="34"/>
              </a:rPr>
              <a:t>boolean</a:t>
            </a:r>
            <a:r>
              <a:rPr lang="en-GB" sz="2000" dirty="0">
                <a:solidFill>
                  <a:srgbClr val="000000"/>
                </a:solidFill>
                <a:latin typeface="Courier" pitchFamily="49" charset="0"/>
                <a:ea typeface="Arial-ItalicMS" pitchFamily="34"/>
                <a:cs typeface="Arial-ItalicMS" pitchFamily="34"/>
              </a:rPr>
              <a:t> </a:t>
            </a:r>
            <a:r>
              <a:rPr lang="en-GB" sz="2000" dirty="0" err="1">
                <a:solidFill>
                  <a:srgbClr val="000000"/>
                </a:solidFill>
                <a:latin typeface="Courier" pitchFamily="49" charset="0"/>
                <a:ea typeface="Arial-ItalicMS" pitchFamily="34"/>
                <a:cs typeface="Arial-ItalicMS" pitchFamily="34"/>
              </a:rPr>
              <a:t>isEmpty</a:t>
            </a:r>
            <a:r>
              <a:rPr lang="en-GB" sz="2000" dirty="0">
                <a:solidFill>
                  <a:srgbClr val="000000"/>
                </a:solidFill>
                <a:latin typeface="Courier" pitchFamily="49" charset="0"/>
                <a:ea typeface="Arial-ItalicMS" pitchFamily="34"/>
                <a:cs typeface="Arial-ItalicMS" pitchFamily="34"/>
              </a:rPr>
              <a:t>(){return count == 0;}</a:t>
            </a:r>
          </a:p>
        </p:txBody>
      </p:sp>
      <p:sp>
        <p:nvSpPr>
          <p:cNvPr id="4" name="TextBox 3">
            <a:extLst>
              <a:ext uri="{FF2B5EF4-FFF2-40B4-BE49-F238E27FC236}">
                <a16:creationId xmlns:a16="http://schemas.microsoft.com/office/drawing/2014/main" id="{2F67ADD1-0B89-45FB-93FB-270AD14C5DF5}"/>
              </a:ext>
            </a:extLst>
          </p:cNvPr>
          <p:cNvSpPr txBox="1"/>
          <p:nvPr/>
        </p:nvSpPr>
        <p:spPr>
          <a:xfrm>
            <a:off x="685799" y="4529046"/>
            <a:ext cx="3724200" cy="340200"/>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Arial" pitchFamily="34"/>
                <a:ea typeface="Andale Sans UI" pitchFamily="2"/>
                <a:cs typeface="Tahoma" pitchFamily="2"/>
              </a:rPr>
              <a:t>... </a:t>
            </a:r>
            <a:r>
              <a:rPr lang="en-GB" sz="2400" b="0" i="0" u="none" strike="noStrike" baseline="0" dirty="0" err="1">
                <a:ln>
                  <a:noFill/>
                </a:ln>
                <a:solidFill>
                  <a:srgbClr val="000000"/>
                </a:solidFill>
                <a:latin typeface="Arial" pitchFamily="34"/>
                <a:ea typeface="Andale Sans UI" pitchFamily="2"/>
                <a:cs typeface="Tahoma" pitchFamily="2"/>
              </a:rPr>
              <a:t>HeapPQ</a:t>
            </a:r>
            <a:r>
              <a:rPr lang="en-GB" sz="2400" b="0" i="0" u="none" strike="noStrike" baseline="0" dirty="0">
                <a:ln>
                  <a:noFill/>
                </a:ln>
                <a:solidFill>
                  <a:srgbClr val="000000"/>
                </a:solidFill>
                <a:latin typeface="Arial" pitchFamily="34"/>
                <a:ea typeface="Andale Sans UI" pitchFamily="2"/>
                <a:cs typeface="Tahoma" pitchFamily="2"/>
              </a:rPr>
              <a:t> continues</a:t>
            </a:r>
          </a:p>
        </p:txBody>
      </p:sp>
    </p:spTree>
    <p:extLst>
      <p:ext uri="{BB962C8B-B14F-4D97-AF65-F5344CB8AC3E}">
        <p14:creationId xmlns:p14="http://schemas.microsoft.com/office/powerpoint/2010/main" val="210524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Priority Queues</a:t>
            </a:r>
          </a:p>
        </p:txBody>
      </p:sp>
    </p:spTree>
    <p:extLst>
      <p:ext uri="{BB962C8B-B14F-4D97-AF65-F5344CB8AC3E}">
        <p14:creationId xmlns:p14="http://schemas.microsoft.com/office/powerpoint/2010/main" val="1181807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Relating Indices in Java</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You will remember that:</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 parent of node n is node (n-1)/2</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 left child of node n is node 2n + 1</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 right child of node n is node 2n + 2</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private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parent(</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n) { return (n-1)/2; }</a:t>
            </a: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private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left(</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n) { return n*2 + 1; }</a:t>
            </a: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pitchFamily="49" charset="0"/>
                <a:ea typeface="Arial-ItalicMS" pitchFamily="34"/>
                <a:cs typeface="Arial-ItalicMS" pitchFamily="34"/>
              </a:rPr>
              <a:t>private </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right(</a:t>
            </a:r>
            <a:r>
              <a:rPr lang="en-GB" sz="2000" dirty="0" err="1">
                <a:solidFill>
                  <a:srgbClr val="000000"/>
                </a:solidFill>
                <a:latin typeface="Courier" pitchFamily="49" charset="0"/>
                <a:ea typeface="Arial-ItalicMS" pitchFamily="34"/>
                <a:cs typeface="Arial-ItalicMS" pitchFamily="34"/>
              </a:rPr>
              <a:t>int</a:t>
            </a:r>
            <a:r>
              <a:rPr lang="en-GB" sz="2000" dirty="0">
                <a:solidFill>
                  <a:srgbClr val="000000"/>
                </a:solidFill>
                <a:latin typeface="Courier" pitchFamily="49" charset="0"/>
                <a:ea typeface="Arial-ItalicMS" pitchFamily="34"/>
                <a:cs typeface="Arial-ItalicMS" pitchFamily="34"/>
              </a:rPr>
              <a:t> n) { return n*2 + 2;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Courier New" pitchFamily="49"/>
              <a:ea typeface="Arial-ItalicMS" pitchFamily="34"/>
              <a:cs typeface="Arial-ItalicMS" pitchFamily="34"/>
            </a:endParaRPr>
          </a:p>
        </p:txBody>
      </p:sp>
      <p:sp>
        <p:nvSpPr>
          <p:cNvPr id="4" name="TextBox 3">
            <a:extLst>
              <a:ext uri="{FF2B5EF4-FFF2-40B4-BE49-F238E27FC236}">
                <a16:creationId xmlns:a16="http://schemas.microsoft.com/office/drawing/2014/main" id="{2F67ADD1-0B89-45FB-93FB-270AD14C5DF5}"/>
              </a:ext>
            </a:extLst>
          </p:cNvPr>
          <p:cNvSpPr txBox="1"/>
          <p:nvPr/>
        </p:nvSpPr>
        <p:spPr>
          <a:xfrm>
            <a:off x="685799" y="4529046"/>
            <a:ext cx="3724200" cy="340200"/>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Arial" pitchFamily="34"/>
                <a:ea typeface="Andale Sans UI" pitchFamily="2"/>
                <a:cs typeface="Tahoma" pitchFamily="2"/>
              </a:rPr>
              <a:t>... </a:t>
            </a:r>
            <a:r>
              <a:rPr lang="en-GB" sz="2400" b="0" i="0" u="none" strike="noStrike" baseline="0" dirty="0" err="1">
                <a:ln>
                  <a:noFill/>
                </a:ln>
                <a:solidFill>
                  <a:srgbClr val="000000"/>
                </a:solidFill>
                <a:latin typeface="Arial" pitchFamily="34"/>
                <a:ea typeface="Andale Sans UI" pitchFamily="2"/>
                <a:cs typeface="Tahoma" pitchFamily="2"/>
              </a:rPr>
              <a:t>HeapPQ</a:t>
            </a:r>
            <a:r>
              <a:rPr lang="en-GB" sz="2400" b="0" i="0" u="none" strike="noStrike" baseline="0" dirty="0">
                <a:ln>
                  <a:noFill/>
                </a:ln>
                <a:solidFill>
                  <a:srgbClr val="000000"/>
                </a:solidFill>
                <a:latin typeface="Arial" pitchFamily="34"/>
                <a:ea typeface="Andale Sans UI" pitchFamily="2"/>
                <a:cs typeface="Tahoma" pitchFamily="2"/>
              </a:rPr>
              <a:t> continues</a:t>
            </a:r>
          </a:p>
        </p:txBody>
      </p:sp>
    </p:spTree>
    <p:extLst>
      <p:ext uri="{BB962C8B-B14F-4D97-AF65-F5344CB8AC3E}">
        <p14:creationId xmlns:p14="http://schemas.microsoft.com/office/powerpoint/2010/main" val="3433257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 Insertion</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u="sng" dirty="0">
                <a:solidFill>
                  <a:srgbClr val="000000"/>
                </a:solidFill>
                <a:latin typeface="Arial" pitchFamily="34"/>
                <a:ea typeface="Arial-ItalicMS" pitchFamily="34"/>
                <a:cs typeface="Arial-ItalicMS" pitchFamily="34"/>
              </a:rPr>
              <a:t>Function add(</a:t>
            </a:r>
            <a:r>
              <a:rPr lang="en-GB" sz="2000" i="1" u="sng" dirty="0" err="1">
                <a:solidFill>
                  <a:srgbClr val="000000"/>
                </a:solidFill>
                <a:latin typeface="Arial" pitchFamily="34"/>
                <a:ea typeface="Arial-ItalicMS" pitchFamily="34"/>
                <a:cs typeface="Arial-ItalicMS" pitchFamily="34"/>
              </a:rPr>
              <a:t>elt</a:t>
            </a:r>
            <a:r>
              <a:rPr lang="en-GB" sz="2000" i="1" u="sng" dirty="0">
                <a:solidFill>
                  <a:srgbClr val="000000"/>
                </a:solidFill>
                <a:latin typeface="Arial" pitchFamily="34"/>
                <a:ea typeface="Arial-ItalicMS" pitchFamily="34"/>
                <a:cs typeface="Arial-ItalicMS" pitchFamily="34"/>
              </a:rPr>
              <a:t>) where data is the array containing</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u="sng" dirty="0">
                <a:solidFill>
                  <a:srgbClr val="000000"/>
                </a:solidFill>
                <a:latin typeface="Arial" pitchFamily="34"/>
                <a:ea typeface="Arial-ItalicMS" pitchFamily="34"/>
                <a:cs typeface="Arial-ItalicMS" pitchFamily="34"/>
              </a:rPr>
              <a:t>the heap and count is the heap size: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a:t>
            </a:r>
            <a:r>
              <a:rPr lang="en-GB" sz="2000" i="1" dirty="0">
                <a:solidFill>
                  <a:srgbClr val="000000"/>
                </a:solidFill>
                <a:latin typeface="Arial" pitchFamily="34"/>
                <a:ea typeface="Symbol" pitchFamily="2"/>
                <a:cs typeface="Symbol" pitchFamily="2"/>
              </a:rPr>
              <a:t>← </a:t>
            </a:r>
            <a:r>
              <a:rPr lang="en-GB" sz="2000" i="1" dirty="0">
                <a:solidFill>
                  <a:srgbClr val="000000"/>
                </a:solidFill>
                <a:latin typeface="Arial" pitchFamily="34"/>
                <a:ea typeface="Arial-ItalicMS" pitchFamily="34"/>
                <a:cs typeface="Arial-ItalicMS" pitchFamily="34"/>
              </a:rPr>
              <a:t> count+1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rial-ItalicMS" pitchFamily="34"/>
                <a:cs typeface="Arial-ItalicMS" pitchFamily="34"/>
              </a:rPr>
              <a:t>WHILE </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&gt; 1 AND data[parent of </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&lt; </a:t>
            </a:r>
            <a:r>
              <a:rPr lang="en-GB" sz="2000" i="1" dirty="0" err="1">
                <a:solidFill>
                  <a:srgbClr val="000000"/>
                </a:solidFill>
                <a:latin typeface="Arial" pitchFamily="34"/>
                <a:ea typeface="Arial-ItalicMS" pitchFamily="34"/>
                <a:cs typeface="Arial-ItalicMS" pitchFamily="34"/>
              </a:rPr>
              <a:t>elt</a:t>
            </a:r>
            <a:endParaRPr lang="en-GB" sz="2000" i="1" dirty="0">
              <a:solidFill>
                <a:srgbClr val="000000"/>
              </a:solidFill>
              <a:latin typeface="Arial" pitchFamily="34"/>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a:t>
            </a:r>
            <a:r>
              <a:rPr lang="en-GB" sz="2000" i="1" dirty="0">
                <a:solidFill>
                  <a:srgbClr val="000000"/>
                </a:solidFill>
                <a:latin typeface="Arial" pitchFamily="34"/>
                <a:ea typeface="Arial-ItalicMS" pitchFamily="34"/>
                <a:cs typeface="Arial-ItalicMS" pitchFamily="34"/>
              </a:rPr>
              <a:t>data[</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a:t>
            </a:r>
            <a:r>
              <a:rPr lang="en-GB" sz="2000" i="1" dirty="0">
                <a:solidFill>
                  <a:srgbClr val="000000"/>
                </a:solidFill>
                <a:latin typeface="Arial" pitchFamily="34"/>
                <a:ea typeface="Symbol" pitchFamily="2"/>
                <a:cs typeface="Symbol" pitchFamily="2"/>
              </a:rPr>
              <a:t>← </a:t>
            </a:r>
            <a:r>
              <a:rPr lang="en-GB" sz="2000" i="1" dirty="0">
                <a:solidFill>
                  <a:srgbClr val="000000"/>
                </a:solidFill>
                <a:latin typeface="Arial" pitchFamily="34"/>
                <a:ea typeface="Arial-ItalicMS" pitchFamily="34"/>
                <a:cs typeface="Arial-ItalicMS" pitchFamily="34"/>
              </a:rPr>
              <a:t>data[parent of </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rial-ItalicMS" pitchFamily="34"/>
                <a:cs typeface="Arial-ItalicMS" pitchFamily="34"/>
              </a:rPr>
              <a:t>		</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a:t>
            </a:r>
            <a:r>
              <a:rPr lang="en-GB" sz="2000" i="1" dirty="0">
                <a:solidFill>
                  <a:srgbClr val="000000"/>
                </a:solidFill>
                <a:latin typeface="Arial" pitchFamily="34"/>
                <a:ea typeface="Symbol" pitchFamily="2"/>
                <a:cs typeface="Symbol" pitchFamily="2"/>
              </a:rPr>
              <a:t>← </a:t>
            </a:r>
            <a:r>
              <a:rPr lang="en-GB" sz="2000" i="1" dirty="0">
                <a:solidFill>
                  <a:srgbClr val="000000"/>
                </a:solidFill>
                <a:latin typeface="Arial" pitchFamily="34"/>
                <a:ea typeface="Arial-ItalicMS" pitchFamily="34"/>
                <a:cs typeface="Arial-ItalicMS" pitchFamily="34"/>
              </a:rPr>
              <a:t>parent of </a:t>
            </a:r>
            <a:r>
              <a:rPr lang="en-GB" sz="2000" i="1" dirty="0" err="1">
                <a:solidFill>
                  <a:srgbClr val="000000"/>
                </a:solidFill>
                <a:latin typeface="Arial" pitchFamily="34"/>
                <a:ea typeface="Arial-ItalicMS" pitchFamily="34"/>
                <a:cs typeface="Arial-ItalicMS" pitchFamily="34"/>
              </a:rPr>
              <a:t>pos</a:t>
            </a:r>
            <a:endParaRPr lang="en-GB" sz="2000" i="1" dirty="0">
              <a:solidFill>
                <a:srgbClr val="000000"/>
              </a:solidFill>
              <a:latin typeface="Arial" pitchFamily="34"/>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rial-ItalicMS" pitchFamily="34"/>
                <a:cs typeface="Arial-ItalicMS" pitchFamily="34"/>
              </a:rPr>
              <a:t>data[</a:t>
            </a:r>
            <a:r>
              <a:rPr lang="en-GB" sz="2000" i="1" dirty="0" err="1">
                <a:solidFill>
                  <a:srgbClr val="000000"/>
                </a:solidFill>
                <a:latin typeface="Arial" pitchFamily="34"/>
                <a:ea typeface="Arial-ItalicMS" pitchFamily="34"/>
                <a:cs typeface="Arial-ItalicMS" pitchFamily="34"/>
              </a:rPr>
              <a:t>pos</a:t>
            </a:r>
            <a:r>
              <a:rPr lang="en-GB" sz="2000" i="1" dirty="0">
                <a:solidFill>
                  <a:srgbClr val="000000"/>
                </a:solidFill>
                <a:latin typeface="Arial" pitchFamily="34"/>
                <a:ea typeface="Arial-ItalicMS" pitchFamily="34"/>
                <a:cs typeface="Arial-ItalicMS" pitchFamily="34"/>
              </a:rPr>
              <a:t>] </a:t>
            </a:r>
            <a:r>
              <a:rPr lang="en-GB" sz="2000" i="1" dirty="0">
                <a:solidFill>
                  <a:srgbClr val="000000"/>
                </a:solidFill>
                <a:latin typeface="Arial" pitchFamily="34"/>
                <a:ea typeface="Symbol" pitchFamily="2"/>
                <a:cs typeface="Symbol" pitchFamily="2"/>
              </a:rPr>
              <a:t>← </a:t>
            </a:r>
            <a:r>
              <a:rPr lang="en-GB" sz="2000" i="1" dirty="0" err="1">
                <a:solidFill>
                  <a:srgbClr val="000000"/>
                </a:solidFill>
                <a:latin typeface="Arial" pitchFamily="34"/>
                <a:ea typeface="Arial-ItalicMS" pitchFamily="34"/>
                <a:cs typeface="Arial-ItalicMS" pitchFamily="34"/>
              </a:rPr>
              <a:t>elt</a:t>
            </a:r>
            <a:endParaRPr lang="en-GB" sz="2000" i="1" dirty="0">
              <a:solidFill>
                <a:srgbClr val="000000"/>
              </a:solidFill>
              <a:latin typeface="Arial" pitchFamily="34"/>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rial-ItalicMS" pitchFamily="34"/>
                <a:cs typeface="Arial-ItalicMS" pitchFamily="34"/>
              </a:rPr>
              <a:t>count </a:t>
            </a:r>
            <a:r>
              <a:rPr lang="en-GB" sz="2000" i="1" dirty="0">
                <a:solidFill>
                  <a:srgbClr val="000000"/>
                </a:solidFill>
                <a:latin typeface="Arial" pitchFamily="34"/>
                <a:ea typeface="Symbol" pitchFamily="2"/>
                <a:cs typeface="Symbol" pitchFamily="2"/>
              </a:rPr>
              <a:t>← </a:t>
            </a:r>
            <a:r>
              <a:rPr lang="en-GB" sz="2000" i="1" dirty="0">
                <a:solidFill>
                  <a:srgbClr val="000000"/>
                </a:solidFill>
                <a:latin typeface="Arial" pitchFamily="34"/>
                <a:ea typeface="Arial-ItalicMS" pitchFamily="34"/>
                <a:cs typeface="Arial-ItalicMS" pitchFamily="34"/>
              </a:rPr>
              <a:t>count + 1</a:t>
            </a:r>
          </a:p>
        </p:txBody>
      </p:sp>
    </p:spTree>
    <p:extLst>
      <p:ext uri="{BB962C8B-B14F-4D97-AF65-F5344CB8AC3E}">
        <p14:creationId xmlns:p14="http://schemas.microsoft.com/office/powerpoint/2010/main" val="41937138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Heap Extraction</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u="sng" dirty="0">
                <a:solidFill>
                  <a:srgbClr val="000000"/>
                </a:solidFill>
                <a:latin typeface="Arial" pitchFamily="34"/>
                <a:ea typeface="Arial-ItalicMS" pitchFamily="34"/>
                <a:cs typeface="Arial-ItalicMS" pitchFamily="34"/>
              </a:rPr>
              <a:t>Function </a:t>
            </a:r>
            <a:r>
              <a:rPr lang="en-GB" sz="2000" i="1" u="sng" dirty="0" err="1">
                <a:solidFill>
                  <a:srgbClr val="000000"/>
                </a:solidFill>
                <a:latin typeface="Arial" pitchFamily="34"/>
                <a:ea typeface="Arial-ItalicMS" pitchFamily="34"/>
                <a:cs typeface="Arial-ItalicMS" pitchFamily="34"/>
              </a:rPr>
              <a:t>extractMax</a:t>
            </a:r>
            <a:r>
              <a:rPr lang="en-GB" sz="2000" i="1" u="sng" dirty="0">
                <a:solidFill>
                  <a:srgbClr val="000000"/>
                </a:solidFill>
                <a:latin typeface="Arial" pitchFamily="34"/>
                <a:ea typeface="Arial-ItalicMS" pitchFamily="34"/>
                <a:cs typeface="Arial-ItalicMS" pitchFamily="34"/>
              </a:rPr>
              <a:t>() where “data” is the array containing the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u="sng" dirty="0">
                <a:solidFill>
                  <a:srgbClr val="000000"/>
                </a:solidFill>
                <a:latin typeface="Arial" pitchFamily="34"/>
                <a:ea typeface="Arial-ItalicMS" pitchFamily="34"/>
                <a:cs typeface="Arial-ItalicMS" pitchFamily="34"/>
              </a:rPr>
              <a:t>heap and “count” is the heap size:</a:t>
            </a:r>
          </a:p>
          <a:p>
            <a:pPr lvl="0"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ItalicMS" pitchFamily="34"/>
                <a:ea typeface="Arial-ItalicMS" pitchFamily="34"/>
                <a:cs typeface="Arial-ItalicMS" pitchFamily="34"/>
              </a:rPr>
              <a:t>max </a:t>
            </a:r>
            <a:r>
              <a:rPr lang="en-GB" sz="2000" i="1" dirty="0">
                <a:solidFill>
                  <a:srgbClr val="000000"/>
                </a:solidFill>
                <a:latin typeface="Arial" pitchFamily="34"/>
                <a:ea typeface="Symbol" pitchFamily="2"/>
                <a:cs typeface="Symbol" pitchFamily="2"/>
              </a:rPr>
              <a:t>←</a:t>
            </a:r>
            <a:r>
              <a:rPr lang="en-GB" sz="2000" i="1" dirty="0">
                <a:solidFill>
                  <a:srgbClr val="000000"/>
                </a:solidFill>
                <a:latin typeface="Symbol" pitchFamily="34"/>
                <a:ea typeface="Symbol" pitchFamily="2"/>
                <a:cs typeface="Symbol" pitchFamily="2"/>
              </a:rPr>
              <a:t> </a:t>
            </a:r>
            <a:r>
              <a:rPr lang="en-GB" sz="2000" i="1" dirty="0">
                <a:solidFill>
                  <a:srgbClr val="000000"/>
                </a:solidFill>
                <a:latin typeface="Arial-ItalicMS" pitchFamily="34"/>
                <a:ea typeface="Arial-ItalicMS" pitchFamily="34"/>
                <a:cs typeface="Arial-ItalicMS" pitchFamily="34"/>
              </a:rPr>
              <a:t>data[1]</a:t>
            </a:r>
          </a:p>
          <a:p>
            <a:pPr lvl="0"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ItalicMS" pitchFamily="34"/>
                <a:ea typeface="Arial-ItalicMS" pitchFamily="34"/>
                <a:cs typeface="Arial-ItalicMS" pitchFamily="34"/>
              </a:rPr>
              <a:t>data[1] </a:t>
            </a:r>
            <a:r>
              <a:rPr lang="en-GB" sz="2000" i="1" dirty="0">
                <a:solidFill>
                  <a:srgbClr val="000000"/>
                </a:solidFill>
                <a:latin typeface="Arial" pitchFamily="34"/>
                <a:ea typeface="Symbol" pitchFamily="2"/>
                <a:cs typeface="Symbol" pitchFamily="2"/>
              </a:rPr>
              <a:t>←</a:t>
            </a:r>
            <a:r>
              <a:rPr lang="en-GB" sz="2000" i="1" dirty="0">
                <a:solidFill>
                  <a:srgbClr val="000000"/>
                </a:solidFill>
                <a:latin typeface="Symbol" pitchFamily="34"/>
                <a:ea typeface="Symbol" pitchFamily="2"/>
                <a:cs typeface="Symbol" pitchFamily="2"/>
              </a:rPr>
              <a:t> </a:t>
            </a:r>
            <a:r>
              <a:rPr lang="en-GB" sz="2000" i="1" dirty="0">
                <a:solidFill>
                  <a:srgbClr val="000000"/>
                </a:solidFill>
                <a:latin typeface="Arial-ItalicMS" pitchFamily="34"/>
                <a:ea typeface="Arial-ItalicMS" pitchFamily="34"/>
                <a:cs typeface="Arial-ItalicMS" pitchFamily="34"/>
              </a:rPr>
              <a:t>data[count]</a:t>
            </a:r>
          </a:p>
          <a:p>
            <a:pPr lvl="0"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ItalicMS" pitchFamily="34"/>
                <a:ea typeface="Arial-ItalicMS" pitchFamily="34"/>
                <a:cs typeface="Arial-ItalicMS" pitchFamily="34"/>
              </a:rPr>
              <a:t>count </a:t>
            </a:r>
            <a:r>
              <a:rPr lang="en-GB" sz="2000" i="1" dirty="0">
                <a:solidFill>
                  <a:srgbClr val="000000"/>
                </a:solidFill>
                <a:latin typeface="Arial" pitchFamily="34"/>
                <a:ea typeface="Symbol" pitchFamily="2"/>
                <a:cs typeface="Symbol" pitchFamily="2"/>
              </a:rPr>
              <a:t>← </a:t>
            </a:r>
            <a:r>
              <a:rPr lang="en-GB" sz="2000" i="1" dirty="0">
                <a:solidFill>
                  <a:srgbClr val="000000"/>
                </a:solidFill>
                <a:latin typeface="Arial-ItalicMS" pitchFamily="34"/>
                <a:ea typeface="Arial-ItalicMS" pitchFamily="34"/>
                <a:cs typeface="Arial-ItalicMS" pitchFamily="34"/>
              </a:rPr>
              <a:t>count - 1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err="1">
                <a:solidFill>
                  <a:srgbClr val="000000"/>
                </a:solidFill>
                <a:latin typeface="Arial" pitchFamily="34"/>
                <a:ea typeface="Arial-ItalicMS" pitchFamily="34"/>
                <a:cs typeface="Arial-ItalicMS" pitchFamily="34"/>
              </a:rPr>
              <a:t>moveDown</a:t>
            </a:r>
            <a:r>
              <a:rPr lang="en-GB" sz="2000" i="1" dirty="0">
                <a:solidFill>
                  <a:srgbClr val="000000"/>
                </a:solidFill>
                <a:latin typeface="Arial" pitchFamily="34"/>
                <a:ea typeface="Arial-ItalicMS" pitchFamily="34"/>
                <a:cs typeface="Arial-ItalicMS" pitchFamily="34"/>
              </a:rPr>
              <a:t>(data, 1, count)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rial-ItalicMS" pitchFamily="34"/>
                <a:cs typeface="Arial-ItalicMS" pitchFamily="34"/>
              </a:rPr>
              <a:t>Return max</a:t>
            </a:r>
          </a:p>
        </p:txBody>
      </p:sp>
      <p:sp>
        <p:nvSpPr>
          <p:cNvPr id="4" name="TextBox 3">
            <a:extLst>
              <a:ext uri="{FF2B5EF4-FFF2-40B4-BE49-F238E27FC236}">
                <a16:creationId xmlns:a16="http://schemas.microsoft.com/office/drawing/2014/main" id="{56B31246-2D7B-4DF7-9648-9D9757BB6F36}"/>
              </a:ext>
            </a:extLst>
          </p:cNvPr>
          <p:cNvSpPr txBox="1"/>
          <p:nvPr/>
        </p:nvSpPr>
        <p:spPr>
          <a:xfrm>
            <a:off x="774000" y="4099797"/>
            <a:ext cx="7416000" cy="801816"/>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mn-lt"/>
                <a:ea typeface="ArialMS" pitchFamily="34"/>
                <a:cs typeface="ArialMS" pitchFamily="34"/>
              </a:rPr>
              <a:t>Function</a:t>
            </a:r>
            <a:r>
              <a:rPr lang="en-GB" sz="2400" b="0" i="0" u="none" strike="noStrike" baseline="0" dirty="0">
                <a:ln>
                  <a:noFill/>
                </a:ln>
                <a:solidFill>
                  <a:srgbClr val="000000"/>
                </a:solidFill>
                <a:latin typeface="ArialMS" pitchFamily="34"/>
                <a:ea typeface="ArialMS" pitchFamily="34"/>
                <a:cs typeface="ArialMS" pitchFamily="34"/>
              </a:rPr>
              <a:t> </a:t>
            </a:r>
            <a:r>
              <a:rPr lang="en-GB" sz="2400" b="0" i="1" u="none" strike="noStrike" baseline="0" dirty="0" err="1">
                <a:ln>
                  <a:noFill/>
                </a:ln>
                <a:solidFill>
                  <a:srgbClr val="000000"/>
                </a:solidFill>
                <a:latin typeface="Arial-ItalicMS" pitchFamily="34"/>
                <a:ea typeface="Arial-ItalicMS" pitchFamily="34"/>
                <a:cs typeface="Arial-ItalicMS" pitchFamily="34"/>
              </a:rPr>
              <a:t>moveDown</a:t>
            </a:r>
            <a:r>
              <a:rPr lang="en-GB" sz="2400" b="0" i="1" u="none" strike="noStrike" baseline="0" dirty="0">
                <a:ln>
                  <a:noFill/>
                </a:ln>
                <a:solidFill>
                  <a:srgbClr val="000000"/>
                </a:solidFill>
                <a:latin typeface="Arial-ItalicMS" pitchFamily="34"/>
                <a:ea typeface="Arial-ItalicMS" pitchFamily="34"/>
                <a:cs typeface="Arial-ItalicMS" pitchFamily="34"/>
              </a:rPr>
              <a:t>(data, first, last) </a:t>
            </a:r>
            <a:r>
              <a:rPr lang="en-GB" sz="2400" b="0" i="0" u="none" strike="noStrike" baseline="0" dirty="0">
                <a:ln>
                  <a:noFill/>
                </a:ln>
                <a:solidFill>
                  <a:srgbClr val="000000"/>
                </a:solidFill>
                <a:latin typeface="+mn-lt"/>
                <a:ea typeface="ArialMS" pitchFamily="34"/>
                <a:cs typeface="ArialMS" pitchFamily="34"/>
              </a:rPr>
              <a:t>moves the element at position</a:t>
            </a:r>
            <a:r>
              <a:rPr lang="en-GB" sz="2400" b="0" i="0" u="none" strike="noStrike" baseline="0" dirty="0">
                <a:ln>
                  <a:noFill/>
                </a:ln>
                <a:solidFill>
                  <a:srgbClr val="000000"/>
                </a:solidFill>
                <a:latin typeface="ArialMS" pitchFamily="34"/>
                <a:ea typeface="ArialMS" pitchFamily="34"/>
                <a:cs typeface="ArialMS" pitchFamily="34"/>
              </a:rPr>
              <a:t> </a:t>
            </a:r>
            <a:r>
              <a:rPr lang="en-GB" sz="2400" b="0" i="1" u="none" strike="noStrike" baseline="0" dirty="0">
                <a:ln>
                  <a:noFill/>
                </a:ln>
                <a:solidFill>
                  <a:srgbClr val="000000"/>
                </a:solidFill>
                <a:latin typeface="Arial-ItalicMS" pitchFamily="34"/>
                <a:ea typeface="Arial-ItalicMS" pitchFamily="34"/>
                <a:cs typeface="Arial-ItalicMS" pitchFamily="34"/>
              </a:rPr>
              <a:t>first </a:t>
            </a:r>
            <a:r>
              <a:rPr lang="en-GB" sz="2400" b="0" i="0" u="none" strike="noStrike" baseline="0" dirty="0">
                <a:ln>
                  <a:noFill/>
                </a:ln>
                <a:solidFill>
                  <a:srgbClr val="000000"/>
                </a:solidFill>
                <a:latin typeface="+mn-lt"/>
                <a:ea typeface="ArialMS" pitchFamily="34"/>
                <a:cs typeface="ArialMS" pitchFamily="34"/>
              </a:rPr>
              <a:t>down to its proper position</a:t>
            </a:r>
          </a:p>
        </p:txBody>
      </p:sp>
    </p:spTree>
    <p:extLst>
      <p:ext uri="{BB962C8B-B14F-4D97-AF65-F5344CB8AC3E}">
        <p14:creationId xmlns:p14="http://schemas.microsoft.com/office/powerpoint/2010/main" val="2293447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Moving a key down the heap</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u="sng" dirty="0">
                <a:solidFill>
                  <a:srgbClr val="000000"/>
                </a:solidFill>
                <a:ea typeface="Arial-ItalicMS" pitchFamily="34"/>
                <a:cs typeface="Arial-ItalicMS" pitchFamily="34"/>
              </a:rPr>
              <a:t>Function </a:t>
            </a:r>
            <a:r>
              <a:rPr lang="en-GB" sz="2100" i="1" u="sng" dirty="0" err="1">
                <a:solidFill>
                  <a:srgbClr val="000000"/>
                </a:solidFill>
                <a:ea typeface="Arial-ItalicMS" pitchFamily="34"/>
                <a:cs typeface="Arial-ItalicMS" pitchFamily="34"/>
              </a:rPr>
              <a:t>moveDown</a:t>
            </a:r>
            <a:r>
              <a:rPr lang="en-GB" sz="2100" i="1" u="sng" dirty="0">
                <a:solidFill>
                  <a:srgbClr val="000000"/>
                </a:solidFill>
                <a:ea typeface="Arial-ItalicMS" pitchFamily="34"/>
                <a:cs typeface="Arial-ItalicMS" pitchFamily="34"/>
              </a:rPr>
              <a:t>(data, first, last):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WHILE position of left child of first &lt;=</a:t>
            </a:r>
            <a:r>
              <a:rPr lang="en-GB" sz="2100" i="1" dirty="0">
                <a:solidFill>
                  <a:srgbClr val="000000"/>
                </a:solidFill>
                <a:ea typeface="Symbol" pitchFamily="2"/>
                <a:cs typeface="Symbol" pitchFamily="2"/>
              </a:rPr>
              <a:t> </a:t>
            </a:r>
            <a:r>
              <a:rPr lang="en-GB" sz="2100" i="1" dirty="0">
                <a:solidFill>
                  <a:srgbClr val="000000"/>
                </a:solidFill>
                <a:ea typeface="Arial-ItalicMS" pitchFamily="34"/>
                <a:cs typeface="Arial-ItalicMS" pitchFamily="34"/>
              </a:rPr>
              <a:t>last</a:t>
            </a:r>
          </a:p>
          <a:p>
            <a:pPr lvl="0"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		    larger </a:t>
            </a:r>
            <a:r>
              <a:rPr lang="en-GB" sz="2100" i="1" dirty="0">
                <a:solidFill>
                  <a:srgbClr val="000000"/>
                </a:solidFill>
                <a:ea typeface="Symbol" pitchFamily="2"/>
                <a:cs typeface="Symbol" pitchFamily="2"/>
              </a:rPr>
              <a:t>← </a:t>
            </a:r>
            <a:r>
              <a:rPr lang="en-GB" sz="2100" i="1" dirty="0">
                <a:solidFill>
                  <a:srgbClr val="000000"/>
                </a:solidFill>
                <a:ea typeface="Arial-ItalicMS" pitchFamily="34"/>
                <a:cs typeface="Arial-ItalicMS" pitchFamily="34"/>
              </a:rPr>
              <a:t>position of the child of first with the larger value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		IF data[first] &gt;=</a:t>
            </a:r>
            <a:r>
              <a:rPr lang="en-GB" sz="2100" i="1" dirty="0">
                <a:solidFill>
                  <a:srgbClr val="000000"/>
                </a:solidFill>
                <a:ea typeface="Symbol" pitchFamily="2"/>
                <a:cs typeface="Symbol" pitchFamily="2"/>
              </a:rPr>
              <a:t> </a:t>
            </a:r>
            <a:r>
              <a:rPr lang="en-GB" sz="2100" i="1" dirty="0">
                <a:solidFill>
                  <a:srgbClr val="000000"/>
                </a:solidFill>
                <a:ea typeface="Arial-ItalicMS" pitchFamily="34"/>
                <a:cs typeface="Arial-ItalicMS" pitchFamily="34"/>
              </a:rPr>
              <a:t>data[larger] THEN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			Break the while loop</a:t>
            </a:r>
          </a:p>
          <a:p>
            <a:pPr mar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		swap contents in data between positions first and larger</a:t>
            </a:r>
          </a:p>
          <a:p>
            <a:pPr lvl="0"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100" i="1" dirty="0">
                <a:solidFill>
                  <a:srgbClr val="000000"/>
                </a:solidFill>
                <a:ea typeface="Arial-ItalicMS" pitchFamily="34"/>
                <a:cs typeface="Arial-ItalicMS" pitchFamily="34"/>
              </a:rPr>
              <a:t>		    first </a:t>
            </a:r>
            <a:r>
              <a:rPr lang="en-GB" sz="2100" i="1" dirty="0">
                <a:solidFill>
                  <a:srgbClr val="000000"/>
                </a:solidFill>
                <a:ea typeface="Symbol" pitchFamily="2"/>
                <a:cs typeface="Symbol" pitchFamily="2"/>
              </a:rPr>
              <a:t>← </a:t>
            </a:r>
            <a:r>
              <a:rPr lang="en-GB" sz="2100" i="1" dirty="0">
                <a:solidFill>
                  <a:srgbClr val="000000"/>
                </a:solidFill>
                <a:ea typeface="Arial-ItalicMS" pitchFamily="34"/>
                <a:cs typeface="Arial-ItalicMS" pitchFamily="34"/>
              </a:rPr>
              <a:t>larger</a:t>
            </a:r>
          </a:p>
        </p:txBody>
      </p:sp>
      <p:sp>
        <p:nvSpPr>
          <p:cNvPr id="4" name="TextBox 3">
            <a:extLst>
              <a:ext uri="{FF2B5EF4-FFF2-40B4-BE49-F238E27FC236}">
                <a16:creationId xmlns:a16="http://schemas.microsoft.com/office/drawing/2014/main" id="{56B31246-2D7B-4DF7-9648-9D9757BB6F36}"/>
              </a:ext>
            </a:extLst>
          </p:cNvPr>
          <p:cNvSpPr txBox="1"/>
          <p:nvPr/>
        </p:nvSpPr>
        <p:spPr>
          <a:xfrm>
            <a:off x="774000" y="4337287"/>
            <a:ext cx="7416000" cy="564325"/>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lvl="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rialMS" pitchFamily="34"/>
                <a:cs typeface="ArialMS" pitchFamily="34"/>
              </a:rPr>
              <a:t>Remember that </a:t>
            </a:r>
            <a:r>
              <a:rPr lang="en-GB" i="1" dirty="0">
                <a:solidFill>
                  <a:srgbClr val="000000"/>
                </a:solidFill>
                <a:latin typeface="Arial" pitchFamily="34"/>
                <a:ea typeface="Arial-ItalicMS" pitchFamily="34"/>
                <a:cs typeface="Arial-ItalicMS" pitchFamily="34"/>
              </a:rPr>
              <a:t>first</a:t>
            </a:r>
            <a:r>
              <a:rPr lang="en-GB" dirty="0">
                <a:solidFill>
                  <a:srgbClr val="000000"/>
                </a:solidFill>
                <a:latin typeface="Arial" pitchFamily="34"/>
                <a:ea typeface="ArialMS" pitchFamily="34"/>
                <a:cs typeface="ArialMS" pitchFamily="34"/>
              </a:rPr>
              <a:t>, </a:t>
            </a:r>
            <a:r>
              <a:rPr lang="en-GB" i="1" dirty="0">
                <a:solidFill>
                  <a:srgbClr val="000000"/>
                </a:solidFill>
                <a:latin typeface="Arial" pitchFamily="34"/>
                <a:ea typeface="Arial-ItalicMS" pitchFamily="34"/>
                <a:cs typeface="Arial-ItalicMS" pitchFamily="34"/>
              </a:rPr>
              <a:t>larger </a:t>
            </a:r>
            <a:r>
              <a:rPr lang="en-GB" dirty="0">
                <a:solidFill>
                  <a:srgbClr val="000000"/>
                </a:solidFill>
                <a:latin typeface="Arial" pitchFamily="34"/>
                <a:ea typeface="ArialMS" pitchFamily="34"/>
                <a:cs typeface="ArialMS" pitchFamily="34"/>
              </a:rPr>
              <a:t>and </a:t>
            </a:r>
            <a:r>
              <a:rPr lang="en-GB" i="1" dirty="0">
                <a:solidFill>
                  <a:srgbClr val="000000"/>
                </a:solidFill>
                <a:latin typeface="Arial" pitchFamily="34"/>
                <a:ea typeface="Arial-ItalicMS" pitchFamily="34"/>
                <a:cs typeface="Arial-ItalicMS" pitchFamily="34"/>
              </a:rPr>
              <a:t>last </a:t>
            </a:r>
            <a:r>
              <a:rPr lang="en-GB" dirty="0">
                <a:solidFill>
                  <a:srgbClr val="000000"/>
                </a:solidFill>
                <a:latin typeface="Arial" pitchFamily="34"/>
                <a:ea typeface="ArialMS" pitchFamily="34"/>
                <a:cs typeface="ArialMS" pitchFamily="34"/>
              </a:rPr>
              <a:t>are positions in array </a:t>
            </a:r>
            <a:r>
              <a:rPr lang="en-GB" i="1" dirty="0">
                <a:solidFill>
                  <a:srgbClr val="000000"/>
                </a:solidFill>
                <a:latin typeface="Arial" pitchFamily="34"/>
                <a:ea typeface="Arial-ItalicMS" pitchFamily="34"/>
                <a:cs typeface="Arial-ItalicMS" pitchFamily="34"/>
              </a:rPr>
              <a:t>data</a:t>
            </a:r>
            <a:r>
              <a:rPr lang="en-GB" dirty="0">
                <a:solidFill>
                  <a:srgbClr val="000000"/>
                </a:solidFill>
                <a:latin typeface="Arial" pitchFamily="34"/>
                <a:ea typeface="ArialMS" pitchFamily="34"/>
                <a:cs typeface="ArialMS" pitchFamily="34"/>
              </a:rPr>
              <a:t>. The value of </a:t>
            </a:r>
            <a:r>
              <a:rPr lang="en-GB" i="1" dirty="0">
                <a:solidFill>
                  <a:srgbClr val="000000"/>
                </a:solidFill>
                <a:latin typeface="Arial" pitchFamily="34"/>
                <a:ea typeface="Arial-ItalicMS" pitchFamily="34"/>
                <a:cs typeface="Arial-ItalicMS" pitchFamily="34"/>
              </a:rPr>
              <a:t>larger</a:t>
            </a:r>
            <a:r>
              <a:rPr lang="en-GB" dirty="0">
                <a:solidFill>
                  <a:srgbClr val="000000"/>
                </a:solidFill>
                <a:latin typeface="Arial" pitchFamily="34"/>
                <a:ea typeface="ArialMS" pitchFamily="34"/>
                <a:cs typeface="ArialMS" pitchFamily="34"/>
              </a:rPr>
              <a:t>, for example, is </a:t>
            </a:r>
            <a:r>
              <a:rPr lang="en-GB" i="1" dirty="0">
                <a:solidFill>
                  <a:srgbClr val="000000"/>
                </a:solidFill>
                <a:latin typeface="Arial" pitchFamily="34"/>
                <a:ea typeface="Arial-ItalicMS" pitchFamily="34"/>
                <a:cs typeface="Arial-ItalicMS" pitchFamily="34"/>
              </a:rPr>
              <a:t>data[larger].</a:t>
            </a:r>
          </a:p>
        </p:txBody>
      </p:sp>
    </p:spTree>
    <p:extLst>
      <p:ext uri="{BB962C8B-B14F-4D97-AF65-F5344CB8AC3E}">
        <p14:creationId xmlns:p14="http://schemas.microsoft.com/office/powerpoint/2010/main" val="27719404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Sorting using heaps</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Heap sort involves:</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adding the elements to a heap, and then</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extracting the elements from the heap</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This could be done with just one array:</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in the first phase, the heap grows as the unsorted section shrinks</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in the second phase, the heap shrinks as the sorted portion grows.		</a:t>
            </a:r>
          </a:p>
        </p:txBody>
      </p:sp>
    </p:spTree>
    <p:extLst>
      <p:ext uri="{BB962C8B-B14F-4D97-AF65-F5344CB8AC3E}">
        <p14:creationId xmlns:p14="http://schemas.microsoft.com/office/powerpoint/2010/main" val="9936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err="1"/>
              <a:t>HeapSort</a:t>
            </a:r>
            <a:r>
              <a:rPr lang="en-GB" dirty="0"/>
              <a:t> in Java</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void heapsort(</a:t>
            </a:r>
            <a:r>
              <a:rPr lang="en-GB" sz="1600" dirty="0" err="1">
                <a:solidFill>
                  <a:srgbClr val="000000"/>
                </a:solidFill>
                <a:latin typeface="Courier" pitchFamily="49" charset="0"/>
                <a:ea typeface="CourierNewPSMT" pitchFamily="50"/>
                <a:cs typeface="CourierNewPSMT" pitchFamily="50"/>
              </a:rPr>
              <a:t>int</a:t>
            </a:r>
            <a:r>
              <a:rPr lang="en-GB" sz="1600" dirty="0">
                <a:solidFill>
                  <a:srgbClr val="000000"/>
                </a:solidFill>
                <a:latin typeface="Courier" pitchFamily="49" charset="0"/>
                <a:ea typeface="CourierNewPSMT" pitchFamily="50"/>
                <a:cs typeface="CourierNewPSMT" pitchFamily="50"/>
              </a:rPr>
              <a:t>[] data)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first phase: heap goes from data[i+1] to</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data[data.length-1]. The rest of data[] is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unsorted</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for (</a:t>
            </a:r>
            <a:r>
              <a:rPr lang="en-GB" sz="1600" dirty="0" err="1">
                <a:solidFill>
                  <a:srgbClr val="000000"/>
                </a:solidFill>
                <a:latin typeface="Courier" pitchFamily="49" charset="0"/>
                <a:ea typeface="CourierNewPSMT" pitchFamily="50"/>
                <a:cs typeface="CourierNewPSMT" pitchFamily="50"/>
              </a:rPr>
              <a:t>int</a:t>
            </a: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 = </a:t>
            </a:r>
            <a:r>
              <a:rPr lang="en-GB" sz="1600" dirty="0" err="1">
                <a:solidFill>
                  <a:srgbClr val="000000"/>
                </a:solidFill>
                <a:latin typeface="Courier" pitchFamily="49" charset="0"/>
                <a:ea typeface="CourierNewPSMT" pitchFamily="50"/>
                <a:cs typeface="CourierNewPSMT" pitchFamily="50"/>
              </a:rPr>
              <a:t>data.length</a:t>
            </a:r>
            <a:r>
              <a:rPr lang="en-GB" sz="1600" dirty="0">
                <a:solidFill>
                  <a:srgbClr val="000000"/>
                </a:solidFill>
                <a:latin typeface="Courier" pitchFamily="49" charset="0"/>
                <a:ea typeface="CourierNewPSMT" pitchFamily="50"/>
                <a:cs typeface="CourierNewPSMT" pitchFamily="50"/>
              </a:rPr>
              <a:t>/2 - 1;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&gt;= 0;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moveDown</a:t>
            </a:r>
            <a:r>
              <a:rPr lang="en-GB" sz="1600" dirty="0">
                <a:solidFill>
                  <a:srgbClr val="000000"/>
                </a:solidFill>
                <a:latin typeface="Courier" pitchFamily="49" charset="0"/>
                <a:ea typeface="CourierNewPSMT" pitchFamily="50"/>
                <a:cs typeface="CourierNewPSMT" pitchFamily="50"/>
              </a:rPr>
              <a:t>(data,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 data.length-1);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second phase: heap goes from data[0] to data[</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the rest contains the largest elements, sorted</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for (</a:t>
            </a:r>
            <a:r>
              <a:rPr lang="en-GB" sz="1600" dirty="0" err="1">
                <a:solidFill>
                  <a:srgbClr val="000000"/>
                </a:solidFill>
                <a:latin typeface="Courier" pitchFamily="49" charset="0"/>
                <a:ea typeface="CourierNewPSMT" pitchFamily="50"/>
                <a:cs typeface="CourierNewPSMT" pitchFamily="50"/>
              </a:rPr>
              <a:t>int</a:t>
            </a: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 = </a:t>
            </a:r>
            <a:r>
              <a:rPr lang="en-GB" sz="1600" dirty="0" err="1">
                <a:solidFill>
                  <a:srgbClr val="000000"/>
                </a:solidFill>
                <a:latin typeface="Courier" pitchFamily="49" charset="0"/>
                <a:ea typeface="CourierNewPSMT" pitchFamily="50"/>
                <a:cs typeface="CourierNewPSMT" pitchFamily="50"/>
              </a:rPr>
              <a:t>data.length</a:t>
            </a:r>
            <a:r>
              <a:rPr lang="en-GB" sz="1600" dirty="0">
                <a:solidFill>
                  <a:srgbClr val="000000"/>
                </a:solidFill>
                <a:latin typeface="Courier" pitchFamily="49" charset="0"/>
                <a:ea typeface="CourierNewPSMT" pitchFamily="50"/>
                <a:cs typeface="CourierNewPSMT" pitchFamily="50"/>
              </a:rPr>
              <a:t> - 1;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&gt;= 1;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swap(data, 0, </a:t>
            </a:r>
            <a:r>
              <a:rPr lang="en-GB" sz="1600" dirty="0" err="1">
                <a:solidFill>
                  <a:srgbClr val="000000"/>
                </a:solidFill>
                <a:latin typeface="Courier" pitchFamily="49" charset="0"/>
                <a:ea typeface="CourierNewPSMT" pitchFamily="50"/>
                <a:cs typeface="CourierNewPSMT" pitchFamily="50"/>
              </a:rPr>
              <a:t>i</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moveDown</a:t>
            </a:r>
            <a:r>
              <a:rPr lang="en-GB" sz="1600" dirty="0">
                <a:solidFill>
                  <a:srgbClr val="000000"/>
                </a:solidFill>
                <a:latin typeface="Courier" pitchFamily="49" charset="0"/>
                <a:ea typeface="CourierNewPSMT" pitchFamily="50"/>
                <a:cs typeface="CourierNewPSMT" pitchFamily="50"/>
              </a:rPr>
              <a:t>(data, 0, i-1);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a:t>
            </a:r>
          </a:p>
        </p:txBody>
      </p:sp>
    </p:spTree>
    <p:extLst>
      <p:ext uri="{BB962C8B-B14F-4D97-AF65-F5344CB8AC3E}">
        <p14:creationId xmlns:p14="http://schemas.microsoft.com/office/powerpoint/2010/main" val="42740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1005576"/>
            <a:ext cx="8424862" cy="648072"/>
          </a:xfrm>
        </p:spPr>
        <p:txBody>
          <a:bodyPr wrap="square" anchor="t">
            <a:normAutofit/>
          </a:bodyPr>
          <a:lstStyle/>
          <a:p>
            <a:pPr>
              <a:lnSpc>
                <a:spcPct val="90000"/>
              </a:lnSpc>
            </a:pPr>
            <a:r>
              <a:rPr lang="en-GB" sz="2400" dirty="0" err="1"/>
              <a:t>HeapSort</a:t>
            </a:r>
            <a:r>
              <a:rPr lang="en-GB" sz="2400" dirty="0"/>
              <a:t> Example </a:t>
            </a:r>
            <a:endParaRPr lang="en-GB" sz="2400" dirty="0">
              <a:solidFill>
                <a:srgbClr val="0070C0"/>
              </a:solidFill>
            </a:endParaRPr>
          </a:p>
        </p:txBody>
      </p:sp>
      <p:sp>
        <p:nvSpPr>
          <p:cNvPr id="3" name="Content Placeholder 2"/>
          <p:cNvSpPr>
            <a:spLocks noGrp="1"/>
          </p:cNvSpPr>
          <p:nvPr>
            <p:ph sz="half" idx="1"/>
          </p:nvPr>
        </p:nvSpPr>
        <p:spPr>
          <a:xfrm>
            <a:off x="395536" y="1707655"/>
            <a:ext cx="4419600" cy="2952452"/>
          </a:xfrm>
        </p:spPr>
        <p:txBody>
          <a:bodyPr wrap="square" anchor="t">
            <a:normAutofit/>
          </a:bodyPr>
          <a:lstStyle/>
          <a:p>
            <a:pPr hangingPunct="0">
              <a:lnSpc>
                <a:spcPct val="90000"/>
              </a:lnSpc>
              <a:spcBef>
                <a:spcPts val="709"/>
              </a:spcBef>
              <a:spcAft>
                <a:spcPts val="0"/>
              </a:spcAft>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r>
              <a:rPr lang="en-GB" sz="1500" dirty="0"/>
              <a:t>Use </a:t>
            </a:r>
            <a:r>
              <a:rPr lang="en-GB" sz="1500" dirty="0" err="1"/>
              <a:t>heapSort</a:t>
            </a:r>
            <a:r>
              <a:rPr lang="en-GB" sz="1500" dirty="0"/>
              <a:t> to sort [1 20 3 10]</a:t>
            </a:r>
          </a:p>
          <a:p>
            <a:pPr marL="0" indent="0" hangingPunct="0">
              <a:lnSpc>
                <a:spcPct val="90000"/>
              </a:lnSpc>
              <a:spcBef>
                <a:spcPts val="0"/>
              </a:spcBef>
              <a:spcAft>
                <a:spcPts val="0"/>
              </a:spcAft>
              <a:buNone/>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endParaRPr lang="en-GB" sz="1500" dirty="0">
              <a:solidFill>
                <a:srgbClr val="0070C0"/>
              </a:solidFill>
            </a:endParaRPr>
          </a:p>
          <a:p>
            <a:pPr marL="0" indent="0" hangingPunct="0">
              <a:lnSpc>
                <a:spcPct val="90000"/>
              </a:lnSpc>
              <a:spcBef>
                <a:spcPts val="709"/>
              </a:spcBef>
              <a:spcAft>
                <a:spcPts val="0"/>
              </a:spcAft>
              <a:buNone/>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endParaRPr lang="en-GB" sz="1500" dirty="0"/>
          </a:p>
          <a:p>
            <a:pPr marL="0" indent="0" hangingPunct="0">
              <a:lnSpc>
                <a:spcPct val="90000"/>
              </a:lnSpc>
              <a:spcBef>
                <a:spcPts val="709"/>
              </a:spcBef>
              <a:spcAft>
                <a:spcPts val="0"/>
              </a:spcAft>
              <a:buNone/>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endParaRPr lang="en-GB" sz="1500" dirty="0"/>
          </a:p>
        </p:txBody>
      </p:sp>
    </p:spTree>
    <p:extLst>
      <p:ext uri="{BB962C8B-B14F-4D97-AF65-F5344CB8AC3E}">
        <p14:creationId xmlns:p14="http://schemas.microsoft.com/office/powerpoint/2010/main" val="4150219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err="1"/>
              <a:t>HeapSort</a:t>
            </a:r>
            <a:r>
              <a:rPr lang="en-GB" dirty="0"/>
              <a:t> Analysis</a:t>
            </a:r>
          </a:p>
        </p:txBody>
      </p:sp>
      <p:sp>
        <p:nvSpPr>
          <p:cNvPr id="3" name="Content Placeholder 2"/>
          <p:cNvSpPr>
            <a:spLocks noGrp="1"/>
          </p:cNvSpPr>
          <p:nvPr>
            <p:ph idx="1"/>
          </p:nvPr>
        </p:nvSpPr>
        <p:spPr>
          <a:xfrm>
            <a:off x="395288" y="1383625"/>
            <a:ext cx="8424862" cy="3294362"/>
          </a:xfrm>
        </p:spPr>
        <p:txBody>
          <a:bodyPr/>
          <a:lstStyle/>
          <a:p>
            <a:pPr hangingPunct="0">
              <a:spcBef>
                <a:spcPts val="709"/>
              </a:spcBef>
              <a:spcAft>
                <a:spcPts val="0"/>
              </a:spcAft>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r>
              <a:rPr lang="en-GB" sz="2000" dirty="0">
                <a:solidFill>
                  <a:srgbClr val="000000"/>
                </a:solidFill>
                <a:latin typeface="Arial" pitchFamily="34"/>
                <a:ea typeface="ArialMS" pitchFamily="34"/>
                <a:cs typeface="ArialMS" pitchFamily="34"/>
              </a:rPr>
              <a:t>Heap sort performs O(n) heap operations, each taking O(log n) time, in total </a:t>
            </a:r>
            <a:r>
              <a:rPr lang="en-GB" sz="2000" b="1" dirty="0">
                <a:solidFill>
                  <a:srgbClr val="000000"/>
                </a:solidFill>
                <a:latin typeface="Arial" pitchFamily="34"/>
                <a:ea typeface="ArialMS" pitchFamily="34"/>
                <a:cs typeface="ArialMS" pitchFamily="34"/>
              </a:rPr>
              <a:t>O(n log n) time </a:t>
            </a:r>
            <a:r>
              <a:rPr lang="en-GB" sz="2000" dirty="0">
                <a:solidFill>
                  <a:srgbClr val="000000"/>
                </a:solidFill>
                <a:latin typeface="Arial" pitchFamily="34"/>
                <a:ea typeface="ArialMS" pitchFamily="34"/>
                <a:cs typeface="ArialMS" pitchFamily="34"/>
              </a:rPr>
              <a:t>in the </a:t>
            </a:r>
            <a:r>
              <a:rPr lang="en-GB" sz="2000" b="1" dirty="0">
                <a:solidFill>
                  <a:srgbClr val="000000"/>
                </a:solidFill>
                <a:latin typeface="Arial" pitchFamily="34"/>
                <a:ea typeface="ArialMS" pitchFamily="34"/>
                <a:cs typeface="ArialMS" pitchFamily="34"/>
              </a:rPr>
              <a:t>worst case</a:t>
            </a:r>
            <a:r>
              <a:rPr lang="en-GB" sz="2000" dirty="0">
                <a:solidFill>
                  <a:srgbClr val="000000"/>
                </a:solidFill>
                <a:latin typeface="Arial" pitchFamily="34"/>
                <a:ea typeface="ArialMS" pitchFamily="34"/>
                <a:cs typeface="ArialMS" pitchFamily="34"/>
              </a:rPr>
              <a:t>.</a:t>
            </a:r>
          </a:p>
          <a:p>
            <a:pPr hangingPunct="0">
              <a:spcBef>
                <a:spcPts val="709"/>
              </a:spcBef>
              <a:spcAft>
                <a:spcPts val="0"/>
              </a:spcAft>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r>
              <a:rPr lang="en-GB" sz="2000" dirty="0">
                <a:solidFill>
                  <a:srgbClr val="000000"/>
                </a:solidFill>
                <a:latin typeface="Arial" pitchFamily="34"/>
                <a:ea typeface="ArialMS" pitchFamily="34"/>
                <a:cs typeface="ArialMS" pitchFamily="34"/>
              </a:rPr>
              <a:t>Heap sort and quicksort have both </a:t>
            </a:r>
            <a:r>
              <a:rPr lang="en-GB" sz="2000" b="1" dirty="0">
                <a:solidFill>
                  <a:srgbClr val="000000"/>
                </a:solidFill>
                <a:latin typeface="Arial" pitchFamily="34"/>
                <a:ea typeface="ArialMS" pitchFamily="34"/>
                <a:cs typeface="ArialMS" pitchFamily="34"/>
              </a:rPr>
              <a:t>average time complexity of          O(n log n)</a:t>
            </a:r>
            <a:r>
              <a:rPr lang="en-GB" sz="2000" dirty="0">
                <a:solidFill>
                  <a:srgbClr val="000000"/>
                </a:solidFill>
                <a:latin typeface="Arial" pitchFamily="34"/>
                <a:ea typeface="ArialMS" pitchFamily="34"/>
                <a:cs typeface="ArialMS" pitchFamily="34"/>
              </a:rPr>
              <a:t>, but heap sort is normally slower than quicksort (different constant factors). </a:t>
            </a:r>
            <a:br>
              <a:rPr lang="en-GB" sz="2000" dirty="0">
                <a:solidFill>
                  <a:srgbClr val="000000"/>
                </a:solidFill>
                <a:latin typeface="Arial" pitchFamily="34"/>
                <a:ea typeface="ArialMS" pitchFamily="34"/>
                <a:cs typeface="ArialMS" pitchFamily="34"/>
              </a:rPr>
            </a:br>
            <a:r>
              <a:rPr lang="en-GB" sz="2000" dirty="0">
                <a:solidFill>
                  <a:srgbClr val="000000"/>
                </a:solidFill>
                <a:latin typeface="Arial" pitchFamily="34"/>
                <a:ea typeface="ArialMS" pitchFamily="34"/>
                <a:cs typeface="ArialMS" pitchFamily="34"/>
              </a:rPr>
              <a:t>→ Quicksort is preferred when no guaranteed response time needed.</a:t>
            </a:r>
          </a:p>
          <a:p>
            <a:pPr hangingPunct="0">
              <a:spcBef>
                <a:spcPts val="709"/>
              </a:spcBef>
              <a:spcAft>
                <a:spcPts val="0"/>
              </a:spcAft>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r>
              <a:rPr lang="en-GB" sz="2000" b="1" dirty="0">
                <a:solidFill>
                  <a:srgbClr val="000000"/>
                </a:solidFill>
                <a:latin typeface="Arial" pitchFamily="34"/>
                <a:ea typeface="ArialMS" pitchFamily="34"/>
                <a:cs typeface="ArialMS" pitchFamily="34"/>
              </a:rPr>
              <a:t>Heap sort</a:t>
            </a:r>
            <a:r>
              <a:rPr lang="en-GB" sz="2000" dirty="0">
                <a:solidFill>
                  <a:srgbClr val="000000"/>
                </a:solidFill>
                <a:latin typeface="Arial" pitchFamily="34"/>
                <a:ea typeface="ArialMS" pitchFamily="34"/>
                <a:cs typeface="ArialMS" pitchFamily="34"/>
              </a:rPr>
              <a:t> requires only </a:t>
            </a:r>
            <a:r>
              <a:rPr lang="en-GB" sz="2000" b="1" dirty="0">
                <a:solidFill>
                  <a:srgbClr val="000000"/>
                </a:solidFill>
                <a:latin typeface="Arial" pitchFamily="34"/>
                <a:ea typeface="ArialMS" pitchFamily="34"/>
                <a:cs typeface="ArialMS" pitchFamily="34"/>
              </a:rPr>
              <a:t>O(1) extra memory space</a:t>
            </a:r>
            <a:r>
              <a:rPr lang="en-GB" sz="2000" dirty="0">
                <a:solidFill>
                  <a:srgbClr val="000000"/>
                </a:solidFill>
                <a:latin typeface="Arial" pitchFamily="34"/>
                <a:ea typeface="ArialMS" pitchFamily="34"/>
                <a:cs typeface="ArialMS" pitchFamily="34"/>
              </a:rPr>
              <a:t>, in contrast to </a:t>
            </a:r>
            <a:r>
              <a:rPr lang="en-GB" sz="2000" b="1" dirty="0">
                <a:solidFill>
                  <a:srgbClr val="000000"/>
                </a:solidFill>
                <a:latin typeface="Arial" pitchFamily="34"/>
                <a:ea typeface="ArialMS" pitchFamily="34"/>
                <a:cs typeface="ArialMS" pitchFamily="34"/>
              </a:rPr>
              <a:t>O(n) for merge sort</a:t>
            </a:r>
            <a:r>
              <a:rPr lang="en-GB" sz="2000" dirty="0">
                <a:solidFill>
                  <a:srgbClr val="000000"/>
                </a:solidFill>
                <a:latin typeface="Arial" pitchFamily="34"/>
                <a:ea typeface="ArialMS" pitchFamily="34"/>
                <a:cs typeface="ArialMS" pitchFamily="34"/>
              </a:rPr>
              <a:t> or </a:t>
            </a:r>
            <a:r>
              <a:rPr lang="en-GB" sz="2000" b="1" dirty="0">
                <a:solidFill>
                  <a:srgbClr val="000000"/>
                </a:solidFill>
                <a:latin typeface="Arial" pitchFamily="34"/>
                <a:ea typeface="ArialMS" pitchFamily="34"/>
                <a:cs typeface="ArialMS" pitchFamily="34"/>
              </a:rPr>
              <a:t>O(log n) for quicksort </a:t>
            </a:r>
            <a:r>
              <a:rPr lang="en-GB" sz="2000" dirty="0">
                <a:solidFill>
                  <a:srgbClr val="000000"/>
                </a:solidFill>
                <a:latin typeface="Arial" pitchFamily="34"/>
                <a:ea typeface="ArialMS" pitchFamily="34"/>
                <a:cs typeface="ArialMS" pitchFamily="34"/>
              </a:rPr>
              <a:t>(on average, O(n) in the worst case).</a:t>
            </a:r>
          </a:p>
          <a:p>
            <a:pPr hangingPunct="0">
              <a:spcBef>
                <a:spcPts val="709"/>
              </a:spcBef>
              <a:spcAft>
                <a:spcPts val="0"/>
              </a:spcAft>
              <a:tabLst>
                <a:tab pos="180000" algn="l"/>
                <a:tab pos="628919" algn="l"/>
                <a:tab pos="1078199" algn="l"/>
                <a:tab pos="1527480" algn="l"/>
                <a:tab pos="1976760" algn="l"/>
                <a:tab pos="2426040" algn="l"/>
                <a:tab pos="2875320" algn="l"/>
                <a:tab pos="3324600" algn="l"/>
                <a:tab pos="3773880" algn="l"/>
                <a:tab pos="4223159" algn="l"/>
                <a:tab pos="4672440" algn="l"/>
                <a:tab pos="5121719" algn="l"/>
                <a:tab pos="5571000" algn="l"/>
                <a:tab pos="6020280" algn="l"/>
                <a:tab pos="6469560" algn="l"/>
                <a:tab pos="6918840" algn="l"/>
                <a:tab pos="7368120" algn="l"/>
                <a:tab pos="7817400" algn="l"/>
                <a:tab pos="8266679" algn="l"/>
                <a:tab pos="8715960" algn="l"/>
                <a:tab pos="9165240" algn="l"/>
              </a:tabLst>
            </a:pPr>
            <a:r>
              <a:rPr lang="en-GB" sz="2000" dirty="0">
                <a:solidFill>
                  <a:srgbClr val="000000"/>
                </a:solidFill>
                <a:latin typeface="Arial" pitchFamily="34"/>
                <a:ea typeface="ArialMS" pitchFamily="34"/>
                <a:cs typeface="ArialMS" pitchFamily="34"/>
              </a:rPr>
              <a:t>A refinement: build the heap from the bottom up. This can be shown to take O(n) time, but the O(n log n) selection phase still dominates.</a:t>
            </a:r>
          </a:p>
        </p:txBody>
      </p:sp>
    </p:spTree>
    <p:extLst>
      <p:ext uri="{BB962C8B-B14F-4D97-AF65-F5344CB8AC3E}">
        <p14:creationId xmlns:p14="http://schemas.microsoft.com/office/powerpoint/2010/main" val="1520554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Queues</a:t>
            </a:r>
          </a:p>
        </p:txBody>
      </p:sp>
    </p:spTree>
    <p:extLst>
      <p:ext uri="{BB962C8B-B14F-4D97-AF65-F5344CB8AC3E}">
        <p14:creationId xmlns:p14="http://schemas.microsoft.com/office/powerpoint/2010/main" val="41198703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Queues - Principles</a:t>
            </a:r>
          </a:p>
        </p:txBody>
      </p:sp>
      <p:sp>
        <p:nvSpPr>
          <p:cNvPr id="3" name="Content Placeholder 2"/>
          <p:cNvSpPr>
            <a:spLocks noGrp="1"/>
          </p:cNvSpPr>
          <p:nvPr>
            <p:ph idx="1"/>
          </p:nvPr>
        </p:nvSpPr>
        <p:spPr>
          <a:xfrm>
            <a:off x="395288" y="1383625"/>
            <a:ext cx="8424862" cy="3294362"/>
          </a:xfrm>
        </p:spPr>
        <p:txBody>
          <a:bodyPr/>
          <a:lstStyle/>
          <a:p>
            <a:pPr marL="0" lvl="0" indent="0">
              <a:tabLst>
                <a:tab pos="109444" algn="l"/>
                <a:tab pos="558716" algn="l"/>
                <a:tab pos="1007997" algn="l"/>
                <a:tab pos="1457279" algn="l"/>
                <a:tab pos="1906560" algn="l"/>
                <a:tab pos="2355841" algn="l"/>
                <a:tab pos="2804757" algn="l"/>
                <a:tab pos="3254038" algn="l"/>
                <a:tab pos="3703320" algn="l"/>
                <a:tab pos="4152601" algn="l"/>
                <a:tab pos="4601882" algn="l"/>
                <a:tab pos="5051163" algn="l"/>
                <a:tab pos="5500436" algn="l"/>
                <a:tab pos="5949717" algn="l"/>
                <a:tab pos="6398998" algn="l"/>
                <a:tab pos="6848279" algn="l"/>
                <a:tab pos="7297561" algn="l"/>
                <a:tab pos="7746842" algn="l"/>
                <a:tab pos="8196123" algn="l"/>
                <a:tab pos="8645395" algn="l"/>
              </a:tabLst>
            </a:pPr>
            <a:r>
              <a:rPr lang="en-GB" dirty="0"/>
              <a:t>First In First Out (FIFO)</a:t>
            </a:r>
          </a:p>
          <a:p>
            <a:pPr marL="168273" lvl="1" indent="0">
              <a:tabLst>
                <a:tab pos="109444" algn="l"/>
                <a:tab pos="558716" algn="l"/>
                <a:tab pos="1007997" algn="l"/>
                <a:tab pos="1457279" algn="l"/>
                <a:tab pos="1906560" algn="l"/>
                <a:tab pos="2355841" algn="l"/>
                <a:tab pos="2804757" algn="l"/>
                <a:tab pos="3254038" algn="l"/>
                <a:tab pos="3703320" algn="l"/>
                <a:tab pos="4152601" algn="l"/>
                <a:tab pos="4601882" algn="l"/>
                <a:tab pos="5051163" algn="l"/>
                <a:tab pos="5500436" algn="l"/>
                <a:tab pos="5949717" algn="l"/>
                <a:tab pos="6398998" algn="l"/>
                <a:tab pos="6848279" algn="l"/>
                <a:tab pos="7297561" algn="l"/>
                <a:tab pos="7746842" algn="l"/>
                <a:tab pos="8196123" algn="l"/>
                <a:tab pos="8645395" algn="l"/>
              </a:tabLst>
            </a:pPr>
            <a:r>
              <a:rPr lang="en-GB" dirty="0"/>
              <a:t>As opposed to last in first out (stacks)</a:t>
            </a:r>
          </a:p>
          <a:p>
            <a:pPr marL="168273" lvl="1" indent="0">
              <a:tabLst>
                <a:tab pos="109444" algn="l"/>
                <a:tab pos="558716" algn="l"/>
                <a:tab pos="1007997" algn="l"/>
                <a:tab pos="1457279" algn="l"/>
                <a:tab pos="1906560" algn="l"/>
                <a:tab pos="2355841" algn="l"/>
                <a:tab pos="2804757" algn="l"/>
                <a:tab pos="3254038" algn="l"/>
                <a:tab pos="3703320" algn="l"/>
                <a:tab pos="4152601" algn="l"/>
                <a:tab pos="4601882" algn="l"/>
                <a:tab pos="5051163" algn="l"/>
                <a:tab pos="5500436" algn="l"/>
                <a:tab pos="5949717" algn="l"/>
                <a:tab pos="6398998" algn="l"/>
                <a:tab pos="6848279" algn="l"/>
                <a:tab pos="7297561" algn="l"/>
                <a:tab pos="7746842" algn="l"/>
                <a:tab pos="8196123" algn="l"/>
                <a:tab pos="8645395" algn="l"/>
              </a:tabLst>
            </a:pPr>
            <a:r>
              <a:rPr lang="en-GB" dirty="0"/>
              <a:t>And also to priority queues (in which priorities may  not reflect the actual order of addition)</a:t>
            </a:r>
          </a:p>
        </p:txBody>
      </p:sp>
      <p:pic>
        <p:nvPicPr>
          <p:cNvPr id="4" name="Picture 3" descr="Depiction of how entries are added to and removed from a queue. Added to the end and removed from the front.">
            <a:extLst>
              <a:ext uri="{FF2B5EF4-FFF2-40B4-BE49-F238E27FC236}">
                <a16:creationId xmlns:a16="http://schemas.microsoft.com/office/drawing/2014/main" id="{E4879F74-1975-40E1-B9AD-F553BD476412}"/>
              </a:ext>
            </a:extLst>
          </p:cNvPr>
          <p:cNvPicPr>
            <a:picLocks noChangeAspect="1"/>
          </p:cNvPicPr>
          <p:nvPr/>
        </p:nvPicPr>
        <p:blipFill>
          <a:blip r:embed="rId2" cstate="print">
            <a:alphaModFix/>
            <a:lum/>
          </a:blip>
          <a:srcRect/>
          <a:stretch>
            <a:fillRect/>
          </a:stretch>
        </p:blipFill>
        <p:spPr>
          <a:xfrm>
            <a:off x="1121758" y="3124522"/>
            <a:ext cx="6479996" cy="1508403"/>
          </a:xfrm>
          <a:prstGeom prst="rect">
            <a:avLst/>
          </a:prstGeom>
          <a:noFill/>
          <a:ln>
            <a:noFill/>
          </a:ln>
        </p:spPr>
      </p:pic>
    </p:spTree>
    <p:extLst>
      <p:ext uri="{BB962C8B-B14F-4D97-AF65-F5344CB8AC3E}">
        <p14:creationId xmlns:p14="http://schemas.microsoft.com/office/powerpoint/2010/main" val="424761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Priority Queues - Principle</a:t>
            </a:r>
          </a:p>
        </p:txBody>
      </p:sp>
      <p:sp>
        <p:nvSpPr>
          <p:cNvPr id="3" name="Content Placeholder 2"/>
          <p:cNvSpPr>
            <a:spLocks noGrp="1"/>
          </p:cNvSpPr>
          <p:nvPr>
            <p:ph idx="1"/>
          </p:nvPr>
        </p:nvSpPr>
        <p:spPr>
          <a:xfrm>
            <a:off x="395288" y="1224130"/>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You can only remove the element with the highest priority</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Examples: printer queues, emergency rooms, council housing</a:t>
            </a:r>
          </a:p>
        </p:txBody>
      </p:sp>
      <p:pic>
        <p:nvPicPr>
          <p:cNvPr id="5" name="Picture 4" descr="Figure showing entries being added to a queue according to their priorities">
            <a:extLst>
              <a:ext uri="{FF2B5EF4-FFF2-40B4-BE49-F238E27FC236}">
                <a16:creationId xmlns:a16="http://schemas.microsoft.com/office/drawing/2014/main" id="{4433EF92-589F-454F-8DDB-46A72847F451}"/>
              </a:ext>
            </a:extLst>
          </p:cNvPr>
          <p:cNvPicPr>
            <a:picLocks noChangeAspect="1"/>
          </p:cNvPicPr>
          <p:nvPr/>
        </p:nvPicPr>
        <p:blipFill>
          <a:blip r:embed="rId2" cstate="print">
            <a:alphaModFix/>
            <a:lum/>
          </a:blip>
          <a:srcRect/>
          <a:stretch>
            <a:fillRect/>
          </a:stretch>
        </p:blipFill>
        <p:spPr>
          <a:xfrm>
            <a:off x="1467720" y="2642087"/>
            <a:ext cx="5400000" cy="1256400"/>
          </a:xfrm>
          <a:prstGeom prst="rect">
            <a:avLst/>
          </a:prstGeom>
          <a:noFill/>
          <a:ln>
            <a:noFill/>
          </a:ln>
        </p:spPr>
      </p:pic>
    </p:spTree>
    <p:extLst>
      <p:ext uri="{BB962C8B-B14F-4D97-AF65-F5344CB8AC3E}">
        <p14:creationId xmlns:p14="http://schemas.microsoft.com/office/powerpoint/2010/main" val="3924928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Queue Operations</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You must always remove the element that has been in the queue the longest.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The operations are thus:</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Add an element to the queue</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Remove the element added the longest time before</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Check whether the queue is empty.</a:t>
            </a:r>
          </a:p>
        </p:txBody>
      </p:sp>
    </p:spTree>
    <p:extLst>
      <p:ext uri="{BB962C8B-B14F-4D97-AF65-F5344CB8AC3E}">
        <p14:creationId xmlns:p14="http://schemas.microsoft.com/office/powerpoint/2010/main" val="2061940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 Queue ADT</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public interface Queue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Is the queue empty?</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boolean</a:t>
            </a: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isEmpty</a:t>
            </a:r>
            <a:r>
              <a:rPr lang="en-GB" sz="2000" kern="1200" dirty="0">
                <a:solidFill>
                  <a:srgbClr val="000000"/>
                </a:solidFill>
                <a:latin typeface="Courier New" pitchFamily="49"/>
                <a:ea typeface="CourierNewPSMT" pitchFamily="50"/>
                <a:cs typeface="Courier New" pitchFamily="49"/>
              </a:rPr>
              <a: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Add an element to the queue</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void enqueue(</a:t>
            </a:r>
            <a:r>
              <a:rPr lang="en-GB" sz="2000" kern="1200" dirty="0" err="1">
                <a:solidFill>
                  <a:srgbClr val="000000"/>
                </a:solidFill>
                <a:latin typeface="Courier New" pitchFamily="49"/>
                <a:ea typeface="CourierNewPSMT" pitchFamily="50"/>
                <a:cs typeface="Courier New" pitchFamily="49"/>
              </a:rPr>
              <a:t>int</a:t>
            </a: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elt</a:t>
            </a:r>
            <a:r>
              <a:rPr lang="en-GB" sz="2000" kern="1200" dirty="0">
                <a:solidFill>
                  <a:srgbClr val="000000"/>
                </a:solidFill>
                <a:latin typeface="Courier New" pitchFamily="49"/>
                <a:ea typeface="CourierNewPSMT" pitchFamily="50"/>
                <a:cs typeface="Courier New" pitchFamily="49"/>
              </a:rPr>
              <a: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Remove and return the earliest element of</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FF"/>
                </a:solidFill>
                <a:latin typeface="Courier New" pitchFamily="49"/>
                <a:ea typeface="CourierNewPSMT" pitchFamily="50"/>
                <a:cs typeface="Courier New" pitchFamily="49"/>
              </a:rPr>
              <a:t>	// the queue</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int</a:t>
            </a:r>
            <a:r>
              <a:rPr lang="en-GB" sz="2000" kern="1200" dirty="0">
                <a:solidFill>
                  <a:srgbClr val="000000"/>
                </a:solidFill>
                <a:latin typeface="Courier New" pitchFamily="49"/>
                <a:ea typeface="CourierNewPSMT" pitchFamily="50"/>
                <a:cs typeface="Courier New" pitchFamily="49"/>
              </a:rPr>
              <a:t> dequeue();</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a:t>
            </a:r>
          </a:p>
        </p:txBody>
      </p:sp>
    </p:spTree>
    <p:extLst>
      <p:ext uri="{BB962C8B-B14F-4D97-AF65-F5344CB8AC3E}">
        <p14:creationId xmlns:p14="http://schemas.microsoft.com/office/powerpoint/2010/main" val="40996315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 Stack ADT (from last lecture)</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FF"/>
                </a:solidFill>
                <a:latin typeface="Courier New" pitchFamily="49"/>
                <a:ea typeface="CourierNewPSMT" pitchFamily="50"/>
                <a:cs typeface="Courier New" pitchFamily="49"/>
              </a:rPr>
              <a:t>// a stack of integers</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public interface Stack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is the stack empty?</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boolean</a:t>
            </a: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isEmpty</a:t>
            </a:r>
            <a:r>
              <a:rPr lang="en-GB" sz="2000" kern="1200" dirty="0">
                <a:solidFill>
                  <a:srgbClr val="000000"/>
                </a:solidFill>
                <a:latin typeface="Courier New" pitchFamily="49"/>
                <a:ea typeface="CourierNewPSMT" pitchFamily="50"/>
                <a:cs typeface="Courier New" pitchFamily="49"/>
              </a:rPr>
              <a: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add (push) an element into the stack</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void push(</a:t>
            </a:r>
            <a:r>
              <a:rPr lang="en-GB" sz="2000" kern="1200" dirty="0" err="1">
                <a:solidFill>
                  <a:srgbClr val="000000"/>
                </a:solidFill>
                <a:latin typeface="Courier New" pitchFamily="49"/>
                <a:ea typeface="CourierNewPSMT" pitchFamily="50"/>
                <a:cs typeface="Courier New" pitchFamily="49"/>
              </a:rPr>
              <a:t>int</a:t>
            </a: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elt</a:t>
            </a:r>
            <a:r>
              <a:rPr lang="en-GB" sz="2000" kern="1200" dirty="0">
                <a:solidFill>
                  <a:srgbClr val="000000"/>
                </a:solidFill>
                <a:latin typeface="Courier New" pitchFamily="49"/>
                <a:ea typeface="CourierNewPSMT" pitchFamily="50"/>
                <a:cs typeface="Courier New" pitchFamily="49"/>
              </a:rPr>
              <a: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a:solidFill>
                  <a:srgbClr val="0000FF"/>
                </a:solidFill>
                <a:latin typeface="Courier New" pitchFamily="49"/>
                <a:ea typeface="CourierNewPSMT" pitchFamily="50"/>
                <a:cs typeface="Courier New" pitchFamily="49"/>
              </a:rPr>
              <a:t>// remove and return the most recently pushed</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FF"/>
                </a:solidFill>
                <a:latin typeface="Courier New" pitchFamily="49"/>
                <a:ea typeface="CourierNewPSMT" pitchFamily="50"/>
                <a:cs typeface="Courier New" pitchFamily="49"/>
              </a:rPr>
              <a:t>	// element still in the stack</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	</a:t>
            </a:r>
            <a:r>
              <a:rPr lang="en-GB" sz="2000" kern="1200" dirty="0" err="1">
                <a:solidFill>
                  <a:srgbClr val="000000"/>
                </a:solidFill>
                <a:latin typeface="Courier New" pitchFamily="49"/>
                <a:ea typeface="CourierNewPSMT" pitchFamily="50"/>
                <a:cs typeface="Courier New" pitchFamily="49"/>
              </a:rPr>
              <a:t>int</a:t>
            </a:r>
            <a:r>
              <a:rPr lang="en-GB" sz="2000" kern="1200" dirty="0">
                <a:solidFill>
                  <a:srgbClr val="000000"/>
                </a:solidFill>
                <a:latin typeface="Courier New" pitchFamily="49"/>
                <a:ea typeface="CourierNewPSMT" pitchFamily="50"/>
                <a:cs typeface="Courier New" pitchFamily="49"/>
              </a:rPr>
              <a:t> pop();</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Courier New" pitchFamily="49"/>
                <a:ea typeface="CourierNewPSMT" pitchFamily="50"/>
                <a:cs typeface="Courier New" pitchFamily="49"/>
              </a:rPr>
              <a:t>}</a:t>
            </a:r>
          </a:p>
        </p:txBody>
      </p:sp>
    </p:spTree>
    <p:extLst>
      <p:ext uri="{BB962C8B-B14F-4D97-AF65-F5344CB8AC3E}">
        <p14:creationId xmlns:p14="http://schemas.microsoft.com/office/powerpoint/2010/main" val="2553582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Extending Arrays &amp; </a:t>
            </a:r>
            <a:r>
              <a:rPr lang="en-US" dirty="0" err="1"/>
              <a:t>Amortised</a:t>
            </a:r>
            <a:r>
              <a:rPr lang="en-US" dirty="0"/>
              <a:t> Complexity</a:t>
            </a:r>
          </a:p>
        </p:txBody>
      </p:sp>
    </p:spTree>
    <p:extLst>
      <p:ext uri="{BB962C8B-B14F-4D97-AF65-F5344CB8AC3E}">
        <p14:creationId xmlns:p14="http://schemas.microsoft.com/office/powerpoint/2010/main" val="1361031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Extending arrays by relocate-and-copy</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Because size is unpredictable:</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initial array allocation may fall short</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trying to be safe is wasteful</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 solution: extensible arrays</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start with a small array</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if more space is needed, create a new, larger array and copy elements into it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adds O(n) to space and O(n) to time per extension</a:t>
            </a:r>
          </a:p>
        </p:txBody>
      </p:sp>
    </p:spTree>
    <p:extLst>
      <p:ext uri="{BB962C8B-B14F-4D97-AF65-F5344CB8AC3E}">
        <p14:creationId xmlns:p14="http://schemas.microsoft.com/office/powerpoint/2010/main" val="76039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Stacks with relocate-and-copy</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public class </a:t>
            </a:r>
            <a:r>
              <a:rPr lang="en-GB" sz="1800" kern="1200" dirty="0" err="1">
                <a:solidFill>
                  <a:srgbClr val="000000"/>
                </a:solidFill>
                <a:latin typeface="Courier New" pitchFamily="49"/>
                <a:ea typeface="CourierNewPSMT" pitchFamily="50"/>
                <a:cs typeface="Courier New" pitchFamily="49"/>
              </a:rPr>
              <a:t>ArrayStack</a:t>
            </a:r>
            <a:r>
              <a:rPr lang="en-GB" sz="1800" kern="1200" dirty="0">
                <a:solidFill>
                  <a:srgbClr val="000000"/>
                </a:solidFill>
                <a:latin typeface="Courier New" pitchFamily="49"/>
                <a:ea typeface="CourierNewPSMT" pitchFamily="50"/>
                <a:cs typeface="Courier New" pitchFamily="49"/>
              </a:rPr>
              <a:t> implements Stack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private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count = 0;</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private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data = new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[1];</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1800" kern="1200" dirty="0">
              <a:solidFill>
                <a:srgbClr val="000000"/>
              </a:solidFill>
              <a:latin typeface="Courier New" pitchFamily="49"/>
              <a:ea typeface="CourierNewPSMT" pitchFamily="50"/>
              <a:cs typeface="Courier New" pitchFamily="49"/>
            </a:endParaRP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public </a:t>
            </a:r>
            <a:r>
              <a:rPr lang="en-GB" sz="1800" kern="1200" dirty="0" err="1">
                <a:solidFill>
                  <a:srgbClr val="000000"/>
                </a:solidFill>
                <a:latin typeface="Courier New" pitchFamily="49"/>
                <a:ea typeface="CourierNewPSMT" pitchFamily="50"/>
                <a:cs typeface="Courier New" pitchFamily="49"/>
              </a:rPr>
              <a:t>boolean</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isEmpty</a:t>
            </a:r>
            <a:r>
              <a:rPr lang="en-GB" sz="1800" kern="1200" dirty="0">
                <a:solidFill>
                  <a:srgbClr val="000000"/>
                </a:solidFill>
                <a:latin typeface="Courier New" pitchFamily="49"/>
                <a:ea typeface="CourierNewPSMT" pitchFamily="50"/>
                <a:cs typeface="Courier New" pitchFamily="49"/>
              </a:rPr>
              <a:t>()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return count == 0;</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1800" kern="1200" dirty="0">
              <a:solidFill>
                <a:srgbClr val="000000"/>
              </a:solidFill>
              <a:latin typeface="Courier New" pitchFamily="49"/>
              <a:ea typeface="CourierNewPSMT" pitchFamily="50"/>
              <a:cs typeface="Courier New" pitchFamily="49"/>
            </a:endParaRP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public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pop()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count--;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return data[count];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		</a:t>
            </a:r>
            <a:r>
              <a:rPr lang="en-GB" sz="1800" kern="1200" dirty="0">
                <a:solidFill>
                  <a:srgbClr val="000000"/>
                </a:solidFill>
                <a:latin typeface="CourierNewPSMT" pitchFamily="50"/>
                <a:ea typeface="CourierNewPSMT" pitchFamily="50"/>
                <a:cs typeface="CourierNewPSMT" pitchFamily="50"/>
              </a:rPr>
              <a:t>							</a:t>
            </a:r>
            <a:r>
              <a:rPr lang="en-GB" sz="1800" kern="1200" dirty="0">
                <a:solidFill>
                  <a:srgbClr val="000000"/>
                </a:solidFill>
                <a:latin typeface="ArialMS" pitchFamily="34"/>
                <a:ea typeface="ArialMS" pitchFamily="34"/>
                <a:cs typeface="ArialMS" pitchFamily="34"/>
              </a:rPr>
              <a:t>... continues</a:t>
            </a:r>
          </a:p>
        </p:txBody>
      </p:sp>
    </p:spTree>
    <p:extLst>
      <p:ext uri="{BB962C8B-B14F-4D97-AF65-F5344CB8AC3E}">
        <p14:creationId xmlns:p14="http://schemas.microsoft.com/office/powerpoint/2010/main" val="426487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Stacks with relocate-and-copy (</a:t>
            </a:r>
            <a:r>
              <a:rPr lang="en-GB" dirty="0" err="1"/>
              <a:t>ctd</a:t>
            </a:r>
            <a:r>
              <a:rPr lang="en-GB" dirty="0"/>
              <a:t>.)</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kern="1200" dirty="0">
                <a:solidFill>
                  <a:srgbClr val="000000"/>
                </a:solidFill>
                <a:latin typeface="Arial" pitchFamily="34"/>
                <a:ea typeface="Andale Sans UI" pitchFamily="2"/>
                <a:cs typeface="Tahoma" pitchFamily="2"/>
              </a:rPr>
              <a:t>... which was the same as last week. However:</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00" kern="1200" dirty="0">
              <a:solidFill>
                <a:srgbClr val="000000"/>
              </a:solidFill>
              <a:latin typeface="Arial" pitchFamily="34"/>
              <a:ea typeface="Andale Sans UI" pitchFamily="2"/>
              <a:cs typeface="Tahoma" pitchFamily="2"/>
            </a:endParaRP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public void push(</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elt</a:t>
            </a:r>
            <a:r>
              <a:rPr lang="en-GB" sz="1800" kern="1200" dirty="0">
                <a:solidFill>
                  <a:srgbClr val="000000"/>
                </a:solidFill>
                <a:latin typeface="Courier New" pitchFamily="49"/>
                <a:ea typeface="CourierNewPSMT" pitchFamily="50"/>
                <a:cs typeface="Courier New" pitchFamily="49"/>
              </a:rPr>
              <a:t>)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if (count == </a:t>
            </a:r>
            <a:r>
              <a:rPr lang="en-GB" sz="1800" kern="1200" dirty="0" err="1">
                <a:solidFill>
                  <a:srgbClr val="000000"/>
                </a:solidFill>
                <a:latin typeface="Courier New" pitchFamily="49"/>
                <a:ea typeface="CourierNewPSMT" pitchFamily="50"/>
                <a:cs typeface="Courier New" pitchFamily="49"/>
              </a:rPr>
              <a:t>data.length</a:t>
            </a:r>
            <a:r>
              <a:rPr lang="en-GB" sz="1800" kern="1200" dirty="0">
                <a:solidFill>
                  <a:srgbClr val="000000"/>
                </a:solidFill>
                <a:latin typeface="Courier New" pitchFamily="49"/>
                <a:ea typeface="CourierNewPSMT" pitchFamily="50"/>
                <a:cs typeface="Courier New" pitchFamily="49"/>
              </a:rPr>
              <a:t>) { </a:t>
            </a:r>
            <a:r>
              <a:rPr lang="en-GB" sz="1800" kern="1200" dirty="0">
                <a:solidFill>
                  <a:srgbClr val="0000FF"/>
                </a:solidFill>
                <a:latin typeface="Courier New" pitchFamily="49"/>
                <a:ea typeface="CourierNewPSMT" pitchFamily="50"/>
                <a:cs typeface="Courier New" pitchFamily="49"/>
              </a:rPr>
              <a:t>// not enough space</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d1 = new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a:t>
            </a:r>
            <a:r>
              <a:rPr lang="en-GB" sz="1800" kern="1200" dirty="0" err="1">
                <a:solidFill>
                  <a:srgbClr val="000000"/>
                </a:solidFill>
                <a:latin typeface="Courier New" pitchFamily="49"/>
                <a:ea typeface="CourierNewPSMT" pitchFamily="50"/>
                <a:cs typeface="Courier New" pitchFamily="49"/>
              </a:rPr>
              <a:t>data.length</a:t>
            </a:r>
            <a:r>
              <a:rPr lang="en-GB" sz="1800" kern="1200" dirty="0">
                <a:solidFill>
                  <a:srgbClr val="000000"/>
                </a:solidFill>
                <a:latin typeface="Courier New" pitchFamily="49"/>
                <a:ea typeface="CourierNewPSMT" pitchFamily="50"/>
                <a:cs typeface="Courier New" pitchFamily="49"/>
              </a:rPr>
              <a:t> + 1]; </a:t>
            </a:r>
            <a:r>
              <a:rPr lang="en-GB" sz="1800" kern="1200" dirty="0">
                <a:solidFill>
                  <a:srgbClr val="0000FF"/>
                </a:solidFill>
                <a:latin typeface="Courier New" pitchFamily="49"/>
                <a:ea typeface="CourierNewPSMT" pitchFamily="50"/>
                <a:cs typeface="Courier New" pitchFamily="49"/>
              </a:rPr>
              <a:t>// new</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for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i</a:t>
            </a:r>
            <a:r>
              <a:rPr lang="en-GB" sz="1800" kern="1200" dirty="0">
                <a:solidFill>
                  <a:srgbClr val="000000"/>
                </a:solidFill>
                <a:latin typeface="Courier New" pitchFamily="49"/>
                <a:ea typeface="CourierNewPSMT" pitchFamily="50"/>
                <a:cs typeface="Courier New" pitchFamily="49"/>
              </a:rPr>
              <a:t> = 0; </a:t>
            </a:r>
            <a:r>
              <a:rPr lang="en-GB" sz="1800" kern="1200" dirty="0" err="1">
                <a:solidFill>
                  <a:srgbClr val="000000"/>
                </a:solidFill>
                <a:latin typeface="Courier New" pitchFamily="49"/>
                <a:ea typeface="CourierNewPSMT" pitchFamily="50"/>
                <a:cs typeface="Courier New" pitchFamily="49"/>
              </a:rPr>
              <a:t>i</a:t>
            </a:r>
            <a:r>
              <a:rPr lang="en-GB" sz="1800" kern="1200" dirty="0">
                <a:solidFill>
                  <a:srgbClr val="000000"/>
                </a:solidFill>
                <a:latin typeface="Courier New" pitchFamily="49"/>
                <a:ea typeface="CourierNewPSMT" pitchFamily="50"/>
                <a:cs typeface="Courier New" pitchFamily="49"/>
              </a:rPr>
              <a:t> &lt; count; </a:t>
            </a:r>
            <a:r>
              <a:rPr lang="en-GB" sz="1800" kern="1200" dirty="0" err="1">
                <a:solidFill>
                  <a:srgbClr val="000000"/>
                </a:solidFill>
                <a:latin typeface="Courier New" pitchFamily="49"/>
                <a:ea typeface="CourierNewPSMT" pitchFamily="50"/>
                <a:cs typeface="Courier New" pitchFamily="49"/>
              </a:rPr>
              <a:t>i</a:t>
            </a:r>
            <a:r>
              <a:rPr lang="en-GB" sz="1800" kern="1200" dirty="0">
                <a:solidFill>
                  <a:srgbClr val="000000"/>
                </a:solidFill>
                <a:latin typeface="Courier New" pitchFamily="49"/>
                <a:ea typeface="CourierNewPSMT" pitchFamily="50"/>
                <a:cs typeface="Courier New" pitchFamily="49"/>
              </a:rPr>
              <a:t>++) </a:t>
            </a:r>
            <a:r>
              <a:rPr lang="en-GB" sz="1800" kern="1200" dirty="0">
                <a:solidFill>
                  <a:srgbClr val="0000FF"/>
                </a:solidFill>
                <a:latin typeface="Courier New" pitchFamily="49"/>
                <a:ea typeface="CourierNewPSMT" pitchFamily="50"/>
                <a:cs typeface="Courier New" pitchFamily="49"/>
              </a:rPr>
              <a:t>// array</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d1[</a:t>
            </a:r>
            <a:r>
              <a:rPr lang="en-GB" sz="1800" kern="1200" dirty="0" err="1">
                <a:solidFill>
                  <a:srgbClr val="000000"/>
                </a:solidFill>
                <a:latin typeface="Courier New" pitchFamily="49"/>
                <a:ea typeface="CourierNewPSMT" pitchFamily="50"/>
                <a:cs typeface="Courier New" pitchFamily="49"/>
              </a:rPr>
              <a:t>i</a:t>
            </a:r>
            <a:r>
              <a:rPr lang="en-GB" sz="1800" kern="1200" dirty="0">
                <a:solidFill>
                  <a:srgbClr val="000000"/>
                </a:solidFill>
                <a:latin typeface="Courier New" pitchFamily="49"/>
                <a:ea typeface="CourierNewPSMT" pitchFamily="50"/>
                <a:cs typeface="Courier New" pitchFamily="49"/>
              </a:rPr>
              <a:t>] = data[</a:t>
            </a:r>
            <a:r>
              <a:rPr lang="en-GB" sz="1800" kern="1200" dirty="0" err="1">
                <a:solidFill>
                  <a:srgbClr val="000000"/>
                </a:solidFill>
                <a:latin typeface="Courier New" pitchFamily="49"/>
                <a:ea typeface="CourierNewPSMT" pitchFamily="50"/>
                <a:cs typeface="Courier New" pitchFamily="49"/>
              </a:rPr>
              <a:t>i</a:t>
            </a:r>
            <a:r>
              <a:rPr lang="en-GB" sz="1800" kern="1200" dirty="0">
                <a:solidFill>
                  <a:srgbClr val="000000"/>
                </a:solidFill>
                <a:latin typeface="Courier New" pitchFamily="49"/>
                <a:ea typeface="CourierNewPSMT" pitchFamily="50"/>
                <a:cs typeface="Courier New" pitchFamily="49"/>
              </a:rPr>
              <a:t>]; 	</a:t>
            </a:r>
            <a:r>
              <a:rPr lang="en-GB" sz="1800" kern="1200" dirty="0">
                <a:solidFill>
                  <a:srgbClr val="0000FF"/>
                </a:solidFill>
                <a:latin typeface="Courier New" pitchFamily="49"/>
                <a:ea typeface="CourierNewPSMT" pitchFamily="50"/>
                <a:cs typeface="Courier New" pitchFamily="49"/>
              </a:rPr>
              <a:t>// copy elements</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data = d1;				</a:t>
            </a:r>
            <a:r>
              <a:rPr lang="en-GB" sz="1800" kern="1200" dirty="0">
                <a:solidFill>
                  <a:srgbClr val="0000FF"/>
                </a:solidFill>
                <a:latin typeface="Courier New" pitchFamily="49"/>
                <a:ea typeface="CourierNewPSMT" pitchFamily="50"/>
                <a:cs typeface="Courier New" pitchFamily="49"/>
              </a:rPr>
              <a:t>// use new array</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data[count] = </a:t>
            </a:r>
            <a:r>
              <a:rPr lang="en-GB" sz="1800" kern="1200" dirty="0" err="1">
                <a:solidFill>
                  <a:srgbClr val="000000"/>
                </a:solidFill>
                <a:latin typeface="Courier New" pitchFamily="49"/>
                <a:ea typeface="CourierNewPSMT" pitchFamily="50"/>
                <a:cs typeface="Courier New" pitchFamily="49"/>
              </a:rPr>
              <a:t>elt</a:t>
            </a:r>
            <a:r>
              <a:rPr lang="en-GB" sz="1800" kern="1200" dirty="0">
                <a:solidFill>
                  <a:srgbClr val="000000"/>
                </a:solidFill>
                <a:latin typeface="Courier New" pitchFamily="49"/>
                <a:ea typeface="CourierNewPSMT" pitchFamily="50"/>
                <a:cs typeface="Courier New" pitchFamily="49"/>
              </a:rPr>
              <a:t>; 		</a:t>
            </a:r>
            <a:r>
              <a:rPr lang="en-GB" sz="1800" kern="1200" dirty="0">
                <a:solidFill>
                  <a:srgbClr val="0000FF"/>
                </a:solidFill>
                <a:latin typeface="Courier New" pitchFamily="49"/>
                <a:ea typeface="CourierNewPSMT" pitchFamily="50"/>
                <a:cs typeface="Courier New" pitchFamily="49"/>
              </a:rPr>
              <a:t>// add new element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count++;</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a:t>
            </a:r>
          </a:p>
          <a:p>
            <a:pPr marL="457200" lvl="1" indent="0" fontAlgn="auto" hangingPunct="0">
              <a:spcBef>
                <a:spcPts val="285"/>
              </a:spcBef>
              <a:spcAft>
                <a:spcPts val="0"/>
              </a:spcAft>
              <a:buNone/>
              <a:tabLst>
                <a:tab pos="0" algn="l"/>
                <a:tab pos="448916"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a:t>
            </a:r>
            <a:endParaRPr lang="en-GB" sz="2000" kern="1200" dirty="0">
              <a:solidFill>
                <a:srgbClr val="000000"/>
              </a:solidFill>
              <a:latin typeface="Courier New" pitchFamily="49"/>
              <a:ea typeface="CourierNewPSMT" pitchFamily="50"/>
              <a:cs typeface="Courier New" pitchFamily="49"/>
            </a:endParaRPr>
          </a:p>
        </p:txBody>
      </p:sp>
    </p:spTree>
    <p:extLst>
      <p:ext uri="{BB962C8B-B14F-4D97-AF65-F5344CB8AC3E}">
        <p14:creationId xmlns:p14="http://schemas.microsoft.com/office/powerpoint/2010/main" val="35884023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Amortised Analysis</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1" i="1" dirty="0">
                <a:solidFill>
                  <a:srgbClr val="000000"/>
                </a:solidFill>
                <a:latin typeface="Arial" pitchFamily="34"/>
                <a:ea typeface="Andale Sans UI" pitchFamily="2"/>
                <a:cs typeface="Tahoma" pitchFamily="2"/>
              </a:rPr>
              <a:t>Amortised</a:t>
            </a:r>
            <a:r>
              <a:rPr lang="en-GB" sz="2000" dirty="0">
                <a:solidFill>
                  <a:srgbClr val="000000"/>
                </a:solidFill>
                <a:latin typeface="Arial" pitchFamily="34"/>
                <a:ea typeface="Andale Sans UI" pitchFamily="2"/>
                <a:cs typeface="Tahoma" pitchFamily="2"/>
              </a:rPr>
              <a:t> complexity refers to the </a:t>
            </a:r>
            <a:r>
              <a:rPr lang="en-GB" sz="2000" b="1" i="1" dirty="0">
                <a:solidFill>
                  <a:srgbClr val="000000"/>
                </a:solidFill>
                <a:latin typeface="Arial" pitchFamily="34"/>
                <a:ea typeface="Andale Sans UI" pitchFamily="2"/>
                <a:cs typeface="Tahoma" pitchFamily="2"/>
              </a:rPr>
              <a:t>average complexity over a sequence of operations</a:t>
            </a:r>
            <a:r>
              <a:rPr lang="en-GB" sz="2000" dirty="0">
                <a:solidFill>
                  <a:srgbClr val="000000"/>
                </a:solidFill>
                <a:latin typeface="Arial" pitchFamily="34"/>
                <a:ea typeface="Andale Sans UI" pitchFamily="2"/>
                <a:cs typeface="Tahoma" pitchFamily="2"/>
              </a:rPr>
              <a:t>, which normally depend on each other (usually choosing the worst case regarding data input).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4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This is different from what we normally call </a:t>
            </a:r>
            <a:r>
              <a:rPr lang="en-GB" sz="2000" b="1" i="1" dirty="0">
                <a:solidFill>
                  <a:srgbClr val="000000"/>
                </a:solidFill>
                <a:latin typeface="Arial" pitchFamily="34"/>
                <a:ea typeface="Andale Sans UI" pitchFamily="2"/>
                <a:cs typeface="Tahoma" pitchFamily="2"/>
              </a:rPr>
              <a:t>average case </a:t>
            </a:r>
            <a:r>
              <a:rPr lang="en-GB" sz="2000" dirty="0">
                <a:solidFill>
                  <a:srgbClr val="000000"/>
                </a:solidFill>
                <a:latin typeface="Arial" pitchFamily="34"/>
                <a:ea typeface="Andale Sans UI" pitchFamily="2"/>
                <a:cs typeface="Tahoma" pitchFamily="2"/>
              </a:rPr>
              <a:t>complexity, which </a:t>
            </a:r>
            <a:r>
              <a:rPr lang="en-GB" sz="2000" b="1" i="1" dirty="0">
                <a:solidFill>
                  <a:srgbClr val="000000"/>
                </a:solidFill>
                <a:latin typeface="Arial" pitchFamily="34"/>
                <a:ea typeface="Andale Sans UI" pitchFamily="2"/>
                <a:cs typeface="Tahoma" pitchFamily="2"/>
              </a:rPr>
              <a:t>averages over different input data </a:t>
            </a:r>
            <a:r>
              <a:rPr lang="en-GB" sz="2000" dirty="0">
                <a:solidFill>
                  <a:srgbClr val="000000"/>
                </a:solidFill>
                <a:latin typeface="Arial" pitchFamily="34"/>
                <a:ea typeface="Andale Sans UI" pitchFamily="2"/>
                <a:cs typeface="Tahoma" pitchFamily="2"/>
              </a:rPr>
              <a:t>for a single, independent operation.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4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E.g., the average complexity (on an array of length n) of Quick Sort is     O(n log n), the amortised complexity over a sequence of Quick Sort applications is O(n</a:t>
            </a:r>
            <a:r>
              <a:rPr lang="en-GB" sz="2000" baseline="30000" dirty="0">
                <a:solidFill>
                  <a:srgbClr val="000000"/>
                </a:solidFill>
                <a:latin typeface="Arial" pitchFamily="34"/>
                <a:ea typeface="Andale Sans UI" pitchFamily="2"/>
                <a:cs typeface="Tahoma" pitchFamily="2"/>
              </a:rPr>
              <a:t>2</a:t>
            </a:r>
            <a:r>
              <a:rPr lang="en-GB" sz="2000" dirty="0">
                <a:solidFill>
                  <a:srgbClr val="000000"/>
                </a:solidFill>
                <a:latin typeface="Arial" pitchFamily="34"/>
                <a:ea typeface="Andale Sans UI" pitchFamily="2"/>
                <a:cs typeface="Tahoma" pitchFamily="2"/>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(implying the worst case per application).</a:t>
            </a:r>
          </a:p>
        </p:txBody>
      </p:sp>
    </p:spTree>
    <p:extLst>
      <p:ext uri="{BB962C8B-B14F-4D97-AF65-F5344CB8AC3E}">
        <p14:creationId xmlns:p14="http://schemas.microsoft.com/office/powerpoint/2010/main" val="531386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Analysis of the implementation</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In a sequence of n pushes, the number of copies is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1 + 2 + 3 + ... + (n - 1) = n(n - 1)/2 = O(n</a:t>
            </a:r>
            <a:r>
              <a:rPr lang="en-GB" sz="2000" baseline="30000" dirty="0">
                <a:solidFill>
                  <a:srgbClr val="000000"/>
                </a:solidFill>
                <a:latin typeface="Arial" pitchFamily="34"/>
                <a:ea typeface="Andale Sans UI" pitchFamily="2"/>
                <a:cs typeface="Tahoma" pitchFamily="2"/>
              </a:rPr>
              <a:t>2</a:t>
            </a:r>
            <a:r>
              <a:rPr lang="en-GB" sz="2000" dirty="0">
                <a:solidFill>
                  <a:srgbClr val="000000"/>
                </a:solidFill>
                <a:latin typeface="Arial" pitchFamily="34"/>
                <a:ea typeface="Andale Sans UI" pitchFamily="2"/>
                <a:cs typeface="Tahoma" pitchFamily="2"/>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This means that </a:t>
            </a:r>
            <a:r>
              <a:rPr lang="en-GB" sz="2000" b="1" dirty="0">
                <a:solidFill>
                  <a:srgbClr val="000000"/>
                </a:solidFill>
                <a:latin typeface="Arial" pitchFamily="34"/>
                <a:ea typeface="Andale Sans UI" pitchFamily="2"/>
                <a:cs typeface="Tahoma" pitchFamily="2"/>
              </a:rPr>
              <a:t>per </a:t>
            </a:r>
            <a:r>
              <a:rPr lang="en-GB" sz="2000" b="1" i="1" dirty="0">
                <a:solidFill>
                  <a:srgbClr val="000000"/>
                </a:solidFill>
                <a:latin typeface="Arial" pitchFamily="34"/>
                <a:ea typeface="Andale Sans UI" pitchFamily="2"/>
                <a:cs typeface="Tahoma" pitchFamily="2"/>
              </a:rPr>
              <a:t>push</a:t>
            </a:r>
            <a:r>
              <a:rPr lang="en-GB" sz="2000" b="1" dirty="0">
                <a:solidFill>
                  <a:srgbClr val="000000"/>
                </a:solidFill>
                <a:latin typeface="Arial" pitchFamily="34"/>
                <a:ea typeface="Andale Sans UI" pitchFamily="2"/>
                <a:cs typeface="Tahoma" pitchFamily="2"/>
              </a:rPr>
              <a:t> operation</a:t>
            </a:r>
            <a:r>
              <a:rPr lang="en-GB" sz="2000" dirty="0">
                <a:solidFill>
                  <a:srgbClr val="000000"/>
                </a:solidFill>
                <a:latin typeface="Arial" pitchFamily="34"/>
                <a:ea typeface="Andale Sans UI" pitchFamily="2"/>
                <a:cs typeface="Tahoma" pitchFamily="2"/>
              </a:rPr>
              <a:t>, there is an </a:t>
            </a:r>
            <a:r>
              <a:rPr lang="en-GB" sz="2000" b="1" dirty="0">
                <a:solidFill>
                  <a:srgbClr val="000000"/>
                </a:solidFill>
                <a:latin typeface="Arial" pitchFamily="34"/>
                <a:ea typeface="Andale Sans UI" pitchFamily="2"/>
                <a:cs typeface="Tahoma" pitchFamily="2"/>
              </a:rPr>
              <a:t>amortised cost of O(n).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Going up by a larger step than 1 improves things, but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only by a constant factor.</a:t>
            </a:r>
          </a:p>
        </p:txBody>
      </p:sp>
    </p:spTree>
    <p:extLst>
      <p:ext uri="{BB962C8B-B14F-4D97-AF65-F5344CB8AC3E}">
        <p14:creationId xmlns:p14="http://schemas.microsoft.com/office/powerpoint/2010/main" val="3904748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 An improvement</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If we </a:t>
            </a:r>
            <a:r>
              <a:rPr lang="en-GB" sz="2000" b="1" dirty="0">
                <a:solidFill>
                  <a:srgbClr val="000000"/>
                </a:solidFill>
                <a:latin typeface="Arial" pitchFamily="34"/>
                <a:ea typeface="Andale Sans UI" pitchFamily="2"/>
                <a:cs typeface="Tahoma" pitchFamily="2"/>
              </a:rPr>
              <a:t>double the size whenever we extend</a:t>
            </a:r>
            <a:r>
              <a:rPr lang="en-GB" sz="2000" dirty="0">
                <a:solidFill>
                  <a:srgbClr val="000000"/>
                </a:solidFill>
                <a:latin typeface="Arial" pitchFamily="34"/>
                <a:ea typeface="Andale Sans UI" pitchFamily="2"/>
                <a:cs typeface="Tahoma" pitchFamily="2"/>
              </a:rPr>
              <a:t>, the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number of elements copied for n = 2</a:t>
            </a:r>
            <a:r>
              <a:rPr lang="en-GB" sz="2000" baseline="30000" dirty="0">
                <a:solidFill>
                  <a:srgbClr val="000000"/>
                </a:solidFill>
                <a:latin typeface="Arial" pitchFamily="34"/>
                <a:ea typeface="Andale Sans UI" pitchFamily="2"/>
                <a:cs typeface="Tahoma" pitchFamily="2"/>
              </a:rPr>
              <a:t>k</a:t>
            </a:r>
            <a:r>
              <a:rPr lang="en-GB" sz="2000" dirty="0">
                <a:solidFill>
                  <a:srgbClr val="000000"/>
                </a:solidFill>
                <a:latin typeface="Arial" pitchFamily="34"/>
                <a:ea typeface="Andale Sans UI" pitchFamily="2"/>
                <a:cs typeface="Tahoma" pitchFamily="2"/>
              </a:rPr>
              <a:t> pushes is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1 + 2 + 2</a:t>
            </a:r>
            <a:r>
              <a:rPr lang="en-GB" sz="2000" baseline="30000" dirty="0">
                <a:solidFill>
                  <a:srgbClr val="000000"/>
                </a:solidFill>
                <a:latin typeface="Arial" pitchFamily="34"/>
                <a:ea typeface="Andale Sans UI" pitchFamily="2"/>
                <a:cs typeface="Tahoma" pitchFamily="2"/>
              </a:rPr>
              <a:t>2</a:t>
            </a:r>
            <a:r>
              <a:rPr lang="en-GB" sz="2000" dirty="0">
                <a:solidFill>
                  <a:srgbClr val="000000"/>
                </a:solidFill>
                <a:latin typeface="Arial" pitchFamily="34"/>
                <a:ea typeface="Andale Sans UI" pitchFamily="2"/>
                <a:cs typeface="Tahoma" pitchFamily="2"/>
              </a:rPr>
              <a:t> + ... + 2</a:t>
            </a:r>
            <a:r>
              <a:rPr lang="en-GB" sz="2000" baseline="30000" dirty="0">
                <a:solidFill>
                  <a:srgbClr val="000000"/>
                </a:solidFill>
                <a:latin typeface="Arial" pitchFamily="34"/>
                <a:ea typeface="Andale Sans UI" pitchFamily="2"/>
                <a:cs typeface="Tahoma" pitchFamily="2"/>
              </a:rPr>
              <a:t>k-1</a:t>
            </a:r>
            <a:r>
              <a:rPr lang="en-GB" sz="2000" dirty="0">
                <a:solidFill>
                  <a:srgbClr val="000000"/>
                </a:solidFill>
                <a:latin typeface="Arial" pitchFamily="34"/>
                <a:ea typeface="Andale Sans UI" pitchFamily="2"/>
                <a:cs typeface="Tahoma" pitchFamily="2"/>
              </a:rPr>
              <a:t> = 2</a:t>
            </a:r>
            <a:r>
              <a:rPr lang="en-GB" sz="2000" baseline="30000" dirty="0">
                <a:solidFill>
                  <a:srgbClr val="000000"/>
                </a:solidFill>
                <a:latin typeface="Arial" pitchFamily="34"/>
                <a:ea typeface="Andale Sans UI" pitchFamily="2"/>
                <a:cs typeface="Tahoma" pitchFamily="2"/>
              </a:rPr>
              <a:t>k</a:t>
            </a:r>
            <a:r>
              <a:rPr lang="en-GB" sz="2000" dirty="0">
                <a:solidFill>
                  <a:srgbClr val="000000"/>
                </a:solidFill>
                <a:latin typeface="Arial" pitchFamily="34"/>
                <a:ea typeface="Andale Sans UI" pitchFamily="2"/>
                <a:cs typeface="Tahoma" pitchFamily="2"/>
              </a:rPr>
              <a:t> - 1 = O(n) 	(curious reader see proof on next slide)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This </a:t>
            </a:r>
            <a:r>
              <a:rPr lang="en-GB" sz="2000" b="1" dirty="0">
                <a:solidFill>
                  <a:srgbClr val="000000"/>
                </a:solidFill>
                <a:latin typeface="Arial" pitchFamily="34"/>
                <a:ea typeface="Andale Sans UI" pitchFamily="2"/>
                <a:cs typeface="Tahoma" pitchFamily="2"/>
              </a:rPr>
              <a:t>averages out at O(1) per operation</a:t>
            </a:r>
            <a:r>
              <a:rPr lang="en-GB" sz="2000" dirty="0">
                <a:solidFill>
                  <a:srgbClr val="000000"/>
                </a:solidFill>
                <a:latin typeface="Arial" pitchFamily="34"/>
                <a:ea typeface="Andale Sans UI" pitchFamily="2"/>
                <a:cs typeface="Tahoma" pitchFamily="2"/>
              </a:rPr>
              <a:t>, i.e., the amortised cost over the sequence of operations is constant.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241637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Priority Queue Operations</a:t>
            </a:r>
          </a:p>
        </p:txBody>
      </p:sp>
      <p:sp>
        <p:nvSpPr>
          <p:cNvPr id="3" name="Content Placeholder 2"/>
          <p:cNvSpPr>
            <a:spLocks noGrp="1"/>
          </p:cNvSpPr>
          <p:nvPr>
            <p:ph idx="1"/>
          </p:nvPr>
        </p:nvSpPr>
        <p:spPr>
          <a:xfrm>
            <a:off x="395288" y="1224130"/>
            <a:ext cx="8424862" cy="3294362"/>
          </a:xfrm>
        </p:spPr>
        <p:txBody>
          <a:bodyPr/>
          <a:lstStyle/>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rialMS" pitchFamily="34"/>
                <a:cs typeface="ArialMS" pitchFamily="34"/>
              </a:rPr>
              <a:t> Add an element</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rialMS" pitchFamily="34"/>
                <a:cs typeface="ArialMS" pitchFamily="34"/>
              </a:rPr>
              <a:t> Remove an element: the element removed is the one with the highest priority</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rialMS" pitchFamily="34"/>
                <a:cs typeface="ArialMS" pitchFamily="34"/>
              </a:rPr>
              <a:t> Check whether the queue is empty</a:t>
            </a:r>
          </a:p>
        </p:txBody>
      </p:sp>
    </p:spTree>
    <p:extLst>
      <p:ext uri="{BB962C8B-B14F-4D97-AF65-F5344CB8AC3E}">
        <p14:creationId xmlns:p14="http://schemas.microsoft.com/office/powerpoint/2010/main" val="5870323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Proof: Sum of Powers of 2</a:t>
            </a:r>
            <a:r>
              <a:rPr lang="en-GB" baseline="30000" dirty="0"/>
              <a:t>1</a:t>
            </a:r>
          </a:p>
        </p:txBody>
      </p:sp>
      <p:sp>
        <p:nvSpPr>
          <p:cNvPr id="7" name="TextBox 6">
            <a:extLst>
              <a:ext uri="{FF2B5EF4-FFF2-40B4-BE49-F238E27FC236}">
                <a16:creationId xmlns:a16="http://schemas.microsoft.com/office/drawing/2014/main" id="{7B96AC37-DDF7-4FD1-B29B-D0375CBDB222}"/>
              </a:ext>
            </a:extLst>
          </p:cNvPr>
          <p:cNvSpPr txBox="1"/>
          <p:nvPr/>
        </p:nvSpPr>
        <p:spPr>
          <a:xfrm>
            <a:off x="219919" y="4722471"/>
            <a:ext cx="2968954" cy="338554"/>
          </a:xfrm>
          <a:prstGeom prst="rect">
            <a:avLst/>
          </a:prstGeom>
          <a:noFill/>
        </p:spPr>
        <p:txBody>
          <a:bodyPr wrap="none" rtlCol="0">
            <a:spAutoFit/>
          </a:bodyPr>
          <a:lstStyle/>
          <a:p>
            <a:r>
              <a:rPr lang="en-GB" sz="1600" dirty="0"/>
              <a:t>1. You don’t need to know this.</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This has been used in the last analysis and the telescopic sum.</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000" kern="1200" dirty="0">
              <a:solidFill>
                <a:srgbClr val="000000"/>
              </a:solidFill>
              <a:latin typeface="Arial" pitchFamily="34"/>
              <a:ea typeface="Andale Sans UI" pitchFamily="2"/>
              <a:cs typeface="Tahoma" pitchFamily="2"/>
            </a:endParaRP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Statement: </a:t>
            </a:r>
            <a:r>
              <a:rPr lang="en-GB" sz="2000" kern="1200" dirty="0" err="1">
                <a:solidFill>
                  <a:srgbClr val="000000"/>
                </a:solidFill>
                <a:latin typeface="Arial" pitchFamily="34"/>
                <a:ea typeface="Arial" pitchFamily="34"/>
                <a:cs typeface="Arial" pitchFamily="34"/>
              </a:rPr>
              <a:t>Σ</a:t>
            </a:r>
            <a:r>
              <a:rPr lang="en-GB" sz="2000" kern="1200" baseline="-25000" dirty="0" err="1">
                <a:solidFill>
                  <a:srgbClr val="000000"/>
                </a:solidFill>
                <a:latin typeface="Arial" pitchFamily="34"/>
                <a:ea typeface="Arial" pitchFamily="34"/>
                <a:cs typeface="Arial" pitchFamily="34"/>
              </a:rPr>
              <a:t>i</a:t>
            </a:r>
            <a:r>
              <a:rPr lang="en-GB" sz="2000" kern="1200" baseline="-25000" dirty="0">
                <a:solidFill>
                  <a:srgbClr val="000000"/>
                </a:solidFill>
                <a:latin typeface="Arial" pitchFamily="34"/>
                <a:ea typeface="Arial" pitchFamily="34"/>
                <a:cs typeface="Arial" pitchFamily="34"/>
              </a:rPr>
              <a:t>=0...k-1</a:t>
            </a:r>
            <a:r>
              <a:rPr lang="en-GB" sz="2000" kern="1200" dirty="0">
                <a:solidFill>
                  <a:srgbClr val="000000"/>
                </a:solidFill>
                <a:latin typeface="Arial" pitchFamily="34"/>
                <a:ea typeface="Arial" pitchFamily="34"/>
                <a:cs typeface="Arial" pitchFamily="34"/>
              </a:rPr>
              <a:t> 2</a:t>
            </a:r>
            <a:r>
              <a:rPr lang="en-GB" sz="2000" kern="1200" baseline="30000" dirty="0">
                <a:solidFill>
                  <a:srgbClr val="000000"/>
                </a:solidFill>
                <a:latin typeface="Arial" pitchFamily="34"/>
                <a:ea typeface="Arial" pitchFamily="34"/>
                <a:cs typeface="Arial" pitchFamily="34"/>
              </a:rPr>
              <a:t>i</a:t>
            </a:r>
            <a:r>
              <a:rPr lang="en-GB" sz="2000" kern="1200" dirty="0">
                <a:solidFill>
                  <a:srgbClr val="000000"/>
                </a:solidFill>
                <a:latin typeface="Arial" pitchFamily="34"/>
                <a:ea typeface="Andale Sans UI" pitchFamily="2"/>
                <a:cs typeface="Tahoma" pitchFamily="2"/>
              </a:rPr>
              <a:t> = 1 + 2 + 2</a:t>
            </a:r>
            <a:r>
              <a:rPr lang="en-GB" sz="2000" kern="1200" baseline="30000" dirty="0">
                <a:solidFill>
                  <a:srgbClr val="000000"/>
                </a:solidFill>
                <a:latin typeface="Arial" pitchFamily="34"/>
                <a:ea typeface="Andale Sans UI" pitchFamily="2"/>
                <a:cs typeface="Tahoma" pitchFamily="2"/>
              </a:rPr>
              <a:t>2</a:t>
            </a:r>
            <a:r>
              <a:rPr lang="en-GB" sz="2000" kern="1200" dirty="0">
                <a:solidFill>
                  <a:srgbClr val="000000"/>
                </a:solidFill>
                <a:latin typeface="Arial" pitchFamily="34"/>
                <a:ea typeface="Andale Sans UI" pitchFamily="2"/>
                <a:cs typeface="Tahoma" pitchFamily="2"/>
              </a:rPr>
              <a:t> + ... + 2</a:t>
            </a:r>
            <a:r>
              <a:rPr lang="en-GB" sz="2000" kern="1200" baseline="30000" dirty="0">
                <a:solidFill>
                  <a:srgbClr val="000000"/>
                </a:solidFill>
                <a:latin typeface="Arial" pitchFamily="34"/>
                <a:ea typeface="Andale Sans UI" pitchFamily="2"/>
                <a:cs typeface="Tahoma" pitchFamily="2"/>
              </a:rPr>
              <a:t>k-1</a:t>
            </a:r>
            <a:r>
              <a:rPr lang="en-GB" sz="2000" kern="1200" dirty="0">
                <a:solidFill>
                  <a:srgbClr val="000000"/>
                </a:solidFill>
                <a:latin typeface="Arial" pitchFamily="34"/>
                <a:ea typeface="Andale Sans UI" pitchFamily="2"/>
                <a:cs typeface="Tahoma" pitchFamily="2"/>
              </a:rPr>
              <a:t> = 2</a:t>
            </a:r>
            <a:r>
              <a:rPr lang="en-GB" sz="2000" kern="1200" baseline="30000" dirty="0">
                <a:solidFill>
                  <a:srgbClr val="000000"/>
                </a:solidFill>
                <a:latin typeface="Arial" pitchFamily="34"/>
                <a:ea typeface="Andale Sans UI" pitchFamily="2"/>
                <a:cs typeface="Tahoma" pitchFamily="2"/>
              </a:rPr>
              <a:t>k</a:t>
            </a:r>
            <a:r>
              <a:rPr lang="en-GB" sz="2000" kern="1200" dirty="0">
                <a:solidFill>
                  <a:srgbClr val="000000"/>
                </a:solidFill>
                <a:latin typeface="Arial" pitchFamily="34"/>
                <a:ea typeface="Andale Sans UI" pitchFamily="2"/>
                <a:cs typeface="Tahoma" pitchFamily="2"/>
              </a:rPr>
              <a:t> - 1</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000" kern="1200" dirty="0">
              <a:solidFill>
                <a:srgbClr val="000000"/>
              </a:solidFill>
              <a:latin typeface="Arial" pitchFamily="34"/>
              <a:ea typeface="Andale Sans UI" pitchFamily="2"/>
              <a:cs typeface="Tahoma" pitchFamily="2"/>
            </a:endParaRP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Proof by in induction:</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base case k=2:   2</a:t>
            </a:r>
            <a:r>
              <a:rPr lang="en-GB" sz="2000" kern="1200" baseline="30000" dirty="0">
                <a:solidFill>
                  <a:srgbClr val="000000"/>
                </a:solidFill>
                <a:latin typeface="Arial" pitchFamily="34"/>
                <a:ea typeface="Andale Sans UI" pitchFamily="2"/>
                <a:cs typeface="Tahoma" pitchFamily="2"/>
              </a:rPr>
              <a:t>0</a:t>
            </a:r>
            <a:r>
              <a:rPr lang="en-GB" sz="2000" kern="1200" dirty="0">
                <a:solidFill>
                  <a:srgbClr val="000000"/>
                </a:solidFill>
                <a:latin typeface="Arial" pitchFamily="34"/>
                <a:ea typeface="Andale Sans UI" pitchFamily="2"/>
                <a:cs typeface="Tahoma" pitchFamily="2"/>
              </a:rPr>
              <a:t> + 2</a:t>
            </a:r>
            <a:r>
              <a:rPr lang="en-GB" sz="2000" kern="1200" baseline="30000" dirty="0">
                <a:solidFill>
                  <a:srgbClr val="000000"/>
                </a:solidFill>
                <a:latin typeface="Arial" pitchFamily="34"/>
                <a:ea typeface="Andale Sans UI" pitchFamily="2"/>
                <a:cs typeface="Tahoma" pitchFamily="2"/>
              </a:rPr>
              <a:t>1</a:t>
            </a:r>
            <a:r>
              <a:rPr lang="en-GB" sz="2000" kern="1200" dirty="0">
                <a:solidFill>
                  <a:srgbClr val="000000"/>
                </a:solidFill>
                <a:latin typeface="Arial" pitchFamily="34"/>
                <a:ea typeface="Andale Sans UI" pitchFamily="2"/>
                <a:cs typeface="Tahoma" pitchFamily="2"/>
              </a:rPr>
              <a:t> = 1 + 2 = 3 = 4 – 1 = 2</a:t>
            </a:r>
            <a:r>
              <a:rPr lang="en-GB" sz="2000" kern="1200" baseline="30000" dirty="0">
                <a:solidFill>
                  <a:srgbClr val="000000"/>
                </a:solidFill>
                <a:latin typeface="Arial" pitchFamily="34"/>
                <a:ea typeface="Andale Sans UI" pitchFamily="2"/>
                <a:cs typeface="Tahoma" pitchFamily="2"/>
              </a:rPr>
              <a:t>2</a:t>
            </a:r>
            <a:r>
              <a:rPr lang="en-GB" sz="2000" kern="1200" dirty="0">
                <a:solidFill>
                  <a:srgbClr val="000000"/>
                </a:solidFill>
                <a:latin typeface="Arial" pitchFamily="34"/>
                <a:ea typeface="Andale Sans UI" pitchFamily="2"/>
                <a:cs typeface="Tahoma" pitchFamily="2"/>
              </a:rPr>
              <a:t> – 1</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step k to k+1:      2</a:t>
            </a:r>
            <a:r>
              <a:rPr lang="en-GB" sz="2000" kern="1200" baseline="30000" dirty="0">
                <a:solidFill>
                  <a:srgbClr val="000000"/>
                </a:solidFill>
                <a:latin typeface="Arial" pitchFamily="34"/>
                <a:ea typeface="Andale Sans UI" pitchFamily="2"/>
                <a:cs typeface="Tahoma" pitchFamily="2"/>
              </a:rPr>
              <a:t>0</a:t>
            </a:r>
            <a:r>
              <a:rPr lang="en-GB" sz="2000" kern="1200" dirty="0">
                <a:solidFill>
                  <a:srgbClr val="000000"/>
                </a:solidFill>
                <a:latin typeface="Arial" pitchFamily="34"/>
                <a:ea typeface="Andale Sans UI" pitchFamily="2"/>
                <a:cs typeface="Tahoma" pitchFamily="2"/>
              </a:rPr>
              <a:t> + ... + 2</a:t>
            </a:r>
            <a:r>
              <a:rPr lang="en-GB" sz="2000" kern="1200" baseline="30000" dirty="0">
                <a:solidFill>
                  <a:srgbClr val="000000"/>
                </a:solidFill>
                <a:latin typeface="Arial" pitchFamily="34"/>
                <a:ea typeface="Andale Sans UI" pitchFamily="2"/>
                <a:cs typeface="Tahoma" pitchFamily="2"/>
              </a:rPr>
              <a:t>k-1</a:t>
            </a:r>
            <a:r>
              <a:rPr lang="en-GB" sz="2000" kern="1200" dirty="0">
                <a:solidFill>
                  <a:srgbClr val="000000"/>
                </a:solidFill>
                <a:latin typeface="Arial" pitchFamily="34"/>
                <a:ea typeface="Andale Sans UI" pitchFamily="2"/>
                <a:cs typeface="Tahoma" pitchFamily="2"/>
              </a:rPr>
              <a:t> + 2</a:t>
            </a:r>
            <a:r>
              <a:rPr lang="en-GB" sz="2000" kern="1200" baseline="30000" dirty="0">
                <a:solidFill>
                  <a:srgbClr val="000000"/>
                </a:solidFill>
                <a:latin typeface="Arial" pitchFamily="34"/>
                <a:ea typeface="Andale Sans UI" pitchFamily="2"/>
                <a:cs typeface="Tahoma" pitchFamily="2"/>
              </a:rPr>
              <a:t>k</a:t>
            </a:r>
            <a:r>
              <a:rPr lang="en-GB" sz="2000" kern="1200" dirty="0">
                <a:solidFill>
                  <a:srgbClr val="000000"/>
                </a:solidFill>
                <a:latin typeface="Arial" pitchFamily="34"/>
                <a:ea typeface="Andale Sans UI" pitchFamily="2"/>
                <a:cs typeface="Tahoma" pitchFamily="2"/>
              </a:rPr>
              <a:t> = 2</a:t>
            </a:r>
            <a:r>
              <a:rPr lang="en-GB" sz="2000" kern="1200" baseline="30000" dirty="0">
                <a:solidFill>
                  <a:srgbClr val="000000"/>
                </a:solidFill>
                <a:latin typeface="Arial" pitchFamily="34"/>
                <a:ea typeface="Andale Sans UI" pitchFamily="2"/>
                <a:cs typeface="Tahoma" pitchFamily="2"/>
              </a:rPr>
              <a:t>k</a:t>
            </a:r>
            <a:r>
              <a:rPr lang="en-GB" sz="2000" kern="1200" dirty="0">
                <a:solidFill>
                  <a:srgbClr val="000000"/>
                </a:solidFill>
                <a:latin typeface="Arial" pitchFamily="34"/>
                <a:ea typeface="Andale Sans UI" pitchFamily="2"/>
                <a:cs typeface="Tahoma" pitchFamily="2"/>
              </a:rPr>
              <a:t> – 1 + 2</a:t>
            </a:r>
            <a:r>
              <a:rPr lang="en-GB" sz="2000" kern="1200" baseline="30000" dirty="0">
                <a:solidFill>
                  <a:srgbClr val="000000"/>
                </a:solidFill>
                <a:latin typeface="Arial" pitchFamily="34"/>
                <a:ea typeface="Andale Sans UI" pitchFamily="2"/>
                <a:cs typeface="Tahoma" pitchFamily="2"/>
              </a:rPr>
              <a:t>k</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					  				       = 2</a:t>
            </a:r>
            <a:r>
              <a:rPr lang="en-GB" sz="2000" kern="1200" dirty="0">
                <a:solidFill>
                  <a:srgbClr val="000000"/>
                </a:solidFill>
                <a:latin typeface="Arial" pitchFamily="34"/>
                <a:ea typeface="Arial" pitchFamily="34"/>
                <a:cs typeface="Arial" pitchFamily="34"/>
              </a:rPr>
              <a:t>·</a:t>
            </a:r>
            <a:r>
              <a:rPr lang="en-GB" sz="2000" kern="1200" dirty="0">
                <a:solidFill>
                  <a:srgbClr val="000000"/>
                </a:solidFill>
                <a:latin typeface="Arial" pitchFamily="34"/>
                <a:ea typeface="Andale Sans UI" pitchFamily="2"/>
                <a:cs typeface="Tahoma" pitchFamily="2"/>
              </a:rPr>
              <a:t>2</a:t>
            </a:r>
            <a:r>
              <a:rPr lang="en-GB" sz="2000" kern="1200" baseline="30000" dirty="0">
                <a:solidFill>
                  <a:srgbClr val="000000"/>
                </a:solidFill>
                <a:latin typeface="Arial" pitchFamily="34"/>
                <a:ea typeface="Andale Sans UI" pitchFamily="2"/>
                <a:cs typeface="Tahoma" pitchFamily="2"/>
              </a:rPr>
              <a:t>k</a:t>
            </a:r>
            <a:r>
              <a:rPr lang="en-GB" sz="2000" kern="1200" dirty="0">
                <a:solidFill>
                  <a:srgbClr val="000000"/>
                </a:solidFill>
                <a:latin typeface="Arial" pitchFamily="34"/>
                <a:ea typeface="Andale Sans UI" pitchFamily="2"/>
                <a:cs typeface="Tahoma" pitchFamily="2"/>
              </a:rPr>
              <a:t> – 1</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000" kern="1200" dirty="0">
                <a:solidFill>
                  <a:srgbClr val="000000"/>
                </a:solidFill>
                <a:latin typeface="Arial" pitchFamily="34"/>
                <a:ea typeface="Andale Sans UI" pitchFamily="2"/>
                <a:cs typeface="Tahoma" pitchFamily="2"/>
              </a:rPr>
              <a:t>									       = 2</a:t>
            </a:r>
            <a:r>
              <a:rPr lang="en-GB" sz="2000" kern="1200" baseline="30000" dirty="0">
                <a:solidFill>
                  <a:srgbClr val="000000"/>
                </a:solidFill>
                <a:latin typeface="Arial" pitchFamily="34"/>
                <a:ea typeface="Andale Sans UI" pitchFamily="2"/>
                <a:cs typeface="Tahoma" pitchFamily="2"/>
              </a:rPr>
              <a:t>k+1</a:t>
            </a:r>
            <a:r>
              <a:rPr lang="en-GB" sz="2000" kern="1200" dirty="0">
                <a:solidFill>
                  <a:srgbClr val="000000"/>
                </a:solidFill>
                <a:latin typeface="Arial" pitchFamily="34"/>
                <a:ea typeface="Andale Sans UI" pitchFamily="2"/>
                <a:cs typeface="Tahoma" pitchFamily="2"/>
              </a:rPr>
              <a:t> – 1</a:t>
            </a:r>
          </a:p>
        </p:txBody>
      </p:sp>
      <p:sp>
        <p:nvSpPr>
          <p:cNvPr id="4" name="Freeform 3" descr="circling 2 to the power of k, minus 1">
            <a:extLst>
              <a:ext uri="{FF2B5EF4-FFF2-40B4-BE49-F238E27FC236}">
                <a16:creationId xmlns:a16="http://schemas.microsoft.com/office/drawing/2014/main" id="{92AD23B1-B067-47B2-86F4-92D9CC45388F}"/>
              </a:ext>
            </a:extLst>
          </p:cNvPr>
          <p:cNvSpPr/>
          <p:nvPr/>
        </p:nvSpPr>
        <p:spPr>
          <a:xfrm>
            <a:off x="4408098" y="3338123"/>
            <a:ext cx="899998" cy="575998"/>
          </a:xfrm>
          <a:custGeom>
            <a:avLst/>
            <a:gdLst>
              <a:gd name="f0" fmla="val 10800000"/>
              <a:gd name="f1" fmla="val 5400000"/>
              <a:gd name="f2" fmla="val 16200000"/>
              <a:gd name="f3" fmla="val w"/>
              <a:gd name="f4" fmla="val h"/>
              <a:gd name="f5" fmla="val ss"/>
              <a:gd name="f6" fmla="val 0"/>
              <a:gd name="f7" fmla="*/ 5419351 1 1725033"/>
              <a:gd name="f8" fmla="abs f3"/>
              <a:gd name="f9" fmla="abs f4"/>
              <a:gd name="f10" fmla="abs f5"/>
              <a:gd name="f11" fmla="val f6"/>
              <a:gd name="f12" fmla="+- 2700000 f1 0"/>
              <a:gd name="f13" fmla="?: f8 f3 1"/>
              <a:gd name="f14" fmla="?: f9 f4 1"/>
              <a:gd name="f15" fmla="?: f10 f5 1"/>
              <a:gd name="f16" fmla="*/ f12 f7 1"/>
              <a:gd name="f17" fmla="*/ f13 1 21600"/>
              <a:gd name="f18" fmla="*/ f14 1 21600"/>
              <a:gd name="f19" fmla="*/ 21600 f13 1"/>
              <a:gd name="f20" fmla="*/ 21600 f14 1"/>
              <a:gd name="f21" fmla="*/ f16 1 f0"/>
              <a:gd name="f22" fmla="min f18 f17"/>
              <a:gd name="f23" fmla="*/ f19 1 f15"/>
              <a:gd name="f24" fmla="*/ f20 1 f15"/>
              <a:gd name="f25" fmla="+- 0 0 f21"/>
              <a:gd name="f26" fmla="val f23"/>
              <a:gd name="f27" fmla="val f24"/>
              <a:gd name="f28" fmla="+- 0 0 f25"/>
              <a:gd name="f29" fmla="*/ f11 f22 1"/>
              <a:gd name="f30" fmla="+- f27 0 f11"/>
              <a:gd name="f31" fmla="+- f26 0 f11"/>
              <a:gd name="f32" fmla="*/ f28 f0 1"/>
              <a:gd name="f33" fmla="*/ f30 1 2"/>
              <a:gd name="f34" fmla="*/ f31 1 2"/>
              <a:gd name="f35" fmla="*/ f32 1 f7"/>
              <a:gd name="f36" fmla="+- f11 f33 0"/>
              <a:gd name="f37" fmla="+- f11 f34 0"/>
              <a:gd name="f38" fmla="+- f35 0 f1"/>
              <a:gd name="f39" fmla="*/ f34 f22 1"/>
              <a:gd name="f40" fmla="*/ f33 f22 1"/>
              <a:gd name="f41" fmla="cos 1 f38"/>
              <a:gd name="f42" fmla="sin 1 f38"/>
              <a:gd name="f43" fmla="*/ f36 f22 1"/>
              <a:gd name="f44" fmla="+- 0 0 f41"/>
              <a:gd name="f45" fmla="+- 0 0 f42"/>
              <a:gd name="f46" fmla="+- 0 0 f44"/>
              <a:gd name="f47" fmla="+- 0 0 f45"/>
              <a:gd name="f48" fmla="*/ f46 f34 1"/>
              <a:gd name="f49" fmla="*/ f47 f33 1"/>
              <a:gd name="f50" fmla="+- f37 0 f48"/>
              <a:gd name="f51" fmla="+- f37 f48 0"/>
              <a:gd name="f52" fmla="+- f36 0 f49"/>
              <a:gd name="f53" fmla="+- f36 f49 0"/>
              <a:gd name="f54" fmla="*/ f50 f22 1"/>
              <a:gd name="f55" fmla="*/ f52 f22 1"/>
              <a:gd name="f56" fmla="*/ f51 f22 1"/>
              <a:gd name="f57" fmla="*/ f53 f22 1"/>
            </a:gdLst>
            <a:ahLst/>
            <a:cxnLst>
              <a:cxn ang="3cd4">
                <a:pos x="hc" y="t"/>
              </a:cxn>
              <a:cxn ang="0">
                <a:pos x="r" y="vc"/>
              </a:cxn>
              <a:cxn ang="cd4">
                <a:pos x="hc" y="b"/>
              </a:cxn>
              <a:cxn ang="cd2">
                <a:pos x="l" y="vc"/>
              </a:cxn>
            </a:cxnLst>
            <a:rect l="f54" t="f55" r="f56" b="f57"/>
            <a:pathLst>
              <a:path>
                <a:moveTo>
                  <a:pt x="f29" y="f43"/>
                </a:moveTo>
                <a:arcTo wR="f39" hR="f40" stAng="f0" swAng="f1"/>
                <a:arcTo wR="f39" hR="f40" stAng="f2" swAng="f1"/>
                <a:arcTo wR="f39" hR="f40" stAng="f6" swAng="f1"/>
                <a:arcTo wR="f39" hR="f40" stAng="f1" swAng="f1"/>
                <a:close/>
              </a:path>
            </a:pathLst>
          </a:custGeom>
          <a:noFill/>
          <a:ln w="18004">
            <a:solidFill>
              <a:srgbClr val="C5000B"/>
            </a:solidFill>
            <a:prstDash val="solid"/>
          </a:ln>
        </p:spPr>
        <p:txBody>
          <a:bodyPr vert="horz" wrap="square" lIns="8997" tIns="8997" rIns="8997" bIns="8997" anchor="ctr" anchorCtr="1" compatLnSpc="0"/>
          <a:lstStyle/>
          <a:p>
            <a:pPr marL="0" marR="0" lvl="0" indent="0" algn="l" defTabSz="914400" rtl="0" fontAlgn="auto" hangingPunct="0">
              <a:lnSpc>
                <a:spcPct val="100000"/>
              </a:lnSpc>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400" b="0" i="0" u="none" strike="noStrike" kern="1200" cap="none" spc="0" baseline="0">
              <a:solidFill>
                <a:srgbClr val="000000"/>
              </a:solidFill>
              <a:uFillTx/>
              <a:latin typeface="Arial" pitchFamily="34"/>
              <a:ea typeface="Andale Sans UI" pitchFamily="2"/>
              <a:cs typeface="Tahoma" pitchFamily="2"/>
            </a:endParaRPr>
          </a:p>
        </p:txBody>
      </p:sp>
      <p:cxnSp>
        <p:nvCxnSpPr>
          <p:cNvPr id="5" name="Straight Arrow Connector 4" descr="arrow connecting statement to the encircled part of the statement (2 to the power of k, minus 1)">
            <a:extLst>
              <a:ext uri="{FF2B5EF4-FFF2-40B4-BE49-F238E27FC236}">
                <a16:creationId xmlns:a16="http://schemas.microsoft.com/office/drawing/2014/main" id="{C7C47740-3DBC-494D-93BE-8E1835605B2D}"/>
              </a:ext>
            </a:extLst>
          </p:cNvPr>
          <p:cNvCxnSpPr>
            <a:stCxn id="4" idx="3"/>
          </p:cNvCxnSpPr>
          <p:nvPr/>
        </p:nvCxnSpPr>
        <p:spPr>
          <a:xfrm>
            <a:off x="5308106" y="3626123"/>
            <a:ext cx="818991" cy="829077"/>
          </a:xfrm>
          <a:prstGeom prst="straightConnector1">
            <a:avLst/>
          </a:prstGeom>
          <a:noFill/>
          <a:ln w="18004">
            <a:solidFill>
              <a:srgbClr val="C5000B"/>
            </a:solidFill>
            <a:prstDash val="solid"/>
          </a:ln>
        </p:spPr>
      </p:cxnSp>
      <p:sp>
        <p:nvSpPr>
          <p:cNvPr id="6" name="TextBox 5">
            <a:extLst>
              <a:ext uri="{FF2B5EF4-FFF2-40B4-BE49-F238E27FC236}">
                <a16:creationId xmlns:a16="http://schemas.microsoft.com/office/drawing/2014/main" id="{81016C07-F9EB-437A-9F2A-18900BEA2F8B}"/>
              </a:ext>
            </a:extLst>
          </p:cNvPr>
          <p:cNvSpPr txBox="1"/>
          <p:nvPr/>
        </p:nvSpPr>
        <p:spPr>
          <a:xfrm>
            <a:off x="6064287" y="4130149"/>
            <a:ext cx="1678682" cy="1091875"/>
          </a:xfrm>
          <a:prstGeom prst="rect">
            <a:avLst/>
          </a:prstGeom>
          <a:noFill/>
          <a:ln>
            <a:noFill/>
          </a:ln>
        </p:spPr>
        <p:txBody>
          <a:bodyPr vert="horz" wrap="square" lIns="0" tIns="0" rIns="0" bIns="0" anchor="t" anchorCtr="0" compatLnSpc="0">
            <a:spAutoFit/>
          </a:bodyPr>
          <a:lstStyle/>
          <a:p>
            <a:pPr marL="0" marR="0" lvl="0" indent="0" algn="l" defTabSz="914400" rtl="0" fontAlgn="auto" hangingPunct="0">
              <a:lnSpc>
                <a:spcPct val="100000"/>
              </a:lnSpc>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pitchFamily="34"/>
                <a:ea typeface="Andale Sans UI" pitchFamily="2"/>
                <a:cs typeface="Tahoma" pitchFamily="2"/>
              </a:rPr>
              <a:t>Statement</a:t>
            </a:r>
          </a:p>
          <a:p>
            <a:pPr marL="0" marR="0" lvl="0" indent="0" algn="l" defTabSz="914400" rtl="0" fontAlgn="auto" hangingPunct="0">
              <a:lnSpc>
                <a:spcPct val="100000"/>
              </a:lnSpc>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2400" b="0" i="0" u="none" strike="noStrike" kern="1200" cap="none" spc="0" baseline="0" dirty="0">
                <a:solidFill>
                  <a:srgbClr val="000000"/>
                </a:solidFill>
                <a:uFillTx/>
                <a:latin typeface="Arial" pitchFamily="34"/>
                <a:ea typeface="Andale Sans UI" pitchFamily="2"/>
                <a:cs typeface="Tahoma" pitchFamily="2"/>
              </a:rPr>
              <a:t>applied here</a:t>
            </a:r>
          </a:p>
          <a:p>
            <a:pPr marL="0" marR="0" lvl="0" indent="0" algn="l" defTabSz="914400" rtl="0" fontAlgn="auto" hangingPunct="0">
              <a:lnSpc>
                <a:spcPct val="100000"/>
              </a:lnSpc>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400" b="0" i="0" u="none" strike="noStrike" kern="1200" cap="none" spc="0" baseline="0" dirty="0">
              <a:solidFill>
                <a:srgbClr val="000000"/>
              </a:solidFill>
              <a:uFillTx/>
              <a:latin typeface="Arial" pitchFamily="34"/>
              <a:ea typeface="Andale Sans UI" pitchFamily="2"/>
              <a:cs typeface="Tahoma" pitchFamily="2"/>
            </a:endParaRPr>
          </a:p>
        </p:txBody>
      </p:sp>
    </p:spTree>
    <p:extLst>
      <p:ext uri="{BB962C8B-B14F-4D97-AF65-F5344CB8AC3E}">
        <p14:creationId xmlns:p14="http://schemas.microsoft.com/office/powerpoint/2010/main" val="30600646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Array-like operations in extensible arrays</a:t>
            </a:r>
          </a:p>
        </p:txBody>
      </p:sp>
      <p:sp>
        <p:nvSpPr>
          <p:cNvPr id="3" name="Content Placeholder 2"/>
          <p:cNvSpPr>
            <a:spLocks noGrp="1"/>
          </p:cNvSpPr>
          <p:nvPr>
            <p:ph idx="1"/>
          </p:nvPr>
        </p:nvSpPr>
        <p:spPr>
          <a:xfrm>
            <a:off x="395288" y="1383625"/>
            <a:ext cx="8424862" cy="3294362"/>
          </a:xfrm>
        </p:spPr>
        <p:txBody>
          <a:bodyPr/>
          <a:lstStyle/>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kern="1200" dirty="0">
                <a:solidFill>
                  <a:srgbClr val="000000"/>
                </a:solidFill>
                <a:latin typeface="Arial" pitchFamily="34"/>
                <a:ea typeface="Andale Sans UI" pitchFamily="2"/>
                <a:cs typeface="Tahoma" pitchFamily="2"/>
              </a:rPr>
              <a:t>Some O(1) time operations in extensible arrays:</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endParaRPr lang="en-GB" sz="2000" kern="1200" dirty="0">
              <a:solidFill>
                <a:srgbClr val="000000"/>
              </a:solidFill>
              <a:latin typeface="CourierNewPSMT" pitchFamily="50"/>
              <a:ea typeface="CourierNewPSMT" pitchFamily="50"/>
              <a:cs typeface="CourierNewPSMT" pitchFamily="50"/>
            </a:endParaRP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public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size() {</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return count;</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public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elementAt</a:t>
            </a:r>
            <a:r>
              <a:rPr lang="en-GB" sz="1800" kern="1200" dirty="0">
                <a:solidFill>
                  <a:srgbClr val="000000"/>
                </a:solidFill>
                <a:latin typeface="Courier New" pitchFamily="49"/>
                <a:ea typeface="CourierNewPSMT" pitchFamily="50"/>
                <a:cs typeface="Courier New" pitchFamily="49"/>
              </a:rPr>
              <a:t>(</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pos</a:t>
            </a:r>
            <a:r>
              <a:rPr lang="en-GB" sz="1800" kern="1200" dirty="0">
                <a:solidFill>
                  <a:srgbClr val="000000"/>
                </a:solidFill>
                <a:latin typeface="Courier New" pitchFamily="49"/>
                <a:ea typeface="CourierNewPSMT" pitchFamily="50"/>
                <a:cs typeface="Courier New" pitchFamily="49"/>
              </a:rPr>
              <a:t>) {</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return data[</a:t>
            </a:r>
            <a:r>
              <a:rPr lang="en-GB" sz="1800" kern="1200" dirty="0" err="1">
                <a:solidFill>
                  <a:srgbClr val="000000"/>
                </a:solidFill>
                <a:latin typeface="Courier New" pitchFamily="49"/>
                <a:ea typeface="CourierNewPSMT" pitchFamily="50"/>
                <a:cs typeface="Courier New" pitchFamily="49"/>
              </a:rPr>
              <a:t>pos</a:t>
            </a:r>
            <a:r>
              <a:rPr lang="en-GB" sz="1800" kern="1200" dirty="0">
                <a:solidFill>
                  <a:srgbClr val="000000"/>
                </a:solidFill>
                <a:latin typeface="Courier New" pitchFamily="49"/>
                <a:ea typeface="CourierNewPSMT" pitchFamily="50"/>
                <a:cs typeface="Courier New" pitchFamily="49"/>
              </a:rPr>
              <a:t>];</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public void </a:t>
            </a:r>
            <a:r>
              <a:rPr lang="en-GB" sz="1800" kern="1200" dirty="0" err="1">
                <a:solidFill>
                  <a:srgbClr val="000000"/>
                </a:solidFill>
                <a:latin typeface="Courier New" pitchFamily="49"/>
                <a:ea typeface="CourierNewPSMT" pitchFamily="50"/>
                <a:cs typeface="Courier New" pitchFamily="49"/>
              </a:rPr>
              <a:t>setElementAt</a:t>
            </a:r>
            <a:r>
              <a:rPr lang="en-GB" sz="1800" kern="1200" dirty="0">
                <a:solidFill>
                  <a:srgbClr val="000000"/>
                </a:solidFill>
                <a:latin typeface="Courier New" pitchFamily="49"/>
                <a:ea typeface="CourierNewPSMT" pitchFamily="50"/>
                <a:cs typeface="Courier New" pitchFamily="49"/>
              </a:rPr>
              <a:t>(</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pos</a:t>
            </a:r>
            <a:r>
              <a:rPr lang="en-GB" sz="1800" kern="1200" dirty="0">
                <a:solidFill>
                  <a:srgbClr val="000000"/>
                </a:solidFill>
                <a:latin typeface="Courier New" pitchFamily="49"/>
                <a:ea typeface="CourierNewPSMT" pitchFamily="50"/>
                <a:cs typeface="Courier New" pitchFamily="49"/>
              </a:rPr>
              <a:t>, </a:t>
            </a:r>
            <a:r>
              <a:rPr lang="en-GB" sz="1800" kern="1200" dirty="0" err="1">
                <a:solidFill>
                  <a:srgbClr val="000000"/>
                </a:solidFill>
                <a:latin typeface="Courier New" pitchFamily="49"/>
                <a:ea typeface="CourierNewPSMT" pitchFamily="50"/>
                <a:cs typeface="Courier New" pitchFamily="49"/>
              </a:rPr>
              <a:t>int</a:t>
            </a:r>
            <a:r>
              <a:rPr lang="en-GB" sz="1800" kern="1200" dirty="0">
                <a:solidFill>
                  <a:srgbClr val="000000"/>
                </a:solidFill>
                <a:latin typeface="Courier New" pitchFamily="49"/>
                <a:ea typeface="CourierNewPSMT" pitchFamily="50"/>
                <a:cs typeface="Courier New" pitchFamily="49"/>
              </a:rPr>
              <a:t> value) {</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		data[</a:t>
            </a:r>
            <a:r>
              <a:rPr lang="en-GB" sz="1800" kern="1200" dirty="0" err="1">
                <a:solidFill>
                  <a:srgbClr val="000000"/>
                </a:solidFill>
                <a:latin typeface="Courier New" pitchFamily="49"/>
                <a:ea typeface="CourierNewPSMT" pitchFamily="50"/>
                <a:cs typeface="Courier New" pitchFamily="49"/>
              </a:rPr>
              <a:t>pos</a:t>
            </a:r>
            <a:r>
              <a:rPr lang="en-GB" sz="1800" kern="1200" dirty="0">
                <a:solidFill>
                  <a:srgbClr val="000000"/>
                </a:solidFill>
                <a:latin typeface="Courier New" pitchFamily="49"/>
                <a:ea typeface="CourierNewPSMT" pitchFamily="50"/>
                <a:cs typeface="Courier New" pitchFamily="49"/>
              </a:rPr>
              <a:t>] = value;</a:t>
            </a:r>
          </a:p>
          <a:p>
            <a:pPr marL="0" lvl="0" indent="0" fontAlgn="auto" hangingPunct="0">
              <a:spcBef>
                <a:spcPts val="285"/>
              </a:spcBef>
              <a:spcAft>
                <a:spcPts val="0"/>
              </a:spcAft>
              <a:buNone/>
              <a:tabLst>
                <a:tab pos="0" algn="l"/>
                <a:tab pos="448915" algn="l"/>
                <a:tab pos="898196" algn="l"/>
                <a:tab pos="1347478" algn="l"/>
                <a:tab pos="1796759" algn="l"/>
                <a:tab pos="2246040" algn="l"/>
                <a:tab pos="2695322" algn="l"/>
                <a:tab pos="3144603" algn="l"/>
                <a:tab pos="3593875" algn="l"/>
                <a:tab pos="4043156" algn="l"/>
                <a:tab pos="4492438" algn="l"/>
                <a:tab pos="4941719" algn="l"/>
                <a:tab pos="5391000" algn="l"/>
                <a:tab pos="5840281" algn="l"/>
                <a:tab pos="6289563" algn="l"/>
                <a:tab pos="6738844" algn="l"/>
                <a:tab pos="7188116" algn="l"/>
                <a:tab pos="7637397" algn="l"/>
                <a:tab pos="8086679" algn="l"/>
                <a:tab pos="8535960" algn="l"/>
                <a:tab pos="8985241" algn="l"/>
              </a:tabLst>
              <a:defRPr sz="1800" b="0" i="0" u="none" strike="noStrike" kern="0" cap="none" spc="0" baseline="0">
                <a:solidFill>
                  <a:srgbClr val="000000"/>
                </a:solidFill>
                <a:uFillTx/>
              </a:defRPr>
            </a:pPr>
            <a:r>
              <a:rPr lang="en-GB" sz="1800" kern="1200" dirty="0">
                <a:solidFill>
                  <a:srgbClr val="000000"/>
                </a:solidFill>
                <a:latin typeface="Courier New" pitchFamily="49"/>
                <a:ea typeface="CourierNewPSMT" pitchFamily="50"/>
                <a:cs typeface="Courier New" pitchFamily="49"/>
              </a:rPr>
              <a:t>}</a:t>
            </a:r>
          </a:p>
        </p:txBody>
      </p:sp>
    </p:spTree>
    <p:extLst>
      <p:ext uri="{BB962C8B-B14F-4D97-AF65-F5344CB8AC3E}">
        <p14:creationId xmlns:p14="http://schemas.microsoft.com/office/powerpoint/2010/main" val="3400115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Summary of extensible arrays</a:t>
            </a:r>
          </a:p>
        </p:txBody>
      </p:sp>
      <p:sp>
        <p:nvSpPr>
          <p:cNvPr id="6" name="Content Placeholder 2"/>
          <p:cNvSpPr>
            <a:spLocks noGrp="1"/>
          </p:cNvSpPr>
          <p:nvPr>
            <p:ph idx="1"/>
          </p:nvPr>
        </p:nvSpPr>
        <p:spPr>
          <a:xfrm>
            <a:off x="395288" y="1383625"/>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They provide array-like operations at O(1) time</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Extensible arrays when implementing the Stack ADT </a:t>
            </a:r>
          </a:p>
          <a:p>
            <a:pPr lvl="1"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Use O(n) space</a:t>
            </a:r>
          </a:p>
          <a:p>
            <a:pPr lvl="1"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With the right extension policy, all basic operations take O(1) time</a:t>
            </a:r>
          </a:p>
        </p:txBody>
      </p:sp>
    </p:spTree>
    <p:extLst>
      <p:ext uri="{BB962C8B-B14F-4D97-AF65-F5344CB8AC3E}">
        <p14:creationId xmlns:p14="http://schemas.microsoft.com/office/powerpoint/2010/main" val="1309770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FYI - Extending Arrays in Java</a:t>
            </a:r>
          </a:p>
        </p:txBody>
      </p:sp>
    </p:spTree>
    <p:extLst>
      <p:ext uri="{BB962C8B-B14F-4D97-AF65-F5344CB8AC3E}">
        <p14:creationId xmlns:p14="http://schemas.microsoft.com/office/powerpoint/2010/main" val="25315906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Extensible arrays in Java</a:t>
            </a:r>
          </a:p>
        </p:txBody>
      </p:sp>
      <p:sp>
        <p:nvSpPr>
          <p:cNvPr id="6" name="Content Placeholder 2"/>
          <p:cNvSpPr>
            <a:spLocks noGrp="1"/>
          </p:cNvSpPr>
          <p:nvPr>
            <p:ph idx="1"/>
          </p:nvPr>
        </p:nvSpPr>
        <p:spPr>
          <a:xfrm>
            <a:off x="395288" y="1383625"/>
            <a:ext cx="8424862" cy="3294362"/>
          </a:xfrm>
        </p:spPr>
        <p:txBody>
          <a:bodyPr/>
          <a:lstStyle/>
          <a:p>
            <a:pPr marL="0" lvl="0" indent="0"/>
            <a:r>
              <a:rPr lang="en-GB" dirty="0">
                <a:latin typeface="ArialMS" pitchFamily="32"/>
              </a:rPr>
              <a:t>Java has data structures for extensible arrays: </a:t>
            </a:r>
            <a:br>
              <a:rPr lang="en-GB" dirty="0">
                <a:latin typeface="ArialMS" pitchFamily="32"/>
              </a:rPr>
            </a:br>
            <a:r>
              <a:rPr lang="en-GB" dirty="0">
                <a:latin typeface="ArialMS" pitchFamily="32"/>
              </a:rPr>
              <a:t>	Vectors and </a:t>
            </a:r>
            <a:r>
              <a:rPr lang="en-GB" dirty="0" err="1">
                <a:latin typeface="ArialMS" pitchFamily="32"/>
              </a:rPr>
              <a:t>ArrayLists</a:t>
            </a:r>
            <a:endParaRPr lang="en-GB" dirty="0">
              <a:latin typeface="ArialMS" pitchFamily="32"/>
            </a:endParaRPr>
          </a:p>
          <a:p>
            <a:pPr marL="0" lvl="0" indent="0"/>
            <a:r>
              <a:rPr lang="en-GB" dirty="0">
                <a:latin typeface="ArialMS" pitchFamily="32"/>
              </a:rPr>
              <a:t>Vectors and </a:t>
            </a:r>
            <a:r>
              <a:rPr lang="en-GB" dirty="0" err="1">
                <a:latin typeface="ArialMS" pitchFamily="32"/>
              </a:rPr>
              <a:t>ArrayLists</a:t>
            </a:r>
            <a:r>
              <a:rPr lang="en-GB" dirty="0">
                <a:latin typeface="ArialMS" pitchFamily="32"/>
              </a:rPr>
              <a:t> are like arrays that can be extended as necessary</a:t>
            </a:r>
          </a:p>
          <a:p>
            <a:pPr marL="403560" lvl="2" indent="0"/>
            <a:r>
              <a:rPr lang="en-GB" dirty="0">
                <a:latin typeface="ArialMS" pitchFamily="32"/>
              </a:rPr>
              <a:t>you don’t have to worry about their size</a:t>
            </a:r>
          </a:p>
          <a:p>
            <a:pPr marL="403560" lvl="2" indent="0"/>
            <a:r>
              <a:rPr lang="en-GB" dirty="0">
                <a:latin typeface="ArialMS" pitchFamily="32"/>
              </a:rPr>
              <a:t>you don’t have to extend them explicitly</a:t>
            </a:r>
          </a:p>
          <a:p>
            <a:pPr marL="403560" lvl="2" indent="0"/>
            <a:r>
              <a:rPr lang="en-GB" dirty="0">
                <a:latin typeface="ArialMS" pitchFamily="32"/>
              </a:rPr>
              <a:t>Vectors have Objects as elements</a:t>
            </a:r>
          </a:p>
        </p:txBody>
      </p:sp>
    </p:spTree>
    <p:extLst>
      <p:ext uri="{BB962C8B-B14F-4D97-AF65-F5344CB8AC3E}">
        <p14:creationId xmlns:p14="http://schemas.microsoft.com/office/powerpoint/2010/main" val="2332553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err="1"/>
              <a:t>ArrayLists</a:t>
            </a:r>
            <a:r>
              <a:rPr lang="en-GB" dirty="0"/>
              <a:t> in Java</a:t>
            </a:r>
          </a:p>
        </p:txBody>
      </p:sp>
      <p:sp>
        <p:nvSpPr>
          <p:cNvPr id="6"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Import them:</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import </a:t>
            </a:r>
            <a:r>
              <a:rPr lang="en-GB" sz="1800" dirty="0" err="1">
                <a:solidFill>
                  <a:srgbClr val="000000"/>
                </a:solidFill>
                <a:latin typeface="Courier New" pitchFamily="49"/>
                <a:ea typeface="ArialMS" pitchFamily="34"/>
                <a:cs typeface="ArialMS" pitchFamily="34"/>
              </a:rPr>
              <a:t>java.util.List</a:t>
            </a:r>
            <a:r>
              <a:rPr lang="en-GB" sz="1800" dirty="0">
                <a:solidFill>
                  <a:srgbClr val="000000"/>
                </a:solidFill>
                <a:latin typeface="Courier New" pitchFamily="49"/>
                <a:ea typeface="ArialMS" pitchFamily="34"/>
                <a:cs typeface="ArialMS" pitchFamily="34"/>
              </a:rPr>
              <a:t>; // </a:t>
            </a:r>
            <a:r>
              <a:rPr lang="en-GB" sz="1800" dirty="0" err="1">
                <a:solidFill>
                  <a:srgbClr val="000000"/>
                </a:solidFill>
                <a:latin typeface="Courier New" pitchFamily="49"/>
                <a:ea typeface="ArialMS" pitchFamily="34"/>
                <a:cs typeface="ArialMS" pitchFamily="34"/>
              </a:rPr>
              <a:t>ArrayList</a:t>
            </a:r>
            <a:r>
              <a:rPr lang="en-GB" sz="1800" dirty="0">
                <a:solidFill>
                  <a:srgbClr val="000000"/>
                </a:solidFill>
                <a:latin typeface="Courier New" pitchFamily="49"/>
                <a:ea typeface="ArialMS" pitchFamily="34"/>
                <a:cs typeface="ArialMS" pitchFamily="34"/>
              </a:rPr>
              <a:t> and Vector are Lists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import </a:t>
            </a:r>
            <a:r>
              <a:rPr lang="en-GB" sz="1800" dirty="0" err="1">
                <a:solidFill>
                  <a:srgbClr val="000000"/>
                </a:solidFill>
                <a:latin typeface="Courier New" pitchFamily="49"/>
                <a:ea typeface="ArialMS" pitchFamily="34"/>
                <a:cs typeface="ArialMS" pitchFamily="34"/>
              </a:rPr>
              <a:t>java.util.ArrayList</a:t>
            </a:r>
            <a:r>
              <a:rPr lang="en-GB" sz="1800" dirty="0">
                <a:solidFill>
                  <a:srgbClr val="000000"/>
                </a:solidFill>
                <a:latin typeface="Courier New" pitchFamily="49"/>
                <a:ea typeface="ArialMS" pitchFamily="34"/>
                <a:cs typeface="Arial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Create an </a:t>
            </a:r>
            <a:r>
              <a:rPr lang="en-GB" sz="2000" dirty="0" err="1">
                <a:solidFill>
                  <a:srgbClr val="000000"/>
                </a:solidFill>
                <a:latin typeface="Arial" pitchFamily="34"/>
                <a:ea typeface="Andale Sans UI" pitchFamily="2"/>
                <a:cs typeface="Tahoma" pitchFamily="2"/>
              </a:rPr>
              <a:t>ArrayList</a:t>
            </a:r>
            <a:r>
              <a:rPr lang="en-GB" sz="2000" dirty="0">
                <a:solidFill>
                  <a:srgbClr val="000000"/>
                </a:solidFill>
                <a:latin typeface="Arial" pitchFamily="34"/>
                <a:ea typeface="Andale Sans UI" pitchFamily="2"/>
                <a:cs typeface="Tahoma" pitchFamily="2"/>
              </a:rPr>
              <a:t> a1: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New" pitchFamily="49"/>
                <a:ea typeface="ArialMS" pitchFamily="34"/>
                <a:cs typeface="ArialMS" pitchFamily="34"/>
              </a:rPr>
              <a:t>List a1 = new </a:t>
            </a:r>
            <a:r>
              <a:rPr lang="en-GB" sz="2000" dirty="0" err="1">
                <a:solidFill>
                  <a:srgbClr val="000000"/>
                </a:solidFill>
                <a:latin typeface="Courier New" pitchFamily="49"/>
                <a:ea typeface="ArialMS" pitchFamily="34"/>
                <a:cs typeface="ArialMS" pitchFamily="34"/>
              </a:rPr>
              <a:t>ArrayList</a:t>
            </a:r>
            <a:r>
              <a:rPr lang="en-GB" sz="2000" dirty="0">
                <a:solidFill>
                  <a:srgbClr val="000000"/>
                </a:solidFill>
                <a:latin typeface="Courier New" pitchFamily="49"/>
                <a:ea typeface="ArialMS" pitchFamily="34"/>
                <a:cs typeface="Arial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rialMS" pitchFamily="34"/>
                <a:cs typeface="ArialMS" pitchFamily="34"/>
              </a:rPr>
              <a:t>Programming against an Interface is more flexible.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Adding at index </a:t>
            </a:r>
            <a:r>
              <a:rPr lang="en-GB" sz="2000" dirty="0" err="1">
                <a:solidFill>
                  <a:srgbClr val="000000"/>
                </a:solidFill>
                <a:latin typeface="Arial" pitchFamily="34"/>
                <a:ea typeface="Andale Sans UI" pitchFamily="2"/>
                <a:cs typeface="Tahoma" pitchFamily="2"/>
              </a:rPr>
              <a:t>i</a:t>
            </a:r>
            <a:r>
              <a:rPr lang="en-GB" sz="2000" dirty="0">
                <a:solidFill>
                  <a:srgbClr val="000000"/>
                </a:solidFill>
                <a:latin typeface="Arial" pitchFamily="34"/>
                <a:ea typeface="Andale Sans UI" pitchFamily="2"/>
                <a:cs typeface="Tahoma" pitchFamily="2"/>
              </a:rPr>
              <a:t> moves following elements to the right: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New" pitchFamily="49"/>
                <a:ea typeface="ArialMS" pitchFamily="34"/>
                <a:cs typeface="ArialMS" pitchFamily="34"/>
              </a:rPr>
              <a:t>a1.add(</a:t>
            </a:r>
            <a:r>
              <a:rPr lang="en-GB" sz="2000" dirty="0" err="1">
                <a:solidFill>
                  <a:srgbClr val="000000"/>
                </a:solidFill>
                <a:latin typeface="Courier New" pitchFamily="49"/>
                <a:ea typeface="ArialMS" pitchFamily="34"/>
                <a:cs typeface="ArialMS" pitchFamily="34"/>
              </a:rPr>
              <a:t>i,p</a:t>
            </a:r>
            <a:r>
              <a:rPr lang="en-GB" sz="2000" dirty="0">
                <a:solidFill>
                  <a:srgbClr val="000000"/>
                </a:solidFill>
                <a:latin typeface="Courier New" pitchFamily="49"/>
                <a:ea typeface="ArialMS" pitchFamily="34"/>
                <a:cs typeface="Arial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(Array)List and Vector use Generics since Java 5.0 (JDK 1.5):</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New" pitchFamily="49"/>
                <a:ea typeface="ArialMS" pitchFamily="34"/>
                <a:cs typeface="ArialMS" pitchFamily="34"/>
              </a:rPr>
              <a:t>List&lt;String&gt; </a:t>
            </a:r>
            <a:r>
              <a:rPr lang="en-GB" sz="2000" dirty="0" err="1">
                <a:solidFill>
                  <a:srgbClr val="000000"/>
                </a:solidFill>
                <a:latin typeface="Courier New" pitchFamily="49"/>
                <a:ea typeface="ArialMS" pitchFamily="34"/>
                <a:cs typeface="ArialMS" pitchFamily="34"/>
              </a:rPr>
              <a:t>stringList</a:t>
            </a:r>
            <a:r>
              <a:rPr lang="en-GB" sz="2000" dirty="0">
                <a:solidFill>
                  <a:srgbClr val="000000"/>
                </a:solidFill>
                <a:latin typeface="Courier New" pitchFamily="49"/>
                <a:ea typeface="ArialMS" pitchFamily="34"/>
                <a:cs typeface="ArialMS" pitchFamily="34"/>
              </a:rPr>
              <a:t> = new </a:t>
            </a:r>
            <a:r>
              <a:rPr lang="en-GB" sz="2000" dirty="0" err="1">
                <a:solidFill>
                  <a:srgbClr val="000000"/>
                </a:solidFill>
                <a:latin typeface="Courier New" pitchFamily="49"/>
                <a:ea typeface="ArialMS" pitchFamily="34"/>
                <a:cs typeface="ArialMS" pitchFamily="34"/>
              </a:rPr>
              <a:t>ArrayList</a:t>
            </a:r>
            <a:r>
              <a:rPr lang="en-GB" sz="2000" dirty="0">
                <a:solidFill>
                  <a:srgbClr val="000000"/>
                </a:solidFill>
                <a:latin typeface="Courier New" pitchFamily="49"/>
                <a:ea typeface="ArialMS" pitchFamily="34"/>
                <a:cs typeface="ArialMS" pitchFamily="34"/>
              </a:rPr>
              <a:t>&lt;String&gt;();</a:t>
            </a:r>
          </a:p>
        </p:txBody>
      </p:sp>
    </p:spTree>
    <p:extLst>
      <p:ext uri="{BB962C8B-B14F-4D97-AF65-F5344CB8AC3E}">
        <p14:creationId xmlns:p14="http://schemas.microsoft.com/office/powerpoint/2010/main" val="27458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Vectors in Java</a:t>
            </a:r>
          </a:p>
        </p:txBody>
      </p:sp>
      <p:sp>
        <p:nvSpPr>
          <p:cNvPr id="6"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use them you have to import them:</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import </a:t>
            </a:r>
            <a:r>
              <a:rPr lang="en-GB" sz="1800" dirty="0" err="1">
                <a:solidFill>
                  <a:srgbClr val="000000"/>
                </a:solidFill>
                <a:latin typeface="Courier New" pitchFamily="49"/>
                <a:ea typeface="ArialMS" pitchFamily="34"/>
                <a:cs typeface="ArialMS" pitchFamily="34"/>
              </a:rPr>
              <a:t>java.util.Vector</a:t>
            </a:r>
            <a:r>
              <a:rPr lang="en-GB" sz="1800" dirty="0">
                <a:solidFill>
                  <a:srgbClr val="000000"/>
                </a:solidFill>
                <a:latin typeface="Courier New" pitchFamily="49"/>
                <a:ea typeface="ArialMS" pitchFamily="34"/>
                <a:cs typeface="Arial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create a vector v1: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Vector v1 = new Vector();</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 size of vector v1 is: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v1.size()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test whether v1 is empty:</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New" pitchFamily="49"/>
                <a:ea typeface="ArialMS" pitchFamily="34"/>
                <a:cs typeface="ArialMS" pitchFamily="34"/>
              </a:rPr>
              <a:t>v1.isEmpty()</a:t>
            </a:r>
          </a:p>
        </p:txBody>
      </p:sp>
    </p:spTree>
    <p:extLst>
      <p:ext uri="{BB962C8B-B14F-4D97-AF65-F5344CB8AC3E}">
        <p14:creationId xmlns:p14="http://schemas.microsoft.com/office/powerpoint/2010/main" val="3694147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Other vector &amp; </a:t>
            </a:r>
            <a:r>
              <a:rPr lang="en-GB" dirty="0" err="1"/>
              <a:t>arrayList</a:t>
            </a:r>
            <a:r>
              <a:rPr lang="en-GB" dirty="0"/>
              <a:t> methods in Java</a:t>
            </a:r>
          </a:p>
        </p:txBody>
      </p:sp>
      <p:sp>
        <p:nvSpPr>
          <p:cNvPr id="6"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add an element--object </a:t>
            </a:r>
            <a:r>
              <a:rPr lang="en-GB" sz="2000" i="1" dirty="0">
                <a:solidFill>
                  <a:srgbClr val="000000"/>
                </a:solidFill>
                <a:latin typeface="Arial" pitchFamily="34"/>
                <a:ea typeface="Andale Sans UI" pitchFamily="2"/>
                <a:cs typeface="Tahoma" pitchFamily="2"/>
              </a:rPr>
              <a:t>p</a:t>
            </a:r>
            <a:r>
              <a:rPr lang="en-GB" sz="2000" dirty="0">
                <a:solidFill>
                  <a:srgbClr val="000000"/>
                </a:solidFill>
                <a:latin typeface="Arial" pitchFamily="34"/>
                <a:ea typeface="Andale Sans UI" pitchFamily="2"/>
                <a:cs typeface="Tahoma" pitchFamily="2"/>
              </a:rPr>
              <a:t>--at the end of vector v1 (</a:t>
            </a:r>
            <a:r>
              <a:rPr lang="en-GB" sz="2000" dirty="0" err="1">
                <a:solidFill>
                  <a:srgbClr val="000000"/>
                </a:solidFill>
                <a:latin typeface="Arial" pitchFamily="34"/>
                <a:ea typeface="Andale Sans UI" pitchFamily="2"/>
                <a:cs typeface="Tahoma" pitchFamily="2"/>
              </a:rPr>
              <a:t>arrayList</a:t>
            </a:r>
            <a:r>
              <a:rPr lang="en-GB" sz="2000" dirty="0">
                <a:solidFill>
                  <a:srgbClr val="000000"/>
                </a:solidFill>
                <a:latin typeface="Arial" pitchFamily="34"/>
                <a:ea typeface="Andale Sans UI" pitchFamily="2"/>
                <a:cs typeface="Tahoma" pitchFamily="2"/>
              </a:rPr>
              <a:t> a1):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New" pitchFamily="49"/>
                <a:ea typeface="CourierNewPSMT" pitchFamily="50"/>
                <a:cs typeface="CourierNewPSMT" pitchFamily="50"/>
              </a:rPr>
              <a:t>v1.addElement(p); a1.add(p);</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4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access the element at position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 in vector v1 (</a:t>
            </a:r>
            <a:r>
              <a:rPr lang="en-GB" sz="2000" dirty="0" err="1">
                <a:solidFill>
                  <a:srgbClr val="000000"/>
                </a:solidFill>
                <a:latin typeface="Arial" pitchFamily="34"/>
                <a:ea typeface="Andale Sans UI" pitchFamily="2"/>
                <a:cs typeface="Tahoma" pitchFamily="2"/>
              </a:rPr>
              <a:t>arrayList</a:t>
            </a:r>
            <a:r>
              <a:rPr lang="en-GB" sz="2000" dirty="0">
                <a:solidFill>
                  <a:srgbClr val="000000"/>
                </a:solidFill>
                <a:latin typeface="Arial" pitchFamily="34"/>
                <a:ea typeface="Andale Sans UI" pitchFamily="2"/>
                <a:cs typeface="Tahoma" pitchFamily="2"/>
              </a:rPr>
              <a:t> a1):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err="1">
                <a:solidFill>
                  <a:srgbClr val="000000"/>
                </a:solidFill>
                <a:latin typeface="Courier New" pitchFamily="49"/>
                <a:ea typeface="CourierNewPSMT" pitchFamily="50"/>
                <a:cs typeface="CourierNewPSMT" pitchFamily="50"/>
              </a:rPr>
              <a:t>e_n</a:t>
            </a:r>
            <a:r>
              <a:rPr lang="en-GB" sz="2000" dirty="0">
                <a:solidFill>
                  <a:srgbClr val="000000"/>
                </a:solidFill>
                <a:latin typeface="Courier New" pitchFamily="49"/>
                <a:ea typeface="CourierNewPSMT" pitchFamily="50"/>
                <a:cs typeface="CourierNewPSMT" pitchFamily="50"/>
              </a:rPr>
              <a:t> = v1.elementAt(n); </a:t>
            </a:r>
            <a:r>
              <a:rPr lang="en-GB" sz="2000" dirty="0" err="1">
                <a:solidFill>
                  <a:srgbClr val="000000"/>
                </a:solidFill>
                <a:latin typeface="Courier New" pitchFamily="49"/>
                <a:ea typeface="CourierNewPSMT" pitchFamily="50"/>
                <a:cs typeface="CourierNewPSMT" pitchFamily="50"/>
              </a:rPr>
              <a:t>e_n</a:t>
            </a:r>
            <a:r>
              <a:rPr lang="en-GB" sz="2000" dirty="0">
                <a:solidFill>
                  <a:srgbClr val="000000"/>
                </a:solidFill>
                <a:latin typeface="Courier New" pitchFamily="49"/>
                <a:ea typeface="CourierNewPSMT" pitchFamily="50"/>
                <a:cs typeface="CourierNewPSMT" pitchFamily="50"/>
              </a:rPr>
              <a:t> = a1.get(n);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4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To assign element </a:t>
            </a:r>
            <a:r>
              <a:rPr lang="en-GB" sz="2000" i="1" dirty="0">
                <a:solidFill>
                  <a:srgbClr val="000000"/>
                </a:solidFill>
                <a:latin typeface="Arial" pitchFamily="34"/>
                <a:ea typeface="Andale Sans UI" pitchFamily="2"/>
                <a:cs typeface="Tahoma" pitchFamily="2"/>
              </a:rPr>
              <a:t>p</a:t>
            </a:r>
            <a:r>
              <a:rPr lang="en-GB" sz="2000" dirty="0">
                <a:solidFill>
                  <a:srgbClr val="000000"/>
                </a:solidFill>
                <a:latin typeface="Arial" pitchFamily="34"/>
                <a:ea typeface="Andale Sans UI" pitchFamily="2"/>
                <a:cs typeface="Tahoma" pitchFamily="2"/>
              </a:rPr>
              <a:t> to position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 in vector v1 (</a:t>
            </a:r>
            <a:r>
              <a:rPr lang="en-GB" sz="2000" dirty="0" err="1">
                <a:solidFill>
                  <a:srgbClr val="000000"/>
                </a:solidFill>
                <a:latin typeface="Arial" pitchFamily="34"/>
                <a:ea typeface="Andale Sans UI" pitchFamily="2"/>
                <a:cs typeface="Tahoma" pitchFamily="2"/>
              </a:rPr>
              <a:t>arrayList</a:t>
            </a:r>
            <a:r>
              <a:rPr lang="en-GB" sz="2000" dirty="0">
                <a:solidFill>
                  <a:srgbClr val="000000"/>
                </a:solidFill>
                <a:latin typeface="Arial" pitchFamily="34"/>
                <a:ea typeface="Andale Sans UI" pitchFamily="2"/>
                <a:cs typeface="Tahoma" pitchFamily="2"/>
              </a:rPr>
              <a:t> a1):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Courier New" pitchFamily="49"/>
                <a:ea typeface="CourierNewPSMT" pitchFamily="50"/>
                <a:cs typeface="CourierNewPSMT" pitchFamily="50"/>
              </a:rPr>
              <a:t>v1.set(n, p); a1.add(</a:t>
            </a:r>
            <a:r>
              <a:rPr lang="en-GB" sz="2000" dirty="0" err="1">
                <a:solidFill>
                  <a:srgbClr val="000000"/>
                </a:solidFill>
                <a:latin typeface="Courier New" pitchFamily="49"/>
                <a:ea typeface="CourierNewPSMT" pitchFamily="50"/>
                <a:cs typeface="CourierNewPSMT" pitchFamily="50"/>
              </a:rPr>
              <a:t>n,p</a:t>
            </a:r>
            <a:r>
              <a:rPr lang="en-GB" sz="2000" dirty="0">
                <a:solidFill>
                  <a:srgbClr val="000000"/>
                </a:solidFill>
                <a:latin typeface="Courier New" pitchFamily="49"/>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Courier New" pitchFamily="49"/>
              <a:ea typeface="CourierNewPSMT" pitchFamily="50"/>
              <a:cs typeface="CourierNewPSMT" pitchFamily="50"/>
            </a:endParaRPr>
          </a:p>
        </p:txBody>
      </p:sp>
    </p:spTree>
    <p:extLst>
      <p:ext uri="{BB962C8B-B14F-4D97-AF65-F5344CB8AC3E}">
        <p14:creationId xmlns:p14="http://schemas.microsoft.com/office/powerpoint/2010/main" val="33690694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Reading</a:t>
            </a:r>
          </a:p>
        </p:txBody>
      </p:sp>
      <p:sp>
        <p:nvSpPr>
          <p:cNvPr id="3" name="Content Placeholder 2"/>
          <p:cNvSpPr>
            <a:spLocks noGrp="1"/>
          </p:cNvSpPr>
          <p:nvPr>
            <p:ph idx="1"/>
          </p:nvPr>
        </p:nvSpPr>
        <p:spPr>
          <a:xfrm>
            <a:off x="395288" y="1383625"/>
            <a:ext cx="8424862" cy="3294362"/>
          </a:xfrm>
        </p:spPr>
        <p:txBody>
          <a:bodyPr/>
          <a:lstStyle/>
          <a:p>
            <a:pPr marL="0" indent="0" hangingPunct="0">
              <a:lnSpc>
                <a:spcPct val="107000"/>
              </a:lnSpc>
              <a:spcBef>
                <a:spcPts val="283"/>
              </a:spcBef>
              <a:spcAft>
                <a:spcPts val="0"/>
              </a:spcAft>
              <a:buClr>
                <a:srgbClr val="000000"/>
              </a:buClr>
              <a:buSzPct val="100000"/>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Weiss: </a:t>
            </a:r>
            <a:r>
              <a:rPr lang="en-GB" sz="2000" dirty="0">
                <a:solidFill>
                  <a:srgbClr val="000000"/>
                </a:solidFill>
                <a:latin typeface="ArialMS" pitchFamily="34"/>
                <a:ea typeface="ArialMS" pitchFamily="34"/>
                <a:cs typeface="ArialMS" pitchFamily="34"/>
              </a:rPr>
              <a:t>Chapters 15, 17 and 20</a:t>
            </a:r>
            <a:endParaRPr lang="en-GB" sz="2000" dirty="0">
              <a:solidFill>
                <a:srgbClr val="000000"/>
              </a:solidFill>
              <a:latin typeface="Arial" pitchFamily="34"/>
              <a:ea typeface="Andale Sans UI" pitchFamily="2"/>
              <a:cs typeface="Tahoma" pitchFamily="2"/>
            </a:endParaRP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hangingPunct="0">
              <a:lnSpc>
                <a:spcPct val="107000"/>
              </a:lnSpc>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Drozdek: </a:t>
            </a:r>
            <a:r>
              <a:rPr lang="en-GB" sz="2000" dirty="0">
                <a:solidFill>
                  <a:srgbClr val="000000"/>
                </a:solidFill>
                <a:latin typeface="ArialMS" pitchFamily="34"/>
                <a:ea typeface="ArialMS" pitchFamily="34"/>
                <a:cs typeface="ArialMS" pitchFamily="34"/>
              </a:rPr>
              <a:t>Sections 4.2, 6.1 and 9.3.2</a:t>
            </a:r>
            <a:r>
              <a:rPr lang="en-GB" sz="2000" dirty="0">
                <a:solidFill>
                  <a:srgbClr val="000000"/>
                </a:solidFill>
                <a:latin typeface="Arial" pitchFamily="34"/>
                <a:ea typeface="Andale Sans UI" pitchFamily="2"/>
                <a:cs typeface="Tahoma" pitchFamily="2"/>
              </a:rPr>
              <a:t>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Next week: Linked lists</a:t>
            </a:r>
          </a:p>
        </p:txBody>
      </p:sp>
    </p:spTree>
    <p:extLst>
      <p:ext uri="{BB962C8B-B14F-4D97-AF65-F5344CB8AC3E}">
        <p14:creationId xmlns:p14="http://schemas.microsoft.com/office/powerpoint/2010/main" val="3177249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8F928-83C3-3165-7B46-1B40FEA32DC2}"/>
              </a:ext>
            </a:extLst>
          </p:cNvPr>
          <p:cNvSpPr>
            <a:spLocks noGrp="1"/>
          </p:cNvSpPr>
          <p:nvPr>
            <p:ph type="title" idx="4294967295"/>
          </p:nvPr>
        </p:nvSpPr>
        <p:spPr>
          <a:xfrm>
            <a:off x="533403" y="-454819"/>
            <a:ext cx="8069263" cy="454819"/>
          </a:xfrm>
        </p:spPr>
        <p:txBody>
          <a:bodyPr vert="horz" wrap="square" lIns="0" tIns="0" rIns="0" bIns="0" numCol="1" anchor="b" anchorCtr="0" compatLnSpc="1">
            <a:prstTxWarp prst="textNoShape">
              <a:avLst/>
            </a:prstTxWarp>
          </a:bodyPr>
          <a:lstStyle/>
          <a:p>
            <a:r>
              <a:rPr lang="en-GB" dirty="0"/>
              <a:t>Department’s contact info</a:t>
            </a:r>
          </a:p>
        </p:txBody>
      </p:sp>
      <p:sp>
        <p:nvSpPr>
          <p:cNvPr id="2" name="Title 1">
            <a:extLst>
              <a:ext uri="{FF2B5EF4-FFF2-40B4-BE49-F238E27FC236}">
                <a16:creationId xmlns:a16="http://schemas.microsoft.com/office/drawing/2014/main" id="{19B42645-C49D-2E58-4880-9C6F2D2D9CED}"/>
              </a:ext>
            </a:extLst>
          </p:cNvPr>
          <p:cNvSpPr txBox="1">
            <a:spLocks/>
          </p:cNvSpPr>
          <p:nvPr/>
        </p:nvSpPr>
        <p:spPr bwMode="auto">
          <a:xfrm>
            <a:off x="539550" y="357504"/>
            <a:ext cx="4621897" cy="163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2pPr>
            <a:lvl3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3pPr>
            <a:lvl4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4pPr>
            <a:lvl5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2200" b="1">
                <a:solidFill>
                  <a:schemeClr val="tx2"/>
                </a:solidFill>
                <a:latin typeface="Arial" pitchFamily="-110" charset="0"/>
              </a:defRPr>
            </a:lvl6pPr>
            <a:lvl7pPr marL="914400" algn="l" rtl="0" eaLnBrk="1" fontAlgn="base" hangingPunct="1">
              <a:spcBef>
                <a:spcPct val="0"/>
              </a:spcBef>
              <a:spcAft>
                <a:spcPct val="0"/>
              </a:spcAft>
              <a:defRPr sz="2200" b="1">
                <a:solidFill>
                  <a:schemeClr val="tx2"/>
                </a:solidFill>
                <a:latin typeface="Arial" pitchFamily="-110" charset="0"/>
              </a:defRPr>
            </a:lvl7pPr>
            <a:lvl8pPr marL="1371600" algn="l" rtl="0" eaLnBrk="1" fontAlgn="base" hangingPunct="1">
              <a:spcBef>
                <a:spcPct val="0"/>
              </a:spcBef>
              <a:spcAft>
                <a:spcPct val="0"/>
              </a:spcAft>
              <a:defRPr sz="2200" b="1">
                <a:solidFill>
                  <a:schemeClr val="tx2"/>
                </a:solidFill>
                <a:latin typeface="Arial" pitchFamily="-110" charset="0"/>
              </a:defRPr>
            </a:lvl8pPr>
            <a:lvl9pPr marL="1828800" algn="l" rtl="0" eaLnBrk="1" fontAlgn="base" hangingPunct="1">
              <a:spcBef>
                <a:spcPct val="0"/>
              </a:spcBef>
              <a:spcAft>
                <a:spcPct val="0"/>
              </a:spcAft>
              <a:defRPr sz="2200" b="1">
                <a:solidFill>
                  <a:schemeClr val="tx2"/>
                </a:solidFill>
                <a:latin typeface="Arial" pitchFamily="-110" charset="0"/>
              </a:defRPr>
            </a:lvl9pPr>
          </a:lstStyle>
          <a:p>
            <a:pPr rtl="0"/>
            <a:r>
              <a:rPr lang="en-GB" sz="1200" b="0" i="0" u="none" strike="noStrike" kern="1200" baseline="0" dirty="0">
                <a:solidFill>
                  <a:schemeClr val="bg1"/>
                </a:solidFill>
                <a:latin typeface="+mn-lt"/>
                <a:ea typeface="ＭＳ Ｐゴシック" pitchFamily="-65" charset="-128"/>
                <a:cs typeface="ＭＳ Ｐゴシック" pitchFamily="-65" charset="-128"/>
              </a:rPr>
              <a:t>City St George’s, University of London</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Northampton Square</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London</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EC1V 0HB</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United Kingdom</a:t>
            </a:r>
          </a:p>
          <a:p>
            <a:pPr rtl="0"/>
            <a:endParaRPr lang="en-GB" sz="1200" b="0" i="0" u="none" strike="noStrike" kern="1200" baseline="0" dirty="0">
              <a:solidFill>
                <a:schemeClr val="bg1"/>
              </a:solidFill>
              <a:latin typeface="+mn-lt"/>
              <a:ea typeface="ＭＳ Ｐゴシック" pitchFamily="-65" charset="-128"/>
              <a:cs typeface="ＭＳ Ｐゴシック" pitchFamily="-65" charset="-128"/>
            </a:endParaRP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T: +44 (0)20 7040 6051</a:t>
            </a:r>
          </a:p>
          <a:p>
            <a:r>
              <a:rPr lang="en-GB" sz="1200" b="0" i="0" u="none" strike="noStrike" kern="1200" baseline="0" dirty="0">
                <a:solidFill>
                  <a:schemeClr val="bg1"/>
                </a:solidFill>
                <a:latin typeface="+mn-lt"/>
                <a:ea typeface="ＭＳ Ｐゴシック" pitchFamily="-65" charset="-128"/>
                <a:cs typeface="ＭＳ Ｐゴシック" pitchFamily="-65" charset="-128"/>
              </a:rPr>
              <a:t>E</a:t>
            </a:r>
            <a:r>
              <a:rPr lang="en-GB" sz="1200" b="0" dirty="0">
                <a:solidFill>
                  <a:schemeClr val="bg1"/>
                </a:solidFill>
                <a:latin typeface="+mn-lt"/>
              </a:rPr>
              <a:t>: ug.cs@city.ac.uk</a:t>
            </a:r>
          </a:p>
          <a:p>
            <a:r>
              <a:rPr lang="en-GB" sz="1200" b="0" dirty="0">
                <a:solidFill>
                  <a:schemeClr val="bg1"/>
                </a:solidFill>
                <a:latin typeface="+mn-lt"/>
              </a:rPr>
              <a:t>www.city.ac.uk/about/schools/science-technology/computer-science</a:t>
            </a:r>
          </a:p>
        </p:txBody>
      </p:sp>
    </p:spTree>
    <p:extLst>
      <p:ext uri="{BB962C8B-B14F-4D97-AF65-F5344CB8AC3E}">
        <p14:creationId xmlns:p14="http://schemas.microsoft.com/office/powerpoint/2010/main" val="267835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Applications of Priority Queues</a:t>
            </a:r>
          </a:p>
        </p:txBody>
      </p:sp>
      <p:sp>
        <p:nvSpPr>
          <p:cNvPr id="3" name="Content Placeholder 2"/>
          <p:cNvSpPr>
            <a:spLocks noGrp="1"/>
          </p:cNvSpPr>
          <p:nvPr>
            <p:ph idx="1"/>
          </p:nvPr>
        </p:nvSpPr>
        <p:spPr>
          <a:xfrm>
            <a:off x="395288" y="1224130"/>
            <a:ext cx="8424862" cy="3294362"/>
          </a:xfrm>
        </p:spPr>
        <p:txBody>
          <a:bodyPr/>
          <a:lstStyle/>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As a component of various algorithms</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Sorting: add all the items to the priority queue and then extract them one by one</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Scheduling (e.g. in operating systems, post, air traffic)</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Event-driven simulation</a:t>
            </a:r>
          </a:p>
        </p:txBody>
      </p:sp>
    </p:spTree>
    <p:extLst>
      <p:ext uri="{BB962C8B-B14F-4D97-AF65-F5344CB8AC3E}">
        <p14:creationId xmlns:p14="http://schemas.microsoft.com/office/powerpoint/2010/main" val="423842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Scheduling</a:t>
            </a:r>
          </a:p>
        </p:txBody>
      </p:sp>
      <p:sp>
        <p:nvSpPr>
          <p:cNvPr id="3" name="Content Placeholder 2"/>
          <p:cNvSpPr>
            <a:spLocks noGrp="1"/>
          </p:cNvSpPr>
          <p:nvPr>
            <p:ph idx="1"/>
          </p:nvPr>
        </p:nvSpPr>
        <p:spPr>
          <a:xfrm>
            <a:off x="395288" y="1224130"/>
            <a:ext cx="8424862" cy="3294362"/>
          </a:xfrm>
        </p:spPr>
        <p:txBody>
          <a:bodyPr/>
          <a:lstStyle/>
          <a:p>
            <a:pPr mar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Several tasks should be performed with different priorities</a:t>
            </a:r>
          </a:p>
          <a:p>
            <a:pPr mar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For example…</a:t>
            </a:r>
          </a:p>
          <a:p>
            <a:pPr marL="168273" lvl="1"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We want to produce a system for parcel deliveries. The priority could be set by using the guaranteed date of delivery and the time at which the parcel was posted.</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600" dirty="0">
              <a:solidFill>
                <a:srgbClr val="000000"/>
              </a:solidFill>
              <a:latin typeface="Arial" pitchFamily="34"/>
              <a:ea typeface="Andale Sans UI" pitchFamily="2"/>
              <a:cs typeface="Tahoma" pitchFamily="2"/>
            </a:endParaRP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 priority queue would be handled by storing the parcels in the depot and releasing them for delivery according to their priority.</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In busy days, probably only those parcels whose delivery is due - i.e., those that have the highest priority - could be delivered.</a:t>
            </a:r>
          </a:p>
          <a:p>
            <a:pPr hangingPunct="0">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In less busy days, parcels would be delivered in advance of their guaranteed date of delivery.</a:t>
            </a:r>
          </a:p>
        </p:txBody>
      </p:sp>
    </p:spTree>
    <p:extLst>
      <p:ext uri="{BB962C8B-B14F-4D97-AF65-F5344CB8AC3E}">
        <p14:creationId xmlns:p14="http://schemas.microsoft.com/office/powerpoint/2010/main" val="409566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Event-Driven Simulation</a:t>
            </a:r>
          </a:p>
        </p:txBody>
      </p:sp>
      <p:sp>
        <p:nvSpPr>
          <p:cNvPr id="3" name="Content Placeholder 2"/>
          <p:cNvSpPr>
            <a:spLocks noGrp="1"/>
          </p:cNvSpPr>
          <p:nvPr>
            <p:ph idx="1"/>
          </p:nvPr>
        </p:nvSpPr>
        <p:spPr>
          <a:xfrm>
            <a:off x="395288" y="1224130"/>
            <a:ext cx="8424862" cy="3294362"/>
          </a:xfrm>
        </p:spPr>
        <p:txBody>
          <a:bodyPr/>
          <a:lstStyle/>
          <a:p>
            <a:pPr lvl="0" indent="-360000" hangingPunct="0">
              <a:spcBef>
                <a:spcPts val="283"/>
              </a:spcBef>
              <a:spcAft>
                <a:spcPts val="567"/>
              </a:spcAft>
              <a:buNone/>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800" dirty="0">
                <a:solidFill>
                  <a:srgbClr val="000000"/>
                </a:solidFill>
                <a:latin typeface="Arial-ItalicMS" pitchFamily="34"/>
                <a:ea typeface="Arial-ItalicMS" pitchFamily="34"/>
                <a:cs typeface="Arial-ItalicMS" pitchFamily="34"/>
              </a:rPr>
              <a:t>We wish to simulate a series of events, each considered to occur at a point in simulated time.</a:t>
            </a:r>
          </a:p>
          <a:p>
            <a:pPr lvl="0" indent="-360000" hangingPunct="0">
              <a:spcBef>
                <a:spcPts val="283"/>
              </a:spcBef>
              <a:spcAft>
                <a:spcPts val="567"/>
              </a:spcAft>
              <a:buNone/>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800" dirty="0">
                <a:solidFill>
                  <a:srgbClr val="000000"/>
                </a:solidFill>
                <a:latin typeface="ArialMS" pitchFamily="34"/>
                <a:ea typeface="ArialMS" pitchFamily="34"/>
                <a:cs typeface="ArialMS" pitchFamily="34"/>
              </a:rPr>
              <a:t>Nothing happens between events, so maintain a collection of pending events, and repeat:</a:t>
            </a:r>
          </a:p>
          <a:p>
            <a:pPr lvl="1" hangingPunct="0">
              <a:spcBef>
                <a:spcPts val="283"/>
              </a:spcBef>
              <a:spcAft>
                <a:spcPts val="567"/>
              </a:spcAft>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600" dirty="0">
                <a:solidFill>
                  <a:srgbClr val="000000"/>
                </a:solidFill>
                <a:latin typeface="ArialMS" pitchFamily="34"/>
                <a:ea typeface="ArialMS" pitchFamily="34"/>
                <a:cs typeface="ArialMS" pitchFamily="34"/>
              </a:rPr>
              <a:t>extract the first pending event</a:t>
            </a:r>
          </a:p>
          <a:p>
            <a:pPr lvl="1" hangingPunct="0">
              <a:spcBef>
                <a:spcPts val="283"/>
              </a:spcBef>
              <a:spcAft>
                <a:spcPts val="567"/>
              </a:spcAft>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600" dirty="0">
                <a:solidFill>
                  <a:srgbClr val="000000"/>
                </a:solidFill>
                <a:latin typeface="ArialMS" pitchFamily="34"/>
                <a:ea typeface="ArialMS" pitchFamily="34"/>
                <a:cs typeface="ArialMS" pitchFamily="34"/>
              </a:rPr>
              <a:t>advance the simulation clock to its time</a:t>
            </a:r>
          </a:p>
          <a:p>
            <a:pPr lvl="1" hangingPunct="0">
              <a:spcBef>
                <a:spcPts val="283"/>
              </a:spcBef>
              <a:spcAft>
                <a:spcPts val="567"/>
              </a:spcAft>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600" dirty="0">
                <a:solidFill>
                  <a:srgbClr val="000000"/>
                </a:solidFill>
                <a:latin typeface="ArialMS" pitchFamily="34"/>
                <a:ea typeface="ArialMS" pitchFamily="34"/>
                <a:cs typeface="ArialMS" pitchFamily="34"/>
              </a:rPr>
              <a:t>simulate the event</a:t>
            </a:r>
          </a:p>
          <a:p>
            <a:pPr lvl="0" indent="-360000" hangingPunct="0">
              <a:spcBef>
                <a:spcPts val="283"/>
              </a:spcBef>
              <a:spcAft>
                <a:spcPts val="567"/>
              </a:spcAft>
              <a:buNone/>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800" dirty="0">
                <a:solidFill>
                  <a:srgbClr val="000000"/>
                </a:solidFill>
                <a:latin typeface="ArialMS" pitchFamily="34"/>
                <a:ea typeface="ArialMS" pitchFamily="34"/>
                <a:cs typeface="ArialMS" pitchFamily="34"/>
              </a:rPr>
              <a:t>Events may change the state, and may cause other events at later times, i.e. add further events to the collection</a:t>
            </a:r>
          </a:p>
          <a:p>
            <a:pPr lvl="0" indent="-360000" hangingPunct="0">
              <a:spcBef>
                <a:spcPts val="283"/>
              </a:spcBef>
              <a:spcAft>
                <a:spcPts val="567"/>
              </a:spcAft>
              <a:buNone/>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800" dirty="0">
                <a:solidFill>
                  <a:srgbClr val="000000"/>
                </a:solidFill>
                <a:latin typeface="ArialMS" pitchFamily="34"/>
                <a:ea typeface="ArialMS" pitchFamily="34"/>
                <a:cs typeface="ArialMS" pitchFamily="34"/>
              </a:rPr>
              <a:t>Useful for load analysis and prediction</a:t>
            </a:r>
          </a:p>
          <a:p>
            <a:pPr lvl="0" indent="-360000" hangingPunct="0">
              <a:spcBef>
                <a:spcPts val="283"/>
              </a:spcBef>
              <a:spcAft>
                <a:spcPts val="567"/>
              </a:spcAft>
              <a:buNone/>
              <a:tabLst>
                <a:tab pos="360000" algn="l"/>
                <a:tab pos="808919" algn="l"/>
                <a:tab pos="1258199" algn="l"/>
                <a:tab pos="1707480" algn="l"/>
                <a:tab pos="2156760" algn="l"/>
                <a:tab pos="2606040" algn="l"/>
                <a:tab pos="3055320" algn="l"/>
                <a:tab pos="3504600" algn="l"/>
                <a:tab pos="3953880" algn="l"/>
                <a:tab pos="4403159" algn="l"/>
                <a:tab pos="4852440" algn="l"/>
                <a:tab pos="5301719" algn="l"/>
                <a:tab pos="5751000" algn="l"/>
                <a:tab pos="6200280" algn="l"/>
                <a:tab pos="6649560" algn="l"/>
                <a:tab pos="7098840" algn="l"/>
                <a:tab pos="7548120" algn="l"/>
                <a:tab pos="7997400" algn="l"/>
                <a:tab pos="8446679" algn="l"/>
                <a:tab pos="8895960" algn="l"/>
                <a:tab pos="9345240" algn="l"/>
              </a:tabLst>
            </a:pPr>
            <a:r>
              <a:rPr lang="en-GB" sz="1800" dirty="0">
                <a:solidFill>
                  <a:srgbClr val="000000"/>
                </a:solidFill>
                <a:latin typeface="ArialMS" pitchFamily="34"/>
                <a:ea typeface="ArialMS" pitchFamily="34"/>
                <a:cs typeface="ArialMS" pitchFamily="34"/>
              </a:rPr>
              <a:t>	e.g., for Internet nodes, road or air traffic, emergency procedures.</a:t>
            </a:r>
          </a:p>
        </p:txBody>
      </p:sp>
    </p:spTree>
    <p:extLst>
      <p:ext uri="{BB962C8B-B14F-4D97-AF65-F5344CB8AC3E}">
        <p14:creationId xmlns:p14="http://schemas.microsoft.com/office/powerpoint/2010/main" val="424969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 priority queue ADT</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 priority queue of integers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public interface </a:t>
            </a:r>
            <a:r>
              <a:rPr lang="en-GB" sz="1600" dirty="0" err="1">
                <a:solidFill>
                  <a:srgbClr val="000000"/>
                </a:solidFill>
                <a:latin typeface="Courier" pitchFamily="49" charset="0"/>
                <a:ea typeface="CourierNewPSMT" pitchFamily="50"/>
                <a:cs typeface="CourierNewPSMT" pitchFamily="50"/>
              </a:rPr>
              <a:t>PriorityQueue</a:t>
            </a:r>
            <a:r>
              <a:rPr lang="en-GB" sz="16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6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Is the priority queue empty?</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boolean</a:t>
            </a: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isEmpty</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6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Add an element to the priority queue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void add(</a:t>
            </a:r>
            <a:r>
              <a:rPr lang="en-GB" sz="1600" dirty="0" err="1">
                <a:solidFill>
                  <a:srgbClr val="000000"/>
                </a:solidFill>
                <a:latin typeface="Courier" pitchFamily="49" charset="0"/>
                <a:ea typeface="CourierNewPSMT" pitchFamily="50"/>
                <a:cs typeface="CourierNewPSMT" pitchFamily="50"/>
              </a:rPr>
              <a:t>int</a:t>
            </a: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elt</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6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Remove and return the largest value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 currently in the priority queue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int</a:t>
            </a:r>
            <a:r>
              <a:rPr lang="en-GB" sz="1600" dirty="0">
                <a:solidFill>
                  <a:srgbClr val="000000"/>
                </a:solidFill>
                <a:latin typeface="Courier" pitchFamily="49" charset="0"/>
                <a:ea typeface="CourierNewPSMT" pitchFamily="50"/>
                <a:cs typeface="CourierNewPSMT" pitchFamily="50"/>
              </a:rPr>
              <a:t> </a:t>
            </a:r>
            <a:r>
              <a:rPr lang="en-GB" sz="1600" dirty="0" err="1">
                <a:solidFill>
                  <a:srgbClr val="000000"/>
                </a:solidFill>
                <a:latin typeface="Courier" pitchFamily="49" charset="0"/>
                <a:ea typeface="CourierNewPSMT" pitchFamily="50"/>
                <a:cs typeface="CourierNewPSMT" pitchFamily="50"/>
              </a:rPr>
              <a:t>extractMax</a:t>
            </a:r>
            <a:r>
              <a:rPr lang="en-GB" sz="16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CourierNewPSMT" pitchFamily="50"/>
                <a:cs typeface="CourierNewPSMT" pitchFamily="50"/>
              </a:rPr>
              <a:t>}</a:t>
            </a:r>
          </a:p>
        </p:txBody>
      </p:sp>
    </p:spTree>
    <p:extLst>
      <p:ext uri="{BB962C8B-B14F-4D97-AF65-F5344CB8AC3E}">
        <p14:creationId xmlns:p14="http://schemas.microsoft.com/office/powerpoint/2010/main" val="2015209782"/>
      </p:ext>
    </p:extLst>
  </p:cSld>
  <p:clrMapOvr>
    <a:masterClrMapping/>
  </p:clrMapOvr>
</p:sld>
</file>

<file path=ppt/theme/theme1.xml><?xml version="1.0" encoding="utf-8"?>
<a:theme xmlns:a="http://schemas.openxmlformats.org/drawingml/2006/main" name="Grey master final Unlocked">
  <a:themeElements>
    <a:clrScheme name="Custom 5">
      <a:dk1>
        <a:srgbClr val="000000"/>
      </a:dk1>
      <a:lt1>
        <a:srgbClr val="FFFFFF"/>
      </a:lt1>
      <a:dk2>
        <a:srgbClr val="CC3333"/>
      </a:dk2>
      <a:lt2>
        <a:srgbClr val="999999"/>
      </a:lt2>
      <a:accent1>
        <a:srgbClr val="003366"/>
      </a:accent1>
      <a:accent2>
        <a:srgbClr val="4D2938"/>
      </a:accent2>
      <a:accent3>
        <a:srgbClr val="330066"/>
      </a:accent3>
      <a:accent4>
        <a:srgbClr val="006699"/>
      </a:accent4>
      <a:accent5>
        <a:srgbClr val="CCCC00"/>
      </a:accent5>
      <a:accent6>
        <a:srgbClr val="669933"/>
      </a:accent6>
      <a:hlink>
        <a:srgbClr val="CC6600"/>
      </a:hlink>
      <a:folHlink>
        <a:srgbClr val="99339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ity University London 1">
        <a:dk1>
          <a:srgbClr val="000000"/>
        </a:dk1>
        <a:lt1>
          <a:srgbClr val="FFFFFF"/>
        </a:lt1>
        <a:dk2>
          <a:srgbClr val="E31B23"/>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5257</TotalTime>
  <Words>3279</Words>
  <Application>Microsoft Office PowerPoint</Application>
  <PresentationFormat>On-screen Show (16:9)</PresentationFormat>
  <Paragraphs>411</Paragraphs>
  <Slides>59</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1" baseType="lpstr">
      <vt:lpstr>Arial</vt:lpstr>
      <vt:lpstr>Arial-BoldMS</vt:lpstr>
      <vt:lpstr>Arial-ItalicMS</vt:lpstr>
      <vt:lpstr>ArialMS</vt:lpstr>
      <vt:lpstr>Courier</vt:lpstr>
      <vt:lpstr>Courier New</vt:lpstr>
      <vt:lpstr>CourierNewPSMT</vt:lpstr>
      <vt:lpstr>Lucida Grande</vt:lpstr>
      <vt:lpstr>Symbol</vt:lpstr>
      <vt:lpstr>Wingdings</vt:lpstr>
      <vt:lpstr>Grey master final Unlocked</vt:lpstr>
      <vt:lpstr>Slide</vt:lpstr>
      <vt:lpstr>IN2002 Data Structures and Algorithms </vt:lpstr>
      <vt:lpstr>Learning Objectives</vt:lpstr>
      <vt:lpstr>Priority Queues</vt:lpstr>
      <vt:lpstr>Priority Queues - Principle</vt:lpstr>
      <vt:lpstr>Priority Queue Operations</vt:lpstr>
      <vt:lpstr>Applications of Priority Queues</vt:lpstr>
      <vt:lpstr>Scheduling</vt:lpstr>
      <vt:lpstr>Event-Driven Simulation</vt:lpstr>
      <vt:lpstr>A priority queue ADT</vt:lpstr>
      <vt:lpstr>An implementation using a sorted array</vt:lpstr>
      <vt:lpstr>Concrete Implementation in Java</vt:lpstr>
      <vt:lpstr>Analysing the use of the Data Structure &amp; related basic operations</vt:lpstr>
      <vt:lpstr>An Alternative Implementation </vt:lpstr>
      <vt:lpstr>Is there a better implementation?</vt:lpstr>
      <vt:lpstr>Trees</vt:lpstr>
      <vt:lpstr>What is this?</vt:lpstr>
      <vt:lpstr>Quick introduction to trees</vt:lpstr>
      <vt:lpstr>More tree terminology</vt:lpstr>
      <vt:lpstr>Tree types</vt:lpstr>
      <vt:lpstr>Just seen…  </vt:lpstr>
      <vt:lpstr>Back to… Is there a better implementation for priority queues?</vt:lpstr>
      <vt:lpstr>Heaps</vt:lpstr>
      <vt:lpstr>Heaps Invariants</vt:lpstr>
      <vt:lpstr>Heap Operations</vt:lpstr>
      <vt:lpstr>Heap Insertion </vt:lpstr>
      <vt:lpstr>Heap Extraction </vt:lpstr>
      <vt:lpstr>Heaps and Arrays</vt:lpstr>
      <vt:lpstr>Relating indices</vt:lpstr>
      <vt:lpstr>An Implementation in Java</vt:lpstr>
      <vt:lpstr>Relating Indices in Java</vt:lpstr>
      <vt:lpstr>Heap Insertion</vt:lpstr>
      <vt:lpstr>Heap Extraction</vt:lpstr>
      <vt:lpstr>Moving a key down the heap</vt:lpstr>
      <vt:lpstr>Sorting using heaps</vt:lpstr>
      <vt:lpstr>HeapSort in Java</vt:lpstr>
      <vt:lpstr>HeapSort Example </vt:lpstr>
      <vt:lpstr>HeapSort Analysis</vt:lpstr>
      <vt:lpstr>Queues</vt:lpstr>
      <vt:lpstr>Queues - Principles</vt:lpstr>
      <vt:lpstr>Queue Operations</vt:lpstr>
      <vt:lpstr>A Queue ADT</vt:lpstr>
      <vt:lpstr>A Stack ADT (from last lecture)</vt:lpstr>
      <vt:lpstr>Extending Arrays &amp; Amortised Complexity</vt:lpstr>
      <vt:lpstr>Extending arrays by relocate-and-copy</vt:lpstr>
      <vt:lpstr>Stacks with relocate-and-copy</vt:lpstr>
      <vt:lpstr>Stacks with relocate-and-copy (ctd.)</vt:lpstr>
      <vt:lpstr>Amortised Analysis</vt:lpstr>
      <vt:lpstr>Analysis of the implementation</vt:lpstr>
      <vt:lpstr>… An improvement</vt:lpstr>
      <vt:lpstr>Proof: Sum of Powers of 21</vt:lpstr>
      <vt:lpstr>Array-like operations in extensible arrays</vt:lpstr>
      <vt:lpstr>Summary of extensible arrays</vt:lpstr>
      <vt:lpstr>FYI - Extending Arrays in Java</vt:lpstr>
      <vt:lpstr>Extensible arrays in Java</vt:lpstr>
      <vt:lpstr>ArrayLists in Java</vt:lpstr>
      <vt:lpstr>Vectors in Java</vt:lpstr>
      <vt:lpstr>Other vector &amp; arrayList methods in Java</vt:lpstr>
      <vt:lpstr>Reading</vt:lpstr>
      <vt:lpstr>Department’s 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IN2002 L02 2025</dc:title>
  <dc:creator>Cristina Gacek</dc:creator>
  <cp:lastModifiedBy>Gacek, Cristina</cp:lastModifiedBy>
  <cp:revision>406</cp:revision>
  <cp:lastPrinted>2024-10-10T16:58:15Z</cp:lastPrinted>
  <dcterms:modified xsi:type="dcterms:W3CDTF">2025-10-01T14:40:37Z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c24981-b6df-48f8-949b-0896357b9b03_Enabled">
    <vt:lpwstr>true</vt:lpwstr>
  </property>
  <property fmtid="{D5CDD505-2E9C-101B-9397-08002B2CF9AE}" pid="3" name="MSIP_Label_06c24981-b6df-48f8-949b-0896357b9b03_SetDate">
    <vt:lpwstr>2021-10-06T19:30:39Z</vt:lpwstr>
  </property>
  <property fmtid="{D5CDD505-2E9C-101B-9397-08002B2CF9AE}" pid="4" name="MSIP_Label_06c24981-b6df-48f8-949b-0896357b9b03_Method">
    <vt:lpwstr>Privileged</vt:lpwstr>
  </property>
  <property fmtid="{D5CDD505-2E9C-101B-9397-08002B2CF9AE}" pid="5" name="MSIP_Label_06c24981-b6df-48f8-949b-0896357b9b03_Name">
    <vt:lpwstr>Official</vt:lpwstr>
  </property>
  <property fmtid="{D5CDD505-2E9C-101B-9397-08002B2CF9AE}" pid="6" name="MSIP_Label_06c24981-b6df-48f8-949b-0896357b9b03_SiteId">
    <vt:lpwstr>dd615949-5bd0-4da0-ac52-28ef8d336373</vt:lpwstr>
  </property>
  <property fmtid="{D5CDD505-2E9C-101B-9397-08002B2CF9AE}" pid="7" name="MSIP_Label_06c24981-b6df-48f8-949b-0896357b9b03_ActionId">
    <vt:lpwstr>db30e32e-4e18-407f-8d0a-272ca5169f33</vt:lpwstr>
  </property>
  <property fmtid="{D5CDD505-2E9C-101B-9397-08002B2CF9AE}" pid="8" name="MSIP_Label_06c24981-b6df-48f8-949b-0896357b9b03_ContentBits">
    <vt:lpwstr>0</vt:lpwstr>
  </property>
</Properties>
</file>