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3"/>
  </p:handoutMasterIdLst>
  <p:sldIdLst>
    <p:sldId id="256" r:id="rId2"/>
    <p:sldId id="272" r:id="rId3"/>
    <p:sldId id="273" r:id="rId4"/>
    <p:sldId id="294" r:id="rId5"/>
    <p:sldId id="282" r:id="rId6"/>
    <p:sldId id="283" r:id="rId7"/>
    <p:sldId id="284" r:id="rId8"/>
    <p:sldId id="287" r:id="rId9"/>
    <p:sldId id="292" r:id="rId10"/>
    <p:sldId id="285" r:id="rId11"/>
    <p:sldId id="286" r:id="rId12"/>
    <p:sldId id="298" r:id="rId13"/>
    <p:sldId id="295" r:id="rId14"/>
    <p:sldId id="297" r:id="rId15"/>
    <p:sldId id="288" r:id="rId16"/>
    <p:sldId id="291" r:id="rId17"/>
    <p:sldId id="289" r:id="rId18"/>
    <p:sldId id="290" r:id="rId19"/>
    <p:sldId id="299" r:id="rId20"/>
    <p:sldId id="293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5CE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6"/>
    <p:restoredTop sz="94624"/>
  </p:normalViewPr>
  <p:slideViewPr>
    <p:cSldViewPr snapToGrid="0" snapToObjects="1">
      <p:cViewPr varScale="1">
        <p:scale>
          <a:sx n="110" d="100"/>
          <a:sy n="110" d="100"/>
        </p:scale>
        <p:origin x="1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E5339-F542-4143-A728-502914B24C3B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D0D10-1D51-6249-8D71-22DC199D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C56B-55B6-F04B-8952-412589C035A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2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Coursework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43" y="1490440"/>
            <a:ext cx="8893157" cy="517325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This week!</a:t>
            </a:r>
          </a:p>
          <a:p>
            <a:r>
              <a:rPr lang="en-US" dirty="0"/>
              <a:t>10 questions, MCQs</a:t>
            </a:r>
          </a:p>
          <a:p>
            <a:r>
              <a:rPr lang="en-US" dirty="0"/>
              <a:t>40 </a:t>
            </a:r>
            <a:r>
              <a:rPr lang="en-US" dirty="0" err="1"/>
              <a:t>mins</a:t>
            </a:r>
            <a:r>
              <a:rPr lang="en-US" dirty="0"/>
              <a:t> to answer them</a:t>
            </a:r>
          </a:p>
          <a:p>
            <a:r>
              <a:rPr lang="en-US" dirty="0"/>
              <a:t>Opens 5pm Tuesday, closes 5pm Sunday (Nov 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(So start by 4:20pm)</a:t>
            </a:r>
          </a:p>
          <a:p>
            <a:r>
              <a:rPr lang="en-US" dirty="0"/>
              <a:t>You choose your time to tackle them</a:t>
            </a:r>
          </a:p>
          <a:p>
            <a:r>
              <a:rPr lang="en-US" dirty="0"/>
              <a:t>Covers everything up and including to today</a:t>
            </a:r>
          </a:p>
          <a:p>
            <a:r>
              <a:rPr lang="en-US" dirty="0"/>
              <a:t>Exercises and definitions (have the notes handy)</a:t>
            </a:r>
          </a:p>
          <a:p>
            <a:r>
              <a:rPr lang="en-US" dirty="0"/>
              <a:t>Right: 4 marks, Wrong: -1 mark, Blank: 0 marks</a:t>
            </a:r>
          </a:p>
          <a:p>
            <a:r>
              <a:rPr lang="en-US" b="1" dirty="0"/>
              <a:t>Feedback</a:t>
            </a:r>
            <a:r>
              <a:rPr lang="en-US" dirty="0"/>
              <a:t>: immediate marks, comments later when the quiz closes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pic>
        <p:nvPicPr>
          <p:cNvPr id="4" name="Picture 3" descr="qui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689100"/>
            <a:ext cx="8616950" cy="3473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68ED30-42D0-9373-B806-C50F4EB199A6}"/>
              </a:ext>
            </a:extLst>
          </p:cNvPr>
          <p:cNvSpPr txBox="1"/>
          <p:nvPr/>
        </p:nvSpPr>
        <p:spPr>
          <a:xfrm>
            <a:off x="254000" y="5434012"/>
            <a:ext cx="7286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There is a practice quiz</a:t>
            </a:r>
          </a:p>
        </p:txBody>
      </p:sp>
    </p:spTree>
    <p:extLst>
      <p:ext uri="{BB962C8B-B14F-4D97-AF65-F5344CB8AC3E}">
        <p14:creationId xmlns:p14="http://schemas.microsoft.com/office/powerpoint/2010/main" val="185317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Properties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734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A function </a:t>
            </a:r>
            <a:r>
              <a:rPr lang="en-US" dirty="0" err="1"/>
              <a:t>f:A⟶B</a:t>
            </a:r>
            <a:r>
              <a:rPr lang="en-US" dirty="0"/>
              <a:t> is </a:t>
            </a:r>
            <a:r>
              <a:rPr lang="en-US" b="1" dirty="0"/>
              <a:t>1-to-1 </a:t>
            </a:r>
            <a:r>
              <a:rPr lang="en-US" dirty="0"/>
              <a:t>(</a:t>
            </a:r>
            <a:r>
              <a:rPr lang="en-US" b="1" dirty="0"/>
              <a:t>injective</a:t>
            </a:r>
            <a:r>
              <a:rPr lang="en-US" dirty="0"/>
              <a:t>) when </a:t>
            </a:r>
            <a:r>
              <a:rPr lang="en-US" dirty="0" err="1"/>
              <a:t>b∈</a:t>
            </a:r>
            <a:r>
              <a:rPr lang="en-US" b="1" dirty="0" err="1"/>
              <a:t>B</a:t>
            </a:r>
            <a:r>
              <a:rPr lang="en-US" dirty="0"/>
              <a:t> occurs at most once.</a:t>
            </a:r>
          </a:p>
          <a:p>
            <a:r>
              <a:rPr lang="en-US" dirty="0"/>
              <a:t>A function </a:t>
            </a:r>
            <a:r>
              <a:rPr lang="en-US" dirty="0" err="1"/>
              <a:t>f:A⟶B</a:t>
            </a:r>
            <a:r>
              <a:rPr lang="en-US" dirty="0"/>
              <a:t> is </a:t>
            </a:r>
            <a:r>
              <a:rPr lang="en-US" b="1" dirty="0"/>
              <a:t>onto </a:t>
            </a:r>
            <a:r>
              <a:rPr lang="en-US" dirty="0"/>
              <a:t>(</a:t>
            </a:r>
            <a:r>
              <a:rPr lang="en-US" b="1" dirty="0" err="1"/>
              <a:t>surjective</a:t>
            </a:r>
            <a:r>
              <a:rPr lang="en-US" dirty="0"/>
              <a:t>) when for every </a:t>
            </a:r>
            <a:r>
              <a:rPr lang="en-US" dirty="0" err="1"/>
              <a:t>b∈</a:t>
            </a:r>
            <a:r>
              <a:rPr lang="en-US" b="1" dirty="0" err="1"/>
              <a:t>B</a:t>
            </a:r>
            <a:r>
              <a:rPr lang="en-US" dirty="0"/>
              <a:t> there is </a:t>
            </a:r>
            <a:r>
              <a:rPr lang="en-US" dirty="0" err="1"/>
              <a:t>a∈</a:t>
            </a:r>
            <a:r>
              <a:rPr lang="en-US" b="1" dirty="0" err="1"/>
              <a:t>A</a:t>
            </a:r>
            <a:r>
              <a:rPr lang="en-US" dirty="0"/>
              <a:t> with f(a)=b.</a:t>
            </a:r>
          </a:p>
          <a:p>
            <a:r>
              <a:rPr lang="en-US" dirty="0"/>
              <a:t>A function </a:t>
            </a:r>
            <a:r>
              <a:rPr lang="en-US" dirty="0" err="1"/>
              <a:t>f:A⟶B</a:t>
            </a:r>
            <a:r>
              <a:rPr lang="en-US" dirty="0"/>
              <a:t> is </a:t>
            </a:r>
            <a:r>
              <a:rPr lang="en-US" b="1" dirty="0"/>
              <a:t>bijective</a:t>
            </a:r>
            <a:r>
              <a:rPr lang="en-US" dirty="0"/>
              <a:t> when it is 1-to-1 and onto.</a:t>
            </a:r>
          </a:p>
          <a:p>
            <a:endParaRPr lang="en-US" sz="1200" dirty="0"/>
          </a:p>
          <a:p>
            <a:r>
              <a:rPr lang="en-US" dirty="0"/>
              <a:t>The inverse is a function (or partial function) when f is 1-to-1.  For f</a:t>
            </a:r>
            <a:r>
              <a:rPr lang="en-US" baseline="30000" dirty="0"/>
              <a:t>-1</a:t>
            </a:r>
            <a:r>
              <a:rPr lang="en-US" dirty="0"/>
              <a:t> to be a total function, f must be surjective.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3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9EF2-9E6F-464F-AFCB-A644339E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B4CA-161C-A54B-A4D0-5A7985E0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functions, is it injective?  surjective?  bijective? neither?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f: </a:t>
            </a:r>
            <a:r>
              <a:rPr lang="en-US" b="1" dirty="0"/>
              <a:t>Z</a:t>
            </a:r>
            <a:r>
              <a:rPr lang="en-US" dirty="0"/>
              <a:t> → </a:t>
            </a:r>
            <a:r>
              <a:rPr lang="en-US" b="1" dirty="0"/>
              <a:t>Z</a:t>
            </a:r>
            <a:r>
              <a:rPr lang="en-US" dirty="0"/>
              <a:t>, f(x) = x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f: </a:t>
            </a:r>
            <a:r>
              <a:rPr lang="en-US" b="1" dirty="0"/>
              <a:t>R </a:t>
            </a:r>
            <a:r>
              <a:rPr lang="en-US" dirty="0"/>
              <a:t>→ </a:t>
            </a:r>
            <a:r>
              <a:rPr lang="en-US" b="1" dirty="0"/>
              <a:t>R</a:t>
            </a:r>
            <a:r>
              <a:rPr lang="en-US" dirty="0"/>
              <a:t>, f(x) = x</a:t>
            </a:r>
            <a:r>
              <a:rPr lang="en-US" baseline="30000" dirty="0"/>
              <a:t>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f: </a:t>
            </a:r>
            <a:r>
              <a:rPr lang="en-US" b="1" dirty="0"/>
              <a:t>Z</a:t>
            </a:r>
            <a:r>
              <a:rPr lang="en-US" dirty="0"/>
              <a:t> → </a:t>
            </a:r>
            <a:r>
              <a:rPr lang="en-US" b="1" dirty="0"/>
              <a:t>Z</a:t>
            </a:r>
            <a:r>
              <a:rPr lang="en-US" dirty="0"/>
              <a:t>, f(x) = 2x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0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9EF2-9E6F-464F-AFCB-A644339E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B4CA-161C-A54B-A4D0-5A7985E0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 following functions, is it injective?  surjective?  bijective? neither?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f: </a:t>
            </a:r>
            <a:r>
              <a:rPr lang="en-US" b="1" dirty="0"/>
              <a:t>Z</a:t>
            </a:r>
            <a:r>
              <a:rPr lang="en-US" dirty="0"/>
              <a:t> → </a:t>
            </a:r>
            <a:r>
              <a:rPr lang="en-US" b="1" dirty="0"/>
              <a:t>Z</a:t>
            </a:r>
            <a:r>
              <a:rPr lang="en-US" dirty="0"/>
              <a:t>, f(x) = x + 1 </a:t>
            </a:r>
          </a:p>
          <a:p>
            <a:pPr marL="800100" lvl="2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bijective (injective and surjective)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f: </a:t>
            </a:r>
            <a:r>
              <a:rPr lang="en-US" b="1" dirty="0"/>
              <a:t>R </a:t>
            </a:r>
            <a:r>
              <a:rPr lang="en-US" dirty="0"/>
              <a:t>→ </a:t>
            </a:r>
            <a:r>
              <a:rPr lang="en-US" b="1" dirty="0"/>
              <a:t>R</a:t>
            </a:r>
            <a:r>
              <a:rPr lang="en-US" dirty="0"/>
              <a:t>, f(x) = x</a:t>
            </a:r>
            <a:r>
              <a:rPr lang="en-US" baseline="30000" dirty="0"/>
              <a:t>2</a:t>
            </a:r>
          </a:p>
          <a:p>
            <a:pPr marL="400050" lvl="1" indent="0">
              <a:buNone/>
            </a:pPr>
            <a:r>
              <a:rPr lang="en-US" baseline="30000" dirty="0"/>
              <a:t>	       </a:t>
            </a:r>
            <a:r>
              <a:rPr lang="en-US" sz="3200" dirty="0">
                <a:solidFill>
                  <a:srgbClr val="00B050"/>
                </a:solidFill>
              </a:rPr>
              <a:t>neither</a:t>
            </a:r>
            <a:endParaRPr lang="en-US" sz="3200" baseline="30000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f: </a:t>
            </a:r>
            <a:r>
              <a:rPr lang="en-US" b="1" dirty="0"/>
              <a:t>Z</a:t>
            </a:r>
            <a:r>
              <a:rPr lang="en-US" dirty="0"/>
              <a:t> → </a:t>
            </a:r>
            <a:r>
              <a:rPr lang="en-US" b="1" dirty="0"/>
              <a:t>Z</a:t>
            </a:r>
            <a:r>
              <a:rPr lang="en-US" dirty="0"/>
              <a:t>, f(x) = 2x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>
                <a:solidFill>
                  <a:srgbClr val="00B050"/>
                </a:solidFill>
              </a:rPr>
              <a:t>injective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6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⎣x⎦, floor</a:t>
            </a:r>
          </a:p>
          <a:p>
            <a:r>
              <a:rPr lang="en-US" dirty="0"/>
              <a:t>⎡x⎤, ceiling</a:t>
            </a:r>
          </a:p>
          <a:p>
            <a:r>
              <a:rPr lang="en-US" dirty="0"/>
              <a:t>ABS(x)</a:t>
            </a:r>
          </a:p>
          <a:p>
            <a:r>
              <a:rPr lang="en-US" dirty="0"/>
              <a:t>INT(x)</a:t>
            </a:r>
          </a:p>
          <a:p>
            <a:r>
              <a:rPr lang="en-US" dirty="0"/>
              <a:t>x (mod M)</a:t>
            </a:r>
          </a:p>
          <a:p>
            <a:r>
              <a:rPr lang="en-US" dirty="0"/>
              <a:t>x!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9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Powers and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n</a:t>
                </a:r>
                <a:r>
                  <a:rPr lang="en-US" dirty="0"/>
                  <a:t>)</a:t>
                </a:r>
                <a:r>
                  <a:rPr lang="en-US" baseline="30000" dirty="0"/>
                  <a:t>m</a:t>
                </a:r>
                <a:r>
                  <a:rPr lang="en-US" dirty="0"/>
                  <a:t> =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nm</a:t>
                </a:r>
                <a:endParaRPr lang="en-US" baseline="30000" dirty="0"/>
              </a:p>
              <a:p>
                <a:r>
                  <a:rPr lang="en-US" dirty="0" err="1"/>
                  <a:t>x</a:t>
                </a:r>
                <a:r>
                  <a:rPr lang="en-US" baseline="30000" dirty="0" err="1"/>
                  <a:t>n</a:t>
                </a:r>
                <a:r>
                  <a:rPr lang="en-US" dirty="0"/>
                  <a:t> *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m</a:t>
                </a:r>
                <a:r>
                  <a:rPr lang="en-US" dirty="0"/>
                  <a:t> =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n+m</a:t>
                </a:r>
                <a:endParaRPr lang="en-US" baseline="30000" dirty="0"/>
              </a:p>
              <a:p>
                <a:r>
                  <a:rPr lang="en-US" dirty="0" err="1"/>
                  <a:t>x</a:t>
                </a:r>
                <a:r>
                  <a:rPr lang="en-US" baseline="30000" dirty="0" err="1"/>
                  <a:t>m</a:t>
                </a:r>
                <a:r>
                  <a:rPr lang="en-US" dirty="0"/>
                  <a:t>/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n</a:t>
                </a:r>
                <a:r>
                  <a:rPr lang="en-US" dirty="0"/>
                  <a:t> = 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m</a:t>
                </a:r>
                <a:r>
                  <a:rPr lang="en-US" baseline="30000" dirty="0"/>
                  <a:t>-n</a:t>
                </a:r>
              </a:p>
              <a:p>
                <a:endParaRPr lang="en-US" baseline="300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4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5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⎣4.2⎦ = ?</a:t>
                </a:r>
              </a:p>
              <a:p>
                <a:r>
                  <a:rPr lang="en-US" dirty="0"/>
                  <a:t>⎡-1.7⎤ = ?</a:t>
                </a:r>
              </a:p>
              <a:p>
                <a:r>
                  <a:rPr lang="en-US" dirty="0"/>
                  <a:t>ABS(-1.7) = ?</a:t>
                </a:r>
              </a:p>
              <a:p>
                <a:r>
                  <a:rPr lang="en-US" dirty="0"/>
                  <a:t>INT(4.2) = ?</a:t>
                </a:r>
              </a:p>
              <a:p>
                <a:r>
                  <a:rPr lang="en-US" dirty="0"/>
                  <a:t>17 (mod 4) = ?</a:t>
                </a:r>
              </a:p>
              <a:p>
                <a:r>
                  <a:rPr lang="en-US" dirty="0"/>
                  <a:t>6! = ?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= 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4" t="-1681" b="-17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19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⎣4.2⎦ = 4</a:t>
                </a:r>
              </a:p>
              <a:p>
                <a:r>
                  <a:rPr lang="en-US" dirty="0"/>
                  <a:t>⎡-1.7⎤ = -1</a:t>
                </a:r>
              </a:p>
              <a:p>
                <a:r>
                  <a:rPr lang="en-US" dirty="0"/>
                  <a:t>ABS(-1.7) = 1.7</a:t>
                </a:r>
              </a:p>
              <a:p>
                <a:r>
                  <a:rPr lang="en-US" dirty="0"/>
                  <a:t>INT(4.2) = 4</a:t>
                </a:r>
              </a:p>
              <a:p>
                <a:r>
                  <a:rPr lang="en-US" dirty="0"/>
                  <a:t>17 (mod 4) = 1</a:t>
                </a:r>
              </a:p>
              <a:p>
                <a:r>
                  <a:rPr lang="en-US" dirty="0"/>
                  <a:t>6! = 6 x 5 x 4 x 3 x 2 x 1 = 720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= 1 + 4 + 9 + 16 = 30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4" t="-1681" b="-17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0DE4CB-F028-BE7C-D9F2-F521853089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600199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⎣4.2⎦ = </a:t>
                </a:r>
              </a:p>
              <a:p>
                <a:r>
                  <a:rPr lang="en-US" dirty="0"/>
                  <a:t>⎡-1.7⎤ = </a:t>
                </a:r>
              </a:p>
              <a:p>
                <a:r>
                  <a:rPr lang="en-US" dirty="0"/>
                  <a:t>ABS(-1.7) = </a:t>
                </a:r>
              </a:p>
              <a:p>
                <a:r>
                  <a:rPr lang="en-US" dirty="0"/>
                  <a:t>INT(4.2) = </a:t>
                </a:r>
              </a:p>
              <a:p>
                <a:r>
                  <a:rPr lang="en-US" dirty="0"/>
                  <a:t>17 (mod 4) = </a:t>
                </a:r>
              </a:p>
              <a:p>
                <a:r>
                  <a:rPr lang="en-US" dirty="0"/>
                  <a:t>6! =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=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0DE4CB-F028-BE7C-D9F2-F52185308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199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3704" t="-1397" b="-17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3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D9DC88-0766-754E-A797-A0E338AB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271587"/>
            <a:ext cx="4133850" cy="53117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A7C978-5A13-D549-9A19-4F4DBF6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Gauss</a:t>
            </a:r>
          </a:p>
        </p:txBody>
      </p:sp>
    </p:spTree>
    <p:extLst>
      <p:ext uri="{BB962C8B-B14F-4D97-AF65-F5344CB8AC3E}">
        <p14:creationId xmlns:p14="http://schemas.microsoft.com/office/powerpoint/2010/main" val="207127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on relations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Properties of functions</a:t>
            </a:r>
          </a:p>
          <a:p>
            <a:r>
              <a:rPr lang="en-US" dirty="0"/>
              <a:t>Example functions</a:t>
            </a:r>
          </a:p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445466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is one that calls itself.</a:t>
            </a:r>
          </a:p>
          <a:p>
            <a:r>
              <a:rPr lang="en-US" dirty="0"/>
              <a:t>It will have one or more base case, and one or more recursive cases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sz="3200" dirty="0"/>
              <a:t>GCD(a,0) = a</a:t>
            </a:r>
          </a:p>
          <a:p>
            <a:pPr lvl="1"/>
            <a:r>
              <a:rPr lang="en-US" sz="3200" dirty="0"/>
              <a:t>GCD(</a:t>
            </a:r>
            <a:r>
              <a:rPr lang="en-US" sz="3200" dirty="0" err="1"/>
              <a:t>a,b</a:t>
            </a:r>
            <a:r>
              <a:rPr lang="en-US" sz="3200" dirty="0"/>
              <a:t>) = GCD(b, a (mod b))</a:t>
            </a:r>
          </a:p>
        </p:txBody>
      </p:sp>
    </p:spTree>
    <p:extLst>
      <p:ext uri="{BB962C8B-B14F-4D97-AF65-F5344CB8AC3E}">
        <p14:creationId xmlns:p14="http://schemas.microsoft.com/office/powerpoint/2010/main" val="3733474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9445-0EBD-2F47-B3C5-A276B752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F130-2D44-CD46-9141-66B519EC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30"/>
            <a:ext cx="8686800" cy="4525963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dirty="0"/>
              <a:t>Give a recursive function for factorial:</a:t>
            </a:r>
          </a:p>
          <a:p>
            <a:pPr>
              <a:spcBef>
                <a:spcPts val="500"/>
              </a:spcBef>
            </a:pPr>
            <a:endParaRPr lang="en-US" sz="1200" dirty="0"/>
          </a:p>
          <a:p>
            <a:pPr>
              <a:spcBef>
                <a:spcPts val="500"/>
              </a:spcBef>
              <a:buFont typeface="Wingdings" pitchFamily="2" charset="2"/>
              <a:buChar char="Ø"/>
            </a:pPr>
            <a:r>
              <a:rPr lang="en-US" dirty="0"/>
              <a:t>    0! = 1</a:t>
            </a:r>
          </a:p>
          <a:p>
            <a:pPr>
              <a:spcBef>
                <a:spcPts val="500"/>
              </a:spcBef>
              <a:buFont typeface="Wingdings" pitchFamily="2" charset="2"/>
              <a:buChar char="Ø"/>
            </a:pPr>
            <a:r>
              <a:rPr lang="en-US" dirty="0"/>
              <a:t>    1! = 1</a:t>
            </a:r>
          </a:p>
          <a:p>
            <a:pPr>
              <a:spcBef>
                <a:spcPts val="500"/>
              </a:spcBef>
              <a:buFont typeface="Wingdings" pitchFamily="2" charset="2"/>
              <a:buChar char="Ø"/>
            </a:pPr>
            <a:r>
              <a:rPr lang="en-US" dirty="0"/>
              <a:t>    n! = n * (n-1)! 	if n&gt;1</a:t>
            </a:r>
          </a:p>
          <a:p>
            <a:pPr>
              <a:spcBef>
                <a:spcPts val="500"/>
              </a:spcBef>
              <a:buFont typeface="Wingdings" pitchFamily="2" charset="2"/>
              <a:buChar char="Ø"/>
            </a:pPr>
            <a:endParaRPr lang="en-US" sz="1200" dirty="0"/>
          </a:p>
          <a:p>
            <a:pPr>
              <a:spcBef>
                <a:spcPts val="500"/>
              </a:spcBef>
              <a:buFont typeface="Wingdings" pitchFamily="2" charset="2"/>
              <a:buChar char="Ø"/>
            </a:pPr>
            <a:r>
              <a:rPr lang="en-US" dirty="0"/>
              <a:t>    fact(0) = 1</a:t>
            </a:r>
          </a:p>
          <a:p>
            <a:pPr>
              <a:spcBef>
                <a:spcPts val="500"/>
              </a:spcBef>
              <a:buFont typeface="Wingdings" pitchFamily="2" charset="2"/>
              <a:buChar char="Ø"/>
            </a:pPr>
            <a:r>
              <a:rPr lang="en-US" dirty="0"/>
              <a:t>    fact(1) = 1 </a:t>
            </a:r>
          </a:p>
          <a:p>
            <a:pPr>
              <a:spcBef>
                <a:spcPts val="500"/>
              </a:spcBef>
              <a:buFont typeface="Wingdings" pitchFamily="2" charset="2"/>
              <a:buChar char="Ø"/>
            </a:pPr>
            <a:r>
              <a:rPr lang="en-US" dirty="0"/>
              <a:t>    fact(n) </a:t>
            </a:r>
            <a:r>
              <a:rPr lang="en-US"/>
              <a:t>= n * fact</a:t>
            </a:r>
            <a:r>
              <a:rPr lang="en-US" dirty="0"/>
              <a:t>(n-1) 	if n&gt;1</a:t>
            </a:r>
          </a:p>
          <a:p>
            <a:pPr marL="0" indent="0">
              <a:spcBef>
                <a:spcPts val="500"/>
              </a:spcBef>
              <a:buNone/>
            </a:pPr>
            <a:endParaRPr lang="en-US" sz="1200" dirty="0"/>
          </a:p>
          <a:p>
            <a:pPr>
              <a:spcBef>
                <a:spcPts val="500"/>
              </a:spcBef>
            </a:pPr>
            <a:r>
              <a:rPr lang="en-US" dirty="0"/>
              <a:t>(This may not be the best way to calculate factorial.)</a:t>
            </a:r>
          </a:p>
        </p:txBody>
      </p:sp>
    </p:spTree>
    <p:extLst>
      <p:ext uri="{BB962C8B-B14F-4D97-AF65-F5344CB8AC3E}">
        <p14:creationId xmlns:p14="http://schemas.microsoft.com/office/powerpoint/2010/main" val="33082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operations: </a:t>
            </a:r>
            <a:r>
              <a:rPr lang="en-US" b="1" dirty="0"/>
              <a:t>A∪B, A∩B, A⨁B, A-B, A</a:t>
            </a:r>
            <a:r>
              <a:rPr lang="en-US" b="1" baseline="30000" dirty="0"/>
              <a:t>c</a:t>
            </a:r>
            <a:endParaRPr lang="en-US" b="1" dirty="0"/>
          </a:p>
          <a:p>
            <a:r>
              <a:rPr lang="en-US" dirty="0"/>
              <a:t>Ordered pairs: </a:t>
            </a:r>
          </a:p>
          <a:p>
            <a:pPr marL="0" indent="0" algn="ctr">
              <a:buNone/>
            </a:pPr>
            <a:r>
              <a:rPr lang="en-US" dirty="0"/>
              <a:t>		(u, v) </a:t>
            </a:r>
            <a:r>
              <a:rPr lang="en-US" b="1" dirty="0"/>
              <a:t>∈ A x B = {(a, b) | </a:t>
            </a:r>
            <a:r>
              <a:rPr lang="en-US" b="1" dirty="0" err="1"/>
              <a:t>a∈A</a:t>
            </a:r>
            <a:r>
              <a:rPr lang="en-US" b="1" dirty="0"/>
              <a:t>, </a:t>
            </a:r>
            <a:r>
              <a:rPr lang="en-US" b="1" dirty="0" err="1"/>
              <a:t>b∈B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/>
              <a:t>Relations: any subset of </a:t>
            </a:r>
            <a:r>
              <a:rPr lang="en-US" b="1" dirty="0"/>
              <a:t>A x B</a:t>
            </a:r>
          </a:p>
          <a:p>
            <a:r>
              <a:rPr lang="en-US" dirty="0"/>
              <a:t>For </a:t>
            </a:r>
            <a:r>
              <a:rPr lang="en-US" b="1" dirty="0" err="1"/>
              <a:t>AxA</a:t>
            </a:r>
            <a:endParaRPr lang="en-US" b="1" dirty="0"/>
          </a:p>
          <a:p>
            <a:pPr lvl="1"/>
            <a:r>
              <a:rPr lang="en-US" sz="3200" dirty="0"/>
              <a:t>Reflexive: </a:t>
            </a:r>
            <a:r>
              <a:rPr lang="en-US" sz="3200" dirty="0" err="1"/>
              <a:t>aRa</a:t>
            </a:r>
            <a:r>
              <a:rPr lang="en-US" sz="3200" dirty="0"/>
              <a:t> for every </a:t>
            </a:r>
            <a:r>
              <a:rPr lang="en-US" sz="3200" dirty="0" err="1"/>
              <a:t>a∈A</a:t>
            </a:r>
            <a:endParaRPr lang="en-US" sz="3200" dirty="0"/>
          </a:p>
          <a:p>
            <a:pPr lvl="1"/>
            <a:r>
              <a:rPr lang="en-US" sz="3200" dirty="0"/>
              <a:t>Symmetric: </a:t>
            </a:r>
            <a:r>
              <a:rPr lang="en-US" sz="3200" dirty="0" err="1"/>
              <a:t>aRb</a:t>
            </a:r>
            <a:r>
              <a:rPr lang="en-US" sz="3200" dirty="0"/>
              <a:t> implies </a:t>
            </a:r>
            <a:r>
              <a:rPr lang="en-US" sz="3200" dirty="0" err="1"/>
              <a:t>bRa</a:t>
            </a:r>
            <a:endParaRPr lang="en-US" sz="3200" dirty="0"/>
          </a:p>
          <a:p>
            <a:pPr lvl="1"/>
            <a:r>
              <a:rPr lang="en-US" sz="3200" dirty="0"/>
              <a:t>Transitive: </a:t>
            </a:r>
            <a:r>
              <a:rPr lang="en-US" sz="3200" dirty="0" err="1"/>
              <a:t>aRb</a:t>
            </a:r>
            <a:r>
              <a:rPr lang="en-US" sz="3200" dirty="0"/>
              <a:t> and </a:t>
            </a:r>
            <a:r>
              <a:rPr lang="en-US" sz="3200" dirty="0" err="1"/>
              <a:t>bRc</a:t>
            </a:r>
            <a:r>
              <a:rPr lang="en-US" sz="3200" dirty="0"/>
              <a:t> implies </a:t>
            </a:r>
            <a:r>
              <a:rPr lang="en-US" sz="3200" dirty="0" err="1"/>
              <a:t>aRc</a:t>
            </a:r>
            <a:endParaRPr lang="en-US" sz="3200" dirty="0"/>
          </a:p>
          <a:p>
            <a:pPr lvl="1"/>
            <a:r>
              <a:rPr lang="en-US" sz="3200" dirty="0"/>
              <a:t>Anti-symmetric if </a:t>
            </a:r>
            <a:r>
              <a:rPr lang="en-US" sz="3200" dirty="0" err="1"/>
              <a:t>aRb</a:t>
            </a:r>
            <a:r>
              <a:rPr lang="en-US" sz="3200" dirty="0"/>
              <a:t> and a ≠ b, then </a:t>
            </a:r>
            <a:r>
              <a:rPr lang="en-US" sz="3200" dirty="0" err="1"/>
              <a:t>b</a:t>
            </a:r>
            <a:r>
              <a:rPr lang="en-US" sz="3200" strike="sngStrike" dirty="0" err="1"/>
              <a:t>R</a:t>
            </a:r>
            <a:r>
              <a:rPr lang="en-US" sz="3200" dirty="0" err="1"/>
              <a:t>a</a:t>
            </a:r>
            <a:r>
              <a:rPr lang="en-US" sz="3200" dirty="0"/>
              <a:t> (b doesn’t relate to 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52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For each relation over {1,2,3,4}, is it reflexive, symmetric, transitive, anti-symmetric?</a:t>
            </a:r>
          </a:p>
          <a:p>
            <a:r>
              <a:rPr lang="en-US" dirty="0"/>
              <a:t>{(1,3),(2,3),(1,2),(3,1),(1,1),(3,3),(2,1),(2,2),(3,2)}</a:t>
            </a:r>
          </a:p>
          <a:p>
            <a:r>
              <a:rPr lang="en-US" dirty="0"/>
              <a:t>{(1,1),(1,2),(2,3),(1,3),(2,2),(3,3),(3,4),(4,4)}</a:t>
            </a:r>
          </a:p>
          <a:p>
            <a:r>
              <a:rPr lang="en-US" dirty="0"/>
              <a:t>{(1,2),(1,3),(1,4),(2,3),(2,4),(3,4),(2,1),(3,2),(3,1), (4,3),(4,2),(4,1)}</a:t>
            </a:r>
          </a:p>
          <a:p>
            <a:r>
              <a:rPr lang="en-US" dirty="0"/>
              <a:t>{(1,2),(2,3),(3,4),(1,3),(2,4)}</a:t>
            </a:r>
          </a:p>
          <a:p>
            <a:r>
              <a:rPr lang="en-US" dirty="0"/>
              <a:t>{(1,2),(2,3),(3,4),(1,3),(2,4),(1,4)}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6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5350" cy="4525963"/>
          </a:xfrm>
        </p:spPr>
        <p:txBody>
          <a:bodyPr/>
          <a:lstStyle/>
          <a:p>
            <a:r>
              <a:rPr lang="en-US" dirty="0"/>
              <a:t>For each of the following, is it reflexive, symmetric, transitive, anti-symmetric?</a:t>
            </a:r>
          </a:p>
          <a:p>
            <a:r>
              <a:rPr lang="en-US" dirty="0"/>
              <a:t>{(1,3),(2,3),(1,2),(3,1),(1,1),(3,3),(2,1),(2,2),(3,2)}</a:t>
            </a:r>
          </a:p>
          <a:p>
            <a:r>
              <a:rPr lang="en-US" dirty="0">
                <a:solidFill>
                  <a:srgbClr val="00B050"/>
                </a:solidFill>
              </a:rPr>
              <a:t>Transitive and symmetric</a:t>
            </a:r>
          </a:p>
          <a:p>
            <a:r>
              <a:rPr lang="en-US" dirty="0"/>
              <a:t>{(1,1),(1,2),(2,3),(1,3),(2,2),(3,3),(3,4),(4,4)}</a:t>
            </a:r>
          </a:p>
          <a:p>
            <a:r>
              <a:rPr lang="en-US" dirty="0">
                <a:solidFill>
                  <a:srgbClr val="00B050"/>
                </a:solidFill>
              </a:rPr>
              <a:t>Reflexive, anti-symmetric</a:t>
            </a:r>
          </a:p>
        </p:txBody>
      </p:sp>
    </p:spTree>
    <p:extLst>
      <p:ext uri="{BB962C8B-B14F-4D97-AF65-F5344CB8AC3E}">
        <p14:creationId xmlns:p14="http://schemas.microsoft.com/office/powerpoint/2010/main" val="4763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340" cy="4525963"/>
          </a:xfrm>
        </p:spPr>
        <p:txBody>
          <a:bodyPr/>
          <a:lstStyle/>
          <a:p>
            <a:r>
              <a:rPr lang="en-US" dirty="0"/>
              <a:t>{(1,2),(1,3),(1,4),(2,3),(2,4),(3,4),(2,1),(3,2),(3,1),(4,3),(4,2),(4,1)}</a:t>
            </a:r>
          </a:p>
          <a:p>
            <a:r>
              <a:rPr lang="en-US" dirty="0">
                <a:solidFill>
                  <a:srgbClr val="00B050"/>
                </a:solidFill>
              </a:rPr>
              <a:t>Symmetric</a:t>
            </a:r>
          </a:p>
          <a:p>
            <a:r>
              <a:rPr lang="en-US" dirty="0"/>
              <a:t>{(1,2),(2,3),(3,4),(1,3),(2,4)}</a:t>
            </a:r>
          </a:p>
          <a:p>
            <a:r>
              <a:rPr lang="en-US" dirty="0">
                <a:solidFill>
                  <a:srgbClr val="00B050"/>
                </a:solidFill>
              </a:rPr>
              <a:t>Anti-symmetric</a:t>
            </a:r>
          </a:p>
          <a:p>
            <a:r>
              <a:rPr lang="en-US" dirty="0"/>
              <a:t>{(1,2),(2,3),(3,4),(1,3),(2,4),(1,4)}</a:t>
            </a:r>
          </a:p>
          <a:p>
            <a:r>
              <a:rPr lang="en-US" dirty="0">
                <a:solidFill>
                  <a:srgbClr val="00B050"/>
                </a:solidFill>
              </a:rPr>
              <a:t>Transitive and anti-symmetric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from </a:t>
            </a:r>
            <a:r>
              <a:rPr lang="en-US" b="1" dirty="0"/>
              <a:t>A</a:t>
            </a:r>
            <a:r>
              <a:rPr lang="en-US" dirty="0"/>
              <a:t> to </a:t>
            </a:r>
            <a:r>
              <a:rPr lang="en-US" b="1" dirty="0"/>
              <a:t>B</a:t>
            </a:r>
            <a:r>
              <a:rPr lang="en-US" dirty="0"/>
              <a:t> is a subset of </a:t>
            </a:r>
            <a:r>
              <a:rPr lang="en-US" b="1" dirty="0" err="1"/>
              <a:t>AxB</a:t>
            </a:r>
            <a:r>
              <a:rPr lang="en-US" b="1" dirty="0"/>
              <a:t> </a:t>
            </a:r>
            <a:r>
              <a:rPr lang="en-US" dirty="0"/>
              <a:t>where each </a:t>
            </a:r>
            <a:r>
              <a:rPr lang="en-US" dirty="0" err="1"/>
              <a:t>a∈</a:t>
            </a:r>
            <a:r>
              <a:rPr lang="en-US" b="1" dirty="0" err="1"/>
              <a:t>A</a:t>
            </a:r>
            <a:r>
              <a:rPr lang="en-US" dirty="0"/>
              <a:t> occurs in the left hand side of exactly one pair.</a:t>
            </a:r>
          </a:p>
          <a:p>
            <a:r>
              <a:rPr lang="en-US" dirty="0"/>
              <a:t>Written f: </a:t>
            </a:r>
            <a:r>
              <a:rPr lang="en-US" b="1" dirty="0"/>
              <a:t>A</a:t>
            </a:r>
            <a:r>
              <a:rPr lang="en-US" dirty="0"/>
              <a:t> → </a:t>
            </a:r>
            <a:r>
              <a:rPr lang="en-US" b="1" dirty="0"/>
              <a:t>B</a:t>
            </a:r>
          </a:p>
          <a:p>
            <a:r>
              <a:rPr lang="en-US" dirty="0"/>
              <a:t>A is the </a:t>
            </a:r>
            <a:r>
              <a:rPr lang="en-US" b="1" dirty="0"/>
              <a:t>domain</a:t>
            </a:r>
          </a:p>
          <a:p>
            <a:r>
              <a:rPr lang="en-US" dirty="0"/>
              <a:t>B is the </a:t>
            </a:r>
            <a:r>
              <a:rPr lang="en-US" b="1" dirty="0"/>
              <a:t>co-domain</a:t>
            </a:r>
          </a:p>
          <a:p>
            <a:r>
              <a:rPr lang="en-US" dirty="0"/>
              <a:t>{f(a) | </a:t>
            </a:r>
            <a:r>
              <a:rPr lang="en-US" dirty="0" err="1"/>
              <a:t>a∈</a:t>
            </a:r>
            <a:r>
              <a:rPr lang="en-US" b="1" dirty="0" err="1"/>
              <a:t>A</a:t>
            </a:r>
            <a:r>
              <a:rPr lang="en-US" dirty="0"/>
              <a:t>} is the </a:t>
            </a:r>
            <a:r>
              <a:rPr lang="en-US" b="1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18889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Inverse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Inverse function. If </a:t>
            </a:r>
          </a:p>
          <a:p>
            <a:pPr marL="0" indent="0">
              <a:buNone/>
            </a:pPr>
            <a:r>
              <a:rPr lang="en-US" dirty="0"/>
              <a:t>		f: A → B </a:t>
            </a:r>
          </a:p>
          <a:p>
            <a:r>
              <a:rPr lang="en-US" dirty="0"/>
              <a:t>is a function, then the inverse:</a:t>
            </a:r>
          </a:p>
          <a:p>
            <a:pPr marL="0" indent="0">
              <a:buNone/>
            </a:pPr>
            <a:r>
              <a:rPr lang="en-US" dirty="0"/>
              <a:t>		f</a:t>
            </a:r>
            <a:r>
              <a:rPr lang="en-US" baseline="30000" dirty="0"/>
              <a:t>-1</a:t>
            </a:r>
            <a:r>
              <a:rPr lang="en-US" dirty="0"/>
              <a:t>: B → A</a:t>
            </a:r>
          </a:p>
          <a:p>
            <a:r>
              <a:rPr lang="en-US" dirty="0"/>
              <a:t>is given by f</a:t>
            </a:r>
            <a:r>
              <a:rPr lang="en-US" baseline="30000" dirty="0"/>
              <a:t>-1</a:t>
            </a:r>
            <a:r>
              <a:rPr lang="en-US" dirty="0"/>
              <a:t> = {(</a:t>
            </a:r>
            <a:r>
              <a:rPr lang="en-US" dirty="0" err="1"/>
              <a:t>b,a</a:t>
            </a:r>
            <a:r>
              <a:rPr lang="en-US" dirty="0"/>
              <a:t>) | (</a:t>
            </a:r>
            <a:r>
              <a:rPr lang="en-US" dirty="0" err="1"/>
              <a:t>a,b</a:t>
            </a:r>
            <a:r>
              <a:rPr lang="en-US" dirty="0"/>
              <a:t>) ∈ f}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7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Partial functions and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function is one where the function is not defined for every value of the domain</a:t>
            </a:r>
          </a:p>
          <a:p>
            <a:r>
              <a:rPr lang="en-US" dirty="0"/>
              <a:t>Function composition: (</a:t>
            </a:r>
            <a:r>
              <a:rPr lang="en-US" dirty="0" err="1"/>
              <a:t>f◦g</a:t>
            </a:r>
            <a:r>
              <a:rPr lang="en-US" dirty="0"/>
              <a:t>)(x) = f(g(x)), co-domain of g and domain of f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7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18EC00-6AF2-624D-9BBB-FC8881E0FA87}">
  <we:reference id="4b785c87-866c-4bad-85d8-5d1ae467ac9a" version="3.3.0.0" store="EXCatalog" storeType="EXCatalog"/>
  <we:alternateReferences>
    <we:reference id="WA104381909" version="3.3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4004</TotalTime>
  <Words>1095</Words>
  <Application>Microsoft Macintosh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Office Theme</vt:lpstr>
      <vt:lpstr>3. Functions</vt:lpstr>
      <vt:lpstr>The plan</vt:lpstr>
      <vt:lpstr>Recap</vt:lpstr>
      <vt:lpstr>Exercises</vt:lpstr>
      <vt:lpstr>Exercises</vt:lpstr>
      <vt:lpstr>Exercises</vt:lpstr>
      <vt:lpstr>Functions</vt:lpstr>
      <vt:lpstr>Inverse functions</vt:lpstr>
      <vt:lpstr>Partial functions and composition</vt:lpstr>
      <vt:lpstr>Coursework</vt:lpstr>
      <vt:lpstr>Example</vt:lpstr>
      <vt:lpstr>Properties of functions</vt:lpstr>
      <vt:lpstr>Exercise</vt:lpstr>
      <vt:lpstr>Exercise</vt:lpstr>
      <vt:lpstr>Some functions</vt:lpstr>
      <vt:lpstr>Powers and sums</vt:lpstr>
      <vt:lpstr>Exercise</vt:lpstr>
      <vt:lpstr>Exercise</vt:lpstr>
      <vt:lpstr>Gauss</vt:lpstr>
      <vt:lpstr>Recursion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Howe, Jacob</cp:lastModifiedBy>
  <cp:revision>90</cp:revision>
  <cp:lastPrinted>2021-11-01T14:36:54Z</cp:lastPrinted>
  <dcterms:created xsi:type="dcterms:W3CDTF">2014-10-12T22:14:06Z</dcterms:created>
  <dcterms:modified xsi:type="dcterms:W3CDTF">2023-10-30T17:22:57Z</dcterms:modified>
</cp:coreProperties>
</file>