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1"/>
  </p:handoutMasterIdLst>
  <p:sldIdLst>
    <p:sldId id="256" r:id="rId2"/>
    <p:sldId id="272" r:id="rId3"/>
    <p:sldId id="273" r:id="rId4"/>
    <p:sldId id="284" r:id="rId5"/>
    <p:sldId id="274" r:id="rId6"/>
    <p:sldId id="275" r:id="rId7"/>
    <p:sldId id="282" r:id="rId8"/>
    <p:sldId id="276" r:id="rId9"/>
    <p:sldId id="277" r:id="rId10"/>
    <p:sldId id="278" r:id="rId11"/>
    <p:sldId id="285" r:id="rId12"/>
    <p:sldId id="286" r:id="rId13"/>
    <p:sldId id="259" r:id="rId14"/>
    <p:sldId id="257" r:id="rId15"/>
    <p:sldId id="260" r:id="rId16"/>
    <p:sldId id="279" r:id="rId17"/>
    <p:sldId id="283" r:id="rId18"/>
    <p:sldId id="281" r:id="rId19"/>
    <p:sldId id="28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5CE0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7"/>
  </p:normalViewPr>
  <p:slideViewPr>
    <p:cSldViewPr snapToGrid="0" snapToObjects="1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E5339-F542-4143-A728-502914B24C3B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D0D10-1D51-6249-8D71-22DC199DA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2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1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3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5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1C56B-55B6-F04B-8952-412589C035A9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DF3AD-C657-DA4B-9707-9D9218366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Sets and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82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Membership tables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	B	C		A ⊕ B		(A ⊕ B) ∩ C</a:t>
            </a:r>
          </a:p>
          <a:p>
            <a:pPr marL="0" indent="0">
              <a:buNone/>
            </a:pPr>
            <a:r>
              <a:rPr lang="en-US" b="1" dirty="0"/>
              <a:t>0 	0	0		0			0</a:t>
            </a:r>
          </a:p>
          <a:p>
            <a:pPr marL="0" indent="0">
              <a:buNone/>
            </a:pPr>
            <a:r>
              <a:rPr lang="en-US" b="1" dirty="0"/>
              <a:t>0	0	1		0			0</a:t>
            </a:r>
          </a:p>
          <a:p>
            <a:pPr marL="0" indent="0">
              <a:buNone/>
            </a:pPr>
            <a:r>
              <a:rPr lang="en-US" b="1" dirty="0"/>
              <a:t>0	1	0		1			0</a:t>
            </a:r>
          </a:p>
          <a:p>
            <a:pPr marL="0" indent="0">
              <a:buNone/>
            </a:pPr>
            <a:r>
              <a:rPr lang="en-US" b="1" dirty="0"/>
              <a:t>0	1	1		1			1</a:t>
            </a:r>
          </a:p>
          <a:p>
            <a:pPr marL="0" indent="0">
              <a:buNone/>
            </a:pPr>
            <a:r>
              <a:rPr lang="en-US" b="1" dirty="0"/>
              <a:t>1	0	0		1			0	</a:t>
            </a:r>
          </a:p>
          <a:p>
            <a:pPr marL="0" indent="0">
              <a:buNone/>
            </a:pPr>
            <a:r>
              <a:rPr lang="en-US" b="1" dirty="0"/>
              <a:t>1	0	1		1			1</a:t>
            </a:r>
          </a:p>
          <a:p>
            <a:pPr marL="0" indent="0">
              <a:buNone/>
            </a:pPr>
            <a:r>
              <a:rPr lang="en-US" b="1" dirty="0"/>
              <a:t>1	1	0		0			0</a:t>
            </a:r>
          </a:p>
          <a:p>
            <a:pPr marL="0" indent="0">
              <a:buNone/>
            </a:pPr>
            <a:r>
              <a:rPr lang="en-US" b="1" dirty="0"/>
              <a:t>1	1	1		0			0</a:t>
            </a:r>
          </a:p>
        </p:txBody>
      </p:sp>
    </p:spTree>
    <p:extLst>
      <p:ext uri="{BB962C8B-B14F-4D97-AF65-F5344CB8AC3E}">
        <p14:creationId xmlns:p14="http://schemas.microsoft.com/office/powerpoint/2010/main" val="186888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9C8C-780A-0C4F-9455-7763CA19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Counting (inclusion/exclusion)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B398-416F-C34F-821E-F2C86ACB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disjoint sets: |A∪B| = |A|+|B|</a:t>
            </a:r>
          </a:p>
          <a:p>
            <a:r>
              <a:rPr lang="en-US" dirty="0"/>
              <a:t>Otherwise:</a:t>
            </a:r>
          </a:p>
          <a:p>
            <a:pPr marL="0" indent="0" algn="ctr">
              <a:buNone/>
            </a:pPr>
            <a:r>
              <a:rPr lang="en-US" dirty="0"/>
              <a:t>|A∪B| = |A|+|B|-|A∩B|</a:t>
            </a:r>
          </a:p>
          <a:p>
            <a:pPr marL="0" indent="0" algn="ctr">
              <a:buNone/>
            </a:pPr>
            <a:r>
              <a:rPr lang="en-US" dirty="0"/>
              <a:t>|A-B|=|A| - |A∩B|</a:t>
            </a:r>
          </a:p>
          <a:p>
            <a:r>
              <a:rPr lang="en-US" dirty="0"/>
              <a:t>and: | A∪B∪C | =</a:t>
            </a:r>
          </a:p>
          <a:p>
            <a:pPr marL="0" indent="0" algn="ctr">
              <a:buNone/>
            </a:pPr>
            <a:r>
              <a:rPr lang="en-US" dirty="0"/>
              <a:t>|A|+|B|+|C|-|A∩B|-|A∩C|-|B∩C|+|A∩B∩C|</a:t>
            </a:r>
          </a:p>
        </p:txBody>
      </p:sp>
    </p:spTree>
    <p:extLst>
      <p:ext uri="{BB962C8B-B14F-4D97-AF65-F5344CB8AC3E}">
        <p14:creationId xmlns:p14="http://schemas.microsoft.com/office/powerpoint/2010/main" val="654840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7458-2AE3-2B4A-A0A2-69B4222C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47F6F-5722-D448-9912-2069BB48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120 students are asked about their laptops:	</a:t>
            </a:r>
          </a:p>
          <a:p>
            <a:pPr lvl="1"/>
            <a:r>
              <a:rPr lang="en-US" dirty="0"/>
              <a:t>95 have laptops running Windows</a:t>
            </a:r>
          </a:p>
          <a:p>
            <a:pPr lvl="1"/>
            <a:r>
              <a:rPr lang="en-US" dirty="0"/>
              <a:t>20 have laptops running MacOS</a:t>
            </a:r>
          </a:p>
          <a:p>
            <a:pPr lvl="1"/>
            <a:r>
              <a:rPr lang="en-US" dirty="0"/>
              <a:t>8 have both</a:t>
            </a:r>
          </a:p>
          <a:p>
            <a:r>
              <a:rPr lang="en-US" dirty="0"/>
              <a:t>How many students have do no have a laptop running Windows or MacOS?</a:t>
            </a:r>
          </a:p>
          <a:p>
            <a:r>
              <a:rPr lang="en-US" dirty="0"/>
              <a:t>120-(95+20-8) = 13</a:t>
            </a:r>
          </a:p>
        </p:txBody>
      </p:sp>
    </p:spTree>
    <p:extLst>
      <p:ext uri="{BB962C8B-B14F-4D97-AF65-F5344CB8AC3E}">
        <p14:creationId xmlns:p14="http://schemas.microsoft.com/office/powerpoint/2010/main" val="80920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Bertrand Russell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4" y="1881094"/>
            <a:ext cx="6502400" cy="39014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41281" y="6559171"/>
            <a:ext cx="94278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www.theguardian.com</a:t>
            </a:r>
            <a:r>
              <a:rPr lang="en-US" sz="1200" dirty="0"/>
              <a:t>/</a:t>
            </a:r>
            <a:r>
              <a:rPr lang="en-US" sz="1200" dirty="0" err="1"/>
              <a:t>commentisfree</a:t>
            </a:r>
            <a:r>
              <a:rPr lang="en-US" sz="1200" dirty="0"/>
              <a:t>/2014/</a:t>
            </a:r>
            <a:r>
              <a:rPr lang="en-US" sz="1200" dirty="0" err="1"/>
              <a:t>jan</a:t>
            </a:r>
            <a:r>
              <a:rPr lang="en-US" sz="1200" dirty="0"/>
              <a:t>/06/</a:t>
            </a:r>
            <a:r>
              <a:rPr lang="en-US" sz="1200" dirty="0" err="1"/>
              <a:t>bertrand</a:t>
            </a:r>
            <a:r>
              <a:rPr lang="en-US" sz="1200" dirty="0"/>
              <a:t>-</a:t>
            </a:r>
            <a:r>
              <a:rPr lang="en-US" sz="1200" dirty="0" err="1"/>
              <a:t>russell</a:t>
            </a:r>
            <a:r>
              <a:rPr lang="en-US" sz="1200" dirty="0"/>
              <a:t>-everyday-value-of-philosophy</a:t>
            </a:r>
          </a:p>
        </p:txBody>
      </p:sp>
    </p:spTree>
    <p:extLst>
      <p:ext uri="{BB962C8B-B14F-4D97-AF65-F5344CB8AC3E}">
        <p14:creationId xmlns:p14="http://schemas.microsoft.com/office/powerpoint/2010/main" val="204264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Hilbert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6" y="1636059"/>
            <a:ext cx="4165600" cy="4762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96353" y="6566646"/>
            <a:ext cx="7216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www.aventdudomainepublic.org</a:t>
            </a:r>
            <a:r>
              <a:rPr lang="en-US" sz="1200" dirty="0"/>
              <a:t>/2013/12/</a:t>
            </a:r>
            <a:r>
              <a:rPr lang="en-US" sz="1200" dirty="0" err="1"/>
              <a:t>david-hilbert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053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 Gödel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16" y="1483251"/>
            <a:ext cx="6096000" cy="5120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7993" y="6545004"/>
            <a:ext cx="7604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www.rudyrucker.com</a:t>
            </a:r>
            <a:r>
              <a:rPr lang="en-US" sz="1200" dirty="0"/>
              <a:t>/blog/2012/08/01/memories-of-</a:t>
            </a:r>
            <a:r>
              <a:rPr lang="en-US" sz="1200" dirty="0" err="1"/>
              <a:t>kurt</a:t>
            </a:r>
            <a:r>
              <a:rPr lang="en-US" sz="1200" dirty="0"/>
              <a:t>-</a:t>
            </a:r>
            <a:r>
              <a:rPr lang="en-US" sz="1200" dirty="0" err="1"/>
              <a:t>godel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1465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36329" cy="1137473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Cartesian Product and ordered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(u, v) </a:t>
            </a:r>
            <a:r>
              <a:rPr lang="en-US" b="1" dirty="0"/>
              <a:t>∈ A x B = {(a, b) | </a:t>
            </a:r>
            <a:r>
              <a:rPr lang="en-US" b="1" dirty="0" err="1"/>
              <a:t>a∈A</a:t>
            </a:r>
            <a:r>
              <a:rPr lang="en-US" b="1" dirty="0"/>
              <a:t>, </a:t>
            </a:r>
            <a:r>
              <a:rPr lang="en-US" b="1" dirty="0" err="1"/>
              <a:t>b∈B</a:t>
            </a:r>
            <a:r>
              <a:rPr lang="en-US" b="1" dirty="0"/>
              <a:t>}</a:t>
            </a:r>
          </a:p>
          <a:p>
            <a:r>
              <a:rPr lang="en-US" b="1" dirty="0"/>
              <a:t>A x B ≠ B x 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36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dirty="0"/>
              <a:t> = {1, 2, 3}, </a:t>
            </a:r>
            <a:r>
              <a:rPr lang="en-US" b="1" dirty="0"/>
              <a:t>B</a:t>
            </a:r>
            <a:r>
              <a:rPr lang="en-US" dirty="0"/>
              <a:t> = {a, b}</a:t>
            </a:r>
          </a:p>
          <a:p>
            <a:r>
              <a:rPr lang="en-US" dirty="0"/>
              <a:t>What is </a:t>
            </a:r>
            <a:r>
              <a:rPr lang="en-US" b="1" dirty="0"/>
              <a:t>A x B </a:t>
            </a:r>
            <a:r>
              <a:rPr lang="en-US" dirty="0"/>
              <a:t>?</a:t>
            </a:r>
          </a:p>
          <a:p>
            <a:r>
              <a:rPr lang="en-US" b="1" dirty="0"/>
              <a:t>A x B = </a:t>
            </a:r>
            <a:r>
              <a:rPr lang="en-US" dirty="0"/>
              <a:t>{(1,a), (1,b), (2,a), (2, b), (3,a), (3,b)}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78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(a, b)</a:t>
            </a:r>
            <a:r>
              <a:rPr lang="en-US" b="1" dirty="0"/>
              <a:t>∈</a:t>
            </a:r>
            <a:r>
              <a:rPr lang="en-US" dirty="0"/>
              <a:t>R or </a:t>
            </a:r>
            <a:r>
              <a:rPr lang="en-US" dirty="0" err="1"/>
              <a:t>aRb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a ≤ b (or (</a:t>
            </a:r>
            <a:r>
              <a:rPr lang="en-US" dirty="0" err="1"/>
              <a:t>a,b</a:t>
            </a:r>
            <a:r>
              <a:rPr lang="en-US" dirty="0"/>
              <a:t>)</a:t>
            </a:r>
            <a:r>
              <a:rPr lang="en-US" b="1" dirty="0"/>
              <a:t>∈</a:t>
            </a:r>
            <a:r>
              <a:rPr lang="en-US" dirty="0"/>
              <a:t>≤ )</a:t>
            </a:r>
          </a:p>
          <a:p>
            <a:r>
              <a:rPr lang="en-US" b="1" dirty="0"/>
              <a:t>Reflexive: </a:t>
            </a:r>
            <a:r>
              <a:rPr lang="en-US" b="1" dirty="0" err="1"/>
              <a:t>aRa</a:t>
            </a:r>
            <a:endParaRPr lang="en-US" b="1" dirty="0"/>
          </a:p>
          <a:p>
            <a:r>
              <a:rPr lang="en-US" b="1" dirty="0"/>
              <a:t>Symmetric: </a:t>
            </a:r>
            <a:r>
              <a:rPr lang="en-US" b="1" dirty="0" err="1"/>
              <a:t>aRb</a:t>
            </a:r>
            <a:r>
              <a:rPr lang="en-US" b="1" dirty="0"/>
              <a:t> implies </a:t>
            </a:r>
            <a:r>
              <a:rPr lang="en-US" b="1" dirty="0" err="1"/>
              <a:t>bRa</a:t>
            </a:r>
            <a:endParaRPr lang="en-US" b="1" dirty="0"/>
          </a:p>
          <a:p>
            <a:r>
              <a:rPr lang="en-US" b="1" dirty="0"/>
              <a:t>Transitive: </a:t>
            </a:r>
            <a:r>
              <a:rPr lang="en-US" b="1" dirty="0" err="1"/>
              <a:t>aRb</a:t>
            </a:r>
            <a:r>
              <a:rPr lang="en-US" b="1" dirty="0"/>
              <a:t> and </a:t>
            </a:r>
            <a:r>
              <a:rPr lang="en-US" b="1" dirty="0" err="1"/>
              <a:t>bRc</a:t>
            </a:r>
            <a:r>
              <a:rPr lang="en-US" b="1" dirty="0"/>
              <a:t> </a:t>
            </a:r>
            <a:r>
              <a:rPr lang="en-US" b="1" dirty="0" err="1"/>
              <a:t>imples</a:t>
            </a:r>
            <a:r>
              <a:rPr lang="en-US" b="1" dirty="0"/>
              <a:t> </a:t>
            </a:r>
            <a:r>
              <a:rPr lang="en-US" b="1" dirty="0" err="1"/>
              <a:t>aRc</a:t>
            </a:r>
            <a:endParaRPr lang="en-US" b="1" dirty="0"/>
          </a:p>
          <a:p>
            <a:r>
              <a:rPr lang="en-US" b="1" dirty="0"/>
              <a:t>Anti-symmetric if </a:t>
            </a:r>
            <a:r>
              <a:rPr lang="en-US" b="1" dirty="0" err="1"/>
              <a:t>aRb</a:t>
            </a:r>
            <a:r>
              <a:rPr lang="en-US" b="1" dirty="0"/>
              <a:t> and a ≠ b, then </a:t>
            </a:r>
            <a:r>
              <a:rPr lang="en-US" b="1"/>
              <a:t>b</a:t>
            </a:r>
            <a:r>
              <a:rPr lang="en-US" b="1" strike="sngStrike"/>
              <a:t>R</a:t>
            </a:r>
            <a:r>
              <a:rPr lang="en-US" b="1"/>
              <a:t>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002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2475-1C69-704A-B759-2730AE5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5550-61BF-B545-9D8B-FEE4763AD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Suppose </a:t>
            </a:r>
            <a:r>
              <a:rPr lang="en-US" b="1" dirty="0"/>
              <a:t>U</a:t>
            </a:r>
            <a:r>
              <a:rPr lang="en-US" dirty="0"/>
              <a:t> = {1,2,3,4}</a:t>
            </a:r>
          </a:p>
          <a:p>
            <a:r>
              <a:rPr lang="en-US" dirty="0"/>
              <a:t>Consider {(1,1),(1,2),(2,3),(2,1),(3,2),(2,2)}</a:t>
            </a:r>
          </a:p>
          <a:p>
            <a:r>
              <a:rPr lang="en-US" dirty="0"/>
              <a:t>Is this reflexive, symmetric, transitive, antisymmetric?</a:t>
            </a:r>
          </a:p>
          <a:p>
            <a:r>
              <a:rPr lang="en-US" dirty="0">
                <a:solidFill>
                  <a:srgbClr val="00B050"/>
                </a:solidFill>
              </a:rPr>
              <a:t>Symmetric</a:t>
            </a:r>
            <a:r>
              <a:rPr lang="en-US" dirty="0"/>
              <a:t>, but not the other three.</a:t>
            </a:r>
          </a:p>
          <a:p>
            <a:r>
              <a:rPr lang="en-US" dirty="0"/>
              <a:t>Consider {(1,2),(2,3),(3,4),(1,3),(1,4),(2,4)}</a:t>
            </a:r>
          </a:p>
          <a:p>
            <a:r>
              <a:rPr lang="en-US" dirty="0"/>
              <a:t>Is this reflexive, symmetric, transitive, antisymmetric?</a:t>
            </a:r>
          </a:p>
          <a:p>
            <a:r>
              <a:rPr lang="en-US" dirty="0">
                <a:solidFill>
                  <a:srgbClr val="00B050"/>
                </a:solidFill>
              </a:rPr>
              <a:t>Transitive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antisymmetric</a:t>
            </a:r>
            <a:r>
              <a:rPr lang="en-US" dirty="0"/>
              <a:t>, not other two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  <a:p>
            <a:r>
              <a:rPr lang="en-US" dirty="0"/>
              <a:t>Venn diagrams and membership tables</a:t>
            </a:r>
          </a:p>
          <a:p>
            <a:r>
              <a:rPr lang="en-US" dirty="0"/>
              <a:t>Counting </a:t>
            </a:r>
          </a:p>
          <a:p>
            <a:r>
              <a:rPr lang="en-US" dirty="0"/>
              <a:t>Russell’s paradox</a:t>
            </a:r>
          </a:p>
          <a:p>
            <a:r>
              <a:rPr lang="en-US" dirty="0"/>
              <a:t>Products and pairs</a:t>
            </a:r>
          </a:p>
          <a:p>
            <a:r>
              <a:rPr lang="en-US" dirty="0"/>
              <a:t>Relations and some properties</a:t>
            </a:r>
          </a:p>
        </p:txBody>
      </p:sp>
    </p:spTree>
    <p:extLst>
      <p:ext uri="{BB962C8B-B14F-4D97-AF65-F5344CB8AC3E}">
        <p14:creationId xmlns:p14="http://schemas.microsoft.com/office/powerpoint/2010/main" val="144546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   }</a:t>
            </a:r>
          </a:p>
          <a:p>
            <a:r>
              <a:rPr lang="en-US" dirty="0"/>
              <a:t>{   |   }</a:t>
            </a:r>
          </a:p>
          <a:p>
            <a:r>
              <a:rPr lang="en-US" b="1" dirty="0"/>
              <a:t>∈</a:t>
            </a:r>
          </a:p>
          <a:p>
            <a:r>
              <a:rPr lang="en-US" b="1" dirty="0"/>
              <a:t>⊆</a:t>
            </a:r>
          </a:p>
          <a:p>
            <a:r>
              <a:rPr lang="en-US" b="1" dirty="0"/>
              <a:t>∅, </a:t>
            </a:r>
            <a:r>
              <a:rPr lang="en-US" b="1" i="1" dirty="0"/>
              <a:t>P(A)</a:t>
            </a:r>
            <a:endParaRPr lang="en-US" b="1" dirty="0"/>
          </a:p>
          <a:p>
            <a:r>
              <a:rPr lang="en-US" b="1" dirty="0" err="1"/>
              <a:t>Eg</a:t>
            </a:r>
            <a:r>
              <a:rPr lang="en-US" b="1" dirty="0"/>
              <a:t>, 5 ∈{5, 8} ⊆ {x | x ∈ N, 4 </a:t>
            </a:r>
            <a:r>
              <a:rPr lang="en-US" dirty="0"/>
              <a:t>≤ </a:t>
            </a:r>
            <a:r>
              <a:rPr lang="en-US" b="1" dirty="0"/>
              <a:t>x </a:t>
            </a:r>
            <a:r>
              <a:rPr lang="en-US" dirty="0"/>
              <a:t>≤ </a:t>
            </a:r>
            <a:r>
              <a:rPr lang="en-US" b="1" dirty="0"/>
              <a:t>9}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7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Recap: number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Naturals: </a:t>
            </a:r>
            <a:r>
              <a:rPr lang="en-US" b="1" dirty="0"/>
              <a:t>N</a:t>
            </a:r>
          </a:p>
          <a:p>
            <a:r>
              <a:rPr lang="en-US" dirty="0"/>
              <a:t>Integers: </a:t>
            </a:r>
            <a:r>
              <a:rPr lang="en-US" b="1" dirty="0"/>
              <a:t>Z</a:t>
            </a:r>
          </a:p>
          <a:p>
            <a:r>
              <a:rPr lang="en-US" dirty="0" err="1"/>
              <a:t>Rationals</a:t>
            </a:r>
            <a:r>
              <a:rPr lang="en-US" dirty="0"/>
              <a:t>: </a:t>
            </a:r>
            <a:r>
              <a:rPr lang="en-US" b="1" dirty="0"/>
              <a:t>Q</a:t>
            </a:r>
            <a:endParaRPr lang="en-US" dirty="0"/>
          </a:p>
          <a:p>
            <a:r>
              <a:rPr lang="en-US" dirty="0" err="1"/>
              <a:t>Reals</a:t>
            </a:r>
            <a:r>
              <a:rPr lang="en-US" dirty="0"/>
              <a:t>: </a:t>
            </a:r>
            <a:r>
              <a:rPr lang="en-US" b="1" dirty="0"/>
              <a:t>R</a:t>
            </a:r>
          </a:p>
          <a:p>
            <a:r>
              <a:rPr lang="en-US" dirty="0"/>
              <a:t>Complex: </a:t>
            </a:r>
            <a:r>
              <a:rPr lang="en-US" b="1" dirty="0"/>
              <a:t>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3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Union, ∪</a:t>
            </a:r>
          </a:p>
          <a:p>
            <a:r>
              <a:rPr lang="en-US" dirty="0"/>
              <a:t>Intersection, ∩</a:t>
            </a:r>
          </a:p>
          <a:p>
            <a:r>
              <a:rPr lang="en-US" dirty="0"/>
              <a:t>Symmetric Difference, ⊕</a:t>
            </a:r>
          </a:p>
          <a:p>
            <a:r>
              <a:rPr lang="en-US" dirty="0"/>
              <a:t>Complement, A</a:t>
            </a:r>
            <a:r>
              <a:rPr lang="en-US" baseline="30000" dirty="0"/>
              <a:t>C</a:t>
            </a:r>
            <a:endParaRPr lang="en-US" dirty="0"/>
          </a:p>
          <a:p>
            <a:r>
              <a:rPr lang="en-US" dirty="0"/>
              <a:t>Set Difference, A-B</a:t>
            </a:r>
          </a:p>
          <a:p>
            <a:endParaRPr lang="en-US" dirty="0"/>
          </a:p>
          <a:p>
            <a:r>
              <a:rPr lang="en-US" dirty="0"/>
              <a:t>A, B </a:t>
            </a:r>
            <a:r>
              <a:rPr lang="en-US" b="1" i="1" dirty="0"/>
              <a:t>disjoint</a:t>
            </a:r>
            <a:r>
              <a:rPr lang="en-US" dirty="0"/>
              <a:t> if A∩B = </a:t>
            </a:r>
            <a:r>
              <a:rPr lang="en-US" b="1" dirty="0"/>
              <a:t>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6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</a:t>
            </a:r>
            <a:r>
              <a:rPr lang="en-US" dirty="0"/>
              <a:t> = {a, b, c, d, e, f, g, h}</a:t>
            </a:r>
          </a:p>
          <a:p>
            <a:r>
              <a:rPr lang="en-US" b="1" dirty="0"/>
              <a:t>A</a:t>
            </a:r>
            <a:r>
              <a:rPr lang="en-US" dirty="0"/>
              <a:t> = {a, b, c, d}, </a:t>
            </a:r>
            <a:r>
              <a:rPr lang="en-US" b="1" dirty="0"/>
              <a:t>B</a:t>
            </a:r>
            <a:r>
              <a:rPr lang="en-US" dirty="0"/>
              <a:t> = {b, d, f, h}, </a:t>
            </a:r>
            <a:r>
              <a:rPr lang="en-US" b="1" dirty="0"/>
              <a:t>C</a:t>
            </a:r>
            <a:r>
              <a:rPr lang="en-US" dirty="0"/>
              <a:t> = {a, c, e, g}</a:t>
            </a:r>
          </a:p>
          <a:p>
            <a:r>
              <a:rPr lang="en-US" b="1" dirty="0"/>
              <a:t>A ∩ B </a:t>
            </a:r>
          </a:p>
          <a:p>
            <a:r>
              <a:rPr lang="en-US" b="1" dirty="0"/>
              <a:t>B ∩ C</a:t>
            </a:r>
            <a:endParaRPr lang="en-US" dirty="0"/>
          </a:p>
          <a:p>
            <a:r>
              <a:rPr lang="en-US" b="1" dirty="0"/>
              <a:t>A∪C</a:t>
            </a:r>
            <a:r>
              <a:rPr lang="en-US" dirty="0"/>
              <a:t> </a:t>
            </a:r>
          </a:p>
          <a:p>
            <a:r>
              <a:rPr lang="en-US" b="1" dirty="0"/>
              <a:t>A ⊕ B </a:t>
            </a:r>
          </a:p>
          <a:p>
            <a:r>
              <a:rPr lang="en-US" b="1" dirty="0"/>
              <a:t>A – C </a:t>
            </a:r>
          </a:p>
          <a:p>
            <a:r>
              <a:rPr lang="en-US" b="1" dirty="0"/>
              <a:t>B – C</a:t>
            </a:r>
            <a:endParaRPr lang="en-US" dirty="0"/>
          </a:p>
          <a:p>
            <a:r>
              <a:rPr lang="en-US" b="1" dirty="0"/>
              <a:t>(A∪B)</a:t>
            </a:r>
            <a:r>
              <a:rPr lang="en-US" b="1" baseline="30000" dirty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</a:t>
            </a:r>
            <a:r>
              <a:rPr lang="en-US" dirty="0"/>
              <a:t> = {a, b, c, d, e, f, g, h}</a:t>
            </a:r>
          </a:p>
          <a:p>
            <a:r>
              <a:rPr lang="en-US" b="1" dirty="0"/>
              <a:t>A</a:t>
            </a:r>
            <a:r>
              <a:rPr lang="en-US" dirty="0"/>
              <a:t> = {a, b, c, d}, </a:t>
            </a:r>
            <a:r>
              <a:rPr lang="en-US" b="1" dirty="0"/>
              <a:t>B</a:t>
            </a:r>
            <a:r>
              <a:rPr lang="en-US" dirty="0"/>
              <a:t> = {b, d, f, h}, </a:t>
            </a:r>
            <a:r>
              <a:rPr lang="en-US" b="1" dirty="0"/>
              <a:t>C</a:t>
            </a:r>
            <a:r>
              <a:rPr lang="en-US" dirty="0"/>
              <a:t> = {a, c, e, g}</a:t>
            </a:r>
          </a:p>
          <a:p>
            <a:r>
              <a:rPr lang="en-US" b="1" dirty="0"/>
              <a:t>A ∩ B </a:t>
            </a:r>
            <a:r>
              <a:rPr lang="en-US" dirty="0"/>
              <a:t>= {b, d}</a:t>
            </a:r>
          </a:p>
          <a:p>
            <a:r>
              <a:rPr lang="en-US" b="1" dirty="0"/>
              <a:t>B ∩ C </a:t>
            </a:r>
            <a:r>
              <a:rPr lang="en-US" dirty="0"/>
              <a:t>= </a:t>
            </a:r>
            <a:r>
              <a:rPr lang="en-US" b="1" dirty="0"/>
              <a:t>∅</a:t>
            </a:r>
            <a:endParaRPr lang="en-US" dirty="0"/>
          </a:p>
          <a:p>
            <a:r>
              <a:rPr lang="en-US" b="1" dirty="0"/>
              <a:t>A∪C</a:t>
            </a:r>
            <a:r>
              <a:rPr lang="en-US" dirty="0"/>
              <a:t> = {a, b, c, d, e, g}</a:t>
            </a:r>
          </a:p>
          <a:p>
            <a:r>
              <a:rPr lang="en-US" b="1" dirty="0"/>
              <a:t>A ⊕ B </a:t>
            </a:r>
            <a:r>
              <a:rPr lang="en-US" dirty="0"/>
              <a:t>= {a, c, f, h}</a:t>
            </a:r>
          </a:p>
          <a:p>
            <a:r>
              <a:rPr lang="en-US" b="1" dirty="0"/>
              <a:t>A – C </a:t>
            </a:r>
            <a:r>
              <a:rPr lang="en-US" dirty="0"/>
              <a:t>= {b, d}</a:t>
            </a:r>
          </a:p>
          <a:p>
            <a:r>
              <a:rPr lang="en-US" b="1" dirty="0"/>
              <a:t>B – C </a:t>
            </a:r>
            <a:r>
              <a:rPr lang="en-US" dirty="0"/>
              <a:t>= {b, d, f, h}</a:t>
            </a:r>
          </a:p>
          <a:p>
            <a:r>
              <a:rPr lang="en-US" b="1" dirty="0"/>
              <a:t>(A∪B)</a:t>
            </a:r>
            <a:r>
              <a:rPr lang="en-US" b="1" baseline="30000" dirty="0"/>
              <a:t>C</a:t>
            </a:r>
            <a:r>
              <a:rPr lang="en-US" dirty="0"/>
              <a:t> = {e, g}</a:t>
            </a:r>
          </a:p>
        </p:txBody>
      </p:sp>
    </p:spTree>
    <p:extLst>
      <p:ext uri="{BB962C8B-B14F-4D97-AF65-F5344CB8AC3E}">
        <p14:creationId xmlns:p14="http://schemas.microsoft.com/office/powerpoint/2010/main" val="9165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Venn Diagrams</a:t>
            </a:r>
          </a:p>
        </p:txBody>
      </p:sp>
      <p:pic>
        <p:nvPicPr>
          <p:cNvPr id="6" name="Picture 5" descr="venn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552575"/>
            <a:ext cx="48006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Membership tables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	B	C		A ∩ C	(A ∩ C) ⊕ B</a:t>
            </a:r>
          </a:p>
          <a:p>
            <a:pPr marL="0" indent="0">
              <a:buNone/>
            </a:pPr>
            <a:r>
              <a:rPr lang="en-US" b="1" dirty="0"/>
              <a:t>0 	0	0		0			0</a:t>
            </a:r>
          </a:p>
          <a:p>
            <a:pPr marL="0" indent="0">
              <a:buNone/>
            </a:pPr>
            <a:r>
              <a:rPr lang="en-US" b="1" dirty="0"/>
              <a:t>0	0	1		0			0</a:t>
            </a:r>
          </a:p>
          <a:p>
            <a:pPr marL="0" indent="0">
              <a:buNone/>
            </a:pPr>
            <a:r>
              <a:rPr lang="en-US" b="1" dirty="0"/>
              <a:t>0	1	0		0			1</a:t>
            </a:r>
          </a:p>
          <a:p>
            <a:pPr marL="0" indent="0">
              <a:buNone/>
            </a:pPr>
            <a:r>
              <a:rPr lang="en-US" b="1" dirty="0"/>
              <a:t>0	1	1		0			1</a:t>
            </a:r>
          </a:p>
          <a:p>
            <a:pPr marL="514350" indent="-514350">
              <a:buAutoNum type="arabicPlain"/>
            </a:pPr>
            <a:r>
              <a:rPr lang="en-US" b="1" dirty="0"/>
              <a:t>0	0		0			0	</a:t>
            </a:r>
          </a:p>
          <a:p>
            <a:pPr marL="0" indent="0">
              <a:buNone/>
            </a:pPr>
            <a:r>
              <a:rPr lang="en-US" b="1" dirty="0"/>
              <a:t>1	0	1		1			1</a:t>
            </a:r>
          </a:p>
          <a:p>
            <a:pPr marL="0" indent="0">
              <a:buNone/>
            </a:pPr>
            <a:r>
              <a:rPr lang="en-US" b="1" dirty="0"/>
              <a:t>1	1	0		0			1</a:t>
            </a:r>
          </a:p>
          <a:p>
            <a:pPr marL="0" indent="0">
              <a:buNone/>
            </a:pPr>
            <a:r>
              <a:rPr lang="en-US" b="1" dirty="0"/>
              <a:t>1	1	1		1			0</a:t>
            </a:r>
          </a:p>
        </p:txBody>
      </p:sp>
    </p:spTree>
    <p:extLst>
      <p:ext uri="{BB962C8B-B14F-4D97-AF65-F5344CB8AC3E}">
        <p14:creationId xmlns:p14="http://schemas.microsoft.com/office/powerpoint/2010/main" val="86704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942</Words>
  <Application>Microsoft Macintosh PowerPoint</Application>
  <PresentationFormat>On-screen Show (4:3)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2. Sets and Relations</vt:lpstr>
      <vt:lpstr>The plan</vt:lpstr>
      <vt:lpstr>Recap</vt:lpstr>
      <vt:lpstr>Recap: number systems</vt:lpstr>
      <vt:lpstr>Set Operations</vt:lpstr>
      <vt:lpstr>Exercise</vt:lpstr>
      <vt:lpstr>Exercise</vt:lpstr>
      <vt:lpstr>Venn Diagrams</vt:lpstr>
      <vt:lpstr>Membership tables</vt:lpstr>
      <vt:lpstr>Membership tables</vt:lpstr>
      <vt:lpstr>Counting (inclusion/exclusion)</vt:lpstr>
      <vt:lpstr>Exercise</vt:lpstr>
      <vt:lpstr>Bertrand Russell</vt:lpstr>
      <vt:lpstr>David Hilbert</vt:lpstr>
      <vt:lpstr>Kurt Gödel</vt:lpstr>
      <vt:lpstr>Cartesian Product and ordered pairs</vt:lpstr>
      <vt:lpstr>Exercise</vt:lpstr>
      <vt:lpstr>Binary relations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Howe, Jacob</cp:lastModifiedBy>
  <cp:revision>38</cp:revision>
  <cp:lastPrinted>2022-10-26T07:25:48Z</cp:lastPrinted>
  <dcterms:created xsi:type="dcterms:W3CDTF">2014-10-12T22:14:06Z</dcterms:created>
  <dcterms:modified xsi:type="dcterms:W3CDTF">2023-10-24T11:17:07Z</dcterms:modified>
</cp:coreProperties>
</file>