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72" r:id="rId3"/>
    <p:sldId id="273" r:id="rId4"/>
    <p:sldId id="275" r:id="rId5"/>
    <p:sldId id="276" r:id="rId6"/>
    <p:sldId id="287" r:id="rId7"/>
    <p:sldId id="292" r:id="rId8"/>
    <p:sldId id="288" r:id="rId9"/>
    <p:sldId id="290" r:id="rId10"/>
    <p:sldId id="277" r:id="rId11"/>
    <p:sldId id="293" r:id="rId12"/>
    <p:sldId id="303" r:id="rId13"/>
    <p:sldId id="295" r:id="rId14"/>
    <p:sldId id="278" r:id="rId15"/>
    <p:sldId id="298" r:id="rId16"/>
    <p:sldId id="304" r:id="rId17"/>
    <p:sldId id="296" r:id="rId18"/>
    <p:sldId id="297" r:id="rId19"/>
    <p:sldId id="305" r:id="rId20"/>
    <p:sldId id="299" r:id="rId21"/>
    <p:sldId id="300" r:id="rId22"/>
    <p:sldId id="306" r:id="rId23"/>
    <p:sldId id="307" r:id="rId24"/>
    <p:sldId id="308" r:id="rId25"/>
    <p:sldId id="309" r:id="rId26"/>
    <p:sldId id="289" r:id="rId27"/>
    <p:sldId id="310" r:id="rId28"/>
    <p:sldId id="291" r:id="rId29"/>
    <p:sldId id="31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5CE0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19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E5339-F542-4143-A728-502914B24C3B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D0D10-1D51-6249-8D71-22DC199DA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2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5CA0A-547F-B94E-A47C-4C0FDDD09FC6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CA04C-D962-6A46-AF67-9C06CE8CD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9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CA04C-D962-6A46-AF67-9C06CE8CD3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10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A7AF4-5889-4E81-CC6D-4195D931C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3E1506-43D7-FA80-631A-1D8FFB8B1D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25A218-125C-80EC-E841-2F2CE5E7C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F77D0-7241-4AD8-9A62-DF08D07E2E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CA04C-D962-6A46-AF67-9C06CE8CD3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08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CA04C-D962-6A46-AF67-9C06CE8CD3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23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4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1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9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2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2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7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5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4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3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5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1C56B-55B6-F04B-8952-412589C035A9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8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4. Proposition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26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What can you determine with truth tables?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938" y="2178269"/>
            <a:ext cx="8229600" cy="4525963"/>
          </a:xfrm>
        </p:spPr>
        <p:txBody>
          <a:bodyPr/>
          <a:lstStyle/>
          <a:p>
            <a:r>
              <a:rPr lang="en-US" dirty="0"/>
              <a:t>Tautologies</a:t>
            </a:r>
          </a:p>
          <a:p>
            <a:r>
              <a:rPr lang="en-US" dirty="0"/>
              <a:t>Contradictions</a:t>
            </a:r>
          </a:p>
          <a:p>
            <a:r>
              <a:rPr lang="en-US" dirty="0" err="1"/>
              <a:t>Satisfiability</a:t>
            </a:r>
            <a:endParaRPr lang="en-US" dirty="0"/>
          </a:p>
          <a:p>
            <a:r>
              <a:rPr lang="en-US" dirty="0"/>
              <a:t>Equivalence</a:t>
            </a:r>
          </a:p>
        </p:txBody>
      </p:sp>
    </p:spTree>
    <p:extLst>
      <p:ext uri="{BB962C8B-B14F-4D97-AF65-F5344CB8AC3E}">
        <p14:creationId xmlns:p14="http://schemas.microsoft.com/office/powerpoint/2010/main" val="1580234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EF23B-93E4-C095-2E90-DD2022169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D5614-EDFA-18CC-CAB9-802C4B70D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924" y="588580"/>
            <a:ext cx="8471338" cy="582273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Tautology. </a:t>
            </a:r>
            <a:r>
              <a:rPr lang="en-US" dirty="0"/>
              <a:t>A statement that is true in every row of a truth table. A tautology is a formula that is always true, or true for every assignment of truth values to its simple components. </a:t>
            </a:r>
          </a:p>
          <a:p>
            <a:r>
              <a:rPr lang="en-US" b="1" dirty="0"/>
              <a:t>Contradiction. </a:t>
            </a:r>
            <a:r>
              <a:rPr lang="en-US" dirty="0"/>
              <a:t>A statement that is false in every row of a truth table. A contradiction is a formula that is always false, or false for all possible values of its variables. </a:t>
            </a:r>
          </a:p>
          <a:p>
            <a:r>
              <a:rPr lang="en-US" b="1" dirty="0"/>
              <a:t>Satisfiability. </a:t>
            </a:r>
            <a:r>
              <a:rPr lang="en-US" dirty="0"/>
              <a:t>A compound proposition is satisfiable if there is a truth assignment that satisfies it, meaning at least one entry of its truth table is true. </a:t>
            </a:r>
          </a:p>
          <a:p>
            <a:r>
              <a:rPr lang="en-US" b="1" dirty="0"/>
              <a:t>Equivalence. </a:t>
            </a:r>
            <a:r>
              <a:rPr lang="en-US" dirty="0"/>
              <a:t>To determine if two sentences are logically equivalent, you can use complete truth tables. If the two sentences are logically equivalent, (</a:t>
            </a:r>
            <a:r>
              <a:rPr lang="en-US" dirty="0" err="1"/>
              <a:t>i.e</a:t>
            </a:r>
            <a:r>
              <a:rPr lang="en-US" dirty="0"/>
              <a:t> the same </a:t>
            </a:r>
            <a:r>
              <a:rPr lang="en-US" dirty="0" err="1"/>
              <a:t>Os</a:t>
            </a:r>
            <a:r>
              <a:rPr lang="en-US" dirty="0"/>
              <a:t> and 1s) then we say that they are “equivalent” and use the triple equals sign </a:t>
            </a:r>
            <a:r>
              <a:rPr lang="en-GB" dirty="0">
                <a:sym typeface="Symbol"/>
              </a:rPr>
              <a:t>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78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885EF-E9FF-9D0F-0A83-867BBE9A8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white text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77D941A7-CF9C-5CFC-CA27-82A9F7E6E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470402"/>
            <a:ext cx="9165935" cy="5653366"/>
          </a:xfrm>
        </p:spPr>
      </p:pic>
    </p:spTree>
    <p:extLst>
      <p:ext uri="{BB962C8B-B14F-4D97-AF65-F5344CB8AC3E}">
        <p14:creationId xmlns:p14="http://schemas.microsoft.com/office/powerpoint/2010/main" val="3421221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6FB26-1ECC-71C2-7832-514A789D0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A836-BD0E-C235-8D56-8EFBDB86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Some equivalences</a:t>
            </a:r>
          </a:p>
        </p:txBody>
      </p:sp>
      <p:pic>
        <p:nvPicPr>
          <p:cNvPr id="5" name="Content Placeholder 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3C0AE786-C405-0EA9-DD8A-E991F092D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450" y="2402681"/>
            <a:ext cx="7785100" cy="2921000"/>
          </a:xfrm>
        </p:spPr>
      </p:pic>
    </p:spTree>
    <p:extLst>
      <p:ext uri="{BB962C8B-B14F-4D97-AF65-F5344CB8AC3E}">
        <p14:creationId xmlns:p14="http://schemas.microsoft.com/office/powerpoint/2010/main" val="1248289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Some </a:t>
            </a:r>
            <a:r>
              <a:rPr lang="en-US" dirty="0" err="1"/>
              <a:t>equivalances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US" dirty="0"/>
              <a:t>Idempotent: p</a:t>
            </a:r>
            <a:r>
              <a:rPr lang="en-GB" b="1" dirty="0">
                <a:sym typeface="Symbol"/>
              </a:rPr>
              <a:t></a:t>
            </a:r>
            <a:r>
              <a:rPr lang="en-GB" dirty="0">
                <a:sym typeface="Symbol"/>
              </a:rPr>
              <a:t>p ≡ p, </a:t>
            </a:r>
            <a:r>
              <a:rPr lang="en-GB" dirty="0" err="1">
                <a:sym typeface="Symbol"/>
              </a:rPr>
              <a:t>pp</a:t>
            </a:r>
            <a:r>
              <a:rPr lang="en-GB" dirty="0">
                <a:sym typeface="Symbol"/>
              </a:rPr>
              <a:t> ≡ p</a:t>
            </a:r>
          </a:p>
          <a:p>
            <a:r>
              <a:rPr lang="en-GB" dirty="0">
                <a:sym typeface="Symbol"/>
              </a:rPr>
              <a:t>Double negation: </a:t>
            </a:r>
            <a:r>
              <a:rPr lang="en-US" dirty="0"/>
              <a:t>¬¬p </a:t>
            </a:r>
            <a:r>
              <a:rPr lang="en-GB" dirty="0">
                <a:sym typeface="Symbol"/>
              </a:rPr>
              <a:t>≡ p</a:t>
            </a:r>
          </a:p>
          <a:p>
            <a:r>
              <a:rPr lang="en-GB" dirty="0">
                <a:sym typeface="Symbol"/>
              </a:rPr>
              <a:t>Law of excluded middle: p</a:t>
            </a:r>
            <a:r>
              <a:rPr lang="en-US" dirty="0"/>
              <a:t>¬</a:t>
            </a:r>
            <a:r>
              <a:rPr lang="en-GB" dirty="0">
                <a:sym typeface="Symbol"/>
              </a:rPr>
              <a:t>p ≡ true</a:t>
            </a:r>
          </a:p>
          <a:p>
            <a:r>
              <a:rPr lang="en-GB" dirty="0">
                <a:sym typeface="Symbol"/>
              </a:rPr>
              <a:t>Commutative: </a:t>
            </a:r>
            <a:r>
              <a:rPr lang="en-GB" dirty="0" err="1">
                <a:sym typeface="Symbol"/>
              </a:rPr>
              <a:t>pq</a:t>
            </a:r>
            <a:r>
              <a:rPr lang="en-GB" dirty="0">
                <a:sym typeface="Symbol"/>
              </a:rPr>
              <a:t> ≡ </a:t>
            </a:r>
            <a:r>
              <a:rPr lang="en-GB" dirty="0" err="1">
                <a:sym typeface="Symbol"/>
              </a:rPr>
              <a:t>qp</a:t>
            </a:r>
            <a:r>
              <a:rPr lang="en-GB" dirty="0">
                <a:sym typeface="Symbol"/>
              </a:rPr>
              <a:t>, </a:t>
            </a:r>
            <a:r>
              <a:rPr lang="en-US" dirty="0"/>
              <a:t>p</a:t>
            </a:r>
            <a:r>
              <a:rPr lang="en-GB" b="1" dirty="0">
                <a:sym typeface="Symbol"/>
              </a:rPr>
              <a:t></a:t>
            </a:r>
            <a:r>
              <a:rPr lang="en-GB" dirty="0">
                <a:sym typeface="Symbol"/>
              </a:rPr>
              <a:t>q ≡ </a:t>
            </a:r>
            <a:r>
              <a:rPr lang="en-US" dirty="0">
                <a:sym typeface="Symbol"/>
              </a:rPr>
              <a:t>q</a:t>
            </a:r>
            <a:r>
              <a:rPr lang="en-GB" b="1" dirty="0">
                <a:sym typeface="Symbol"/>
              </a:rPr>
              <a:t></a:t>
            </a:r>
            <a:r>
              <a:rPr lang="en-GB" dirty="0">
                <a:sym typeface="Symbol"/>
              </a:rPr>
              <a:t>p </a:t>
            </a:r>
          </a:p>
          <a:p>
            <a:r>
              <a:rPr lang="en-GB" dirty="0">
                <a:sym typeface="Symbol"/>
              </a:rPr>
              <a:t>Bi-implication: </a:t>
            </a:r>
            <a:r>
              <a:rPr lang="en-US" dirty="0" err="1"/>
              <a:t>p⟶q</a:t>
            </a:r>
            <a:r>
              <a:rPr lang="en-US" dirty="0"/>
              <a:t> </a:t>
            </a:r>
            <a:r>
              <a:rPr lang="en-GB" b="1" dirty="0">
                <a:sym typeface="Symbol"/>
              </a:rPr>
              <a:t> </a:t>
            </a:r>
            <a:r>
              <a:rPr lang="en-US" dirty="0" err="1">
                <a:sym typeface="Symbol"/>
              </a:rPr>
              <a:t>q</a:t>
            </a:r>
            <a:r>
              <a:rPr lang="en-US" dirty="0" err="1"/>
              <a:t>⟶p</a:t>
            </a:r>
            <a:r>
              <a:rPr lang="en-US" dirty="0"/>
              <a:t> </a:t>
            </a:r>
            <a:r>
              <a:rPr lang="en-GB" dirty="0">
                <a:sym typeface="Symbol"/>
              </a:rPr>
              <a:t>≡ </a:t>
            </a:r>
            <a:r>
              <a:rPr lang="en-US" dirty="0" err="1"/>
              <a:t>p⟷q</a:t>
            </a:r>
            <a:endParaRPr lang="en-US" dirty="0"/>
          </a:p>
          <a:p>
            <a:r>
              <a:rPr lang="en-US" dirty="0"/>
              <a:t>Implication: </a:t>
            </a:r>
            <a:r>
              <a:rPr lang="en-US" dirty="0" err="1"/>
              <a:t>p⟶q</a:t>
            </a:r>
            <a:r>
              <a:rPr lang="en-US" dirty="0"/>
              <a:t> </a:t>
            </a:r>
            <a:r>
              <a:rPr lang="en-GB" dirty="0">
                <a:sym typeface="Symbol"/>
              </a:rPr>
              <a:t>≡ </a:t>
            </a:r>
            <a:r>
              <a:rPr lang="en-US" dirty="0"/>
              <a:t>¬p</a:t>
            </a:r>
            <a:r>
              <a:rPr lang="en-GB" dirty="0">
                <a:sym typeface="Symbol"/>
              </a:rPr>
              <a:t>q</a:t>
            </a:r>
            <a:endParaRPr lang="en-US" dirty="0"/>
          </a:p>
          <a:p>
            <a:r>
              <a:rPr lang="en-US" dirty="0"/>
              <a:t>Associative: 	p</a:t>
            </a:r>
            <a:r>
              <a:rPr lang="en-GB" dirty="0">
                <a:sym typeface="Symbol"/>
              </a:rPr>
              <a:t>(</a:t>
            </a:r>
            <a:r>
              <a:rPr lang="en-GB" dirty="0" err="1">
                <a:sym typeface="Symbol"/>
              </a:rPr>
              <a:t>q</a:t>
            </a:r>
            <a:r>
              <a:rPr lang="en-GB" b="1" dirty="0" err="1">
                <a:sym typeface="Symbol"/>
              </a:rPr>
              <a:t></a:t>
            </a:r>
            <a:r>
              <a:rPr lang="en-GB" dirty="0" err="1">
                <a:sym typeface="Symbol"/>
              </a:rPr>
              <a:t>r</a:t>
            </a:r>
            <a:r>
              <a:rPr lang="en-GB" dirty="0">
                <a:sym typeface="Symbol"/>
              </a:rPr>
              <a:t>) ≡ (</a:t>
            </a:r>
            <a:r>
              <a:rPr lang="en-US" dirty="0"/>
              <a:t>p</a:t>
            </a:r>
            <a:r>
              <a:rPr lang="en-GB" dirty="0">
                <a:sym typeface="Symbol"/>
              </a:rPr>
              <a:t>q)</a:t>
            </a:r>
            <a:r>
              <a:rPr lang="en-GB" b="1" dirty="0">
                <a:sym typeface="Symbol"/>
              </a:rPr>
              <a:t></a:t>
            </a:r>
            <a:r>
              <a:rPr lang="en-GB" dirty="0">
                <a:sym typeface="Symbol"/>
              </a:rPr>
              <a:t>r, </a:t>
            </a:r>
          </a:p>
          <a:p>
            <a:pPr marL="0" indent="0">
              <a:buNone/>
            </a:pPr>
            <a:r>
              <a:rPr lang="en-GB" dirty="0">
                <a:sym typeface="Symbol"/>
              </a:rPr>
              <a:t>						p(</a:t>
            </a:r>
            <a:r>
              <a:rPr lang="en-GB" dirty="0" err="1">
                <a:sym typeface="Symbol"/>
              </a:rPr>
              <a:t>qr</a:t>
            </a:r>
            <a:r>
              <a:rPr lang="en-GB" dirty="0">
                <a:sym typeface="Symbol"/>
              </a:rPr>
              <a:t>) ≡ (</a:t>
            </a:r>
            <a:r>
              <a:rPr lang="en-GB" dirty="0" err="1">
                <a:sym typeface="Symbol"/>
              </a:rPr>
              <a:t>pq</a:t>
            </a:r>
            <a:r>
              <a:rPr lang="en-GB" dirty="0">
                <a:sym typeface="Symbol"/>
              </a:rPr>
              <a:t>)r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27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1117D-2C8B-1FA9-D2BB-02EA7EDFD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3C53-0601-9B5F-DA93-0E8E6EB9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Logical Equivalences I</a:t>
            </a:r>
          </a:p>
        </p:txBody>
      </p:sp>
      <p:pic>
        <p:nvPicPr>
          <p:cNvPr id="5" name="Content Placeholder 4" descr="A white page with black text&#10;&#10;Description automatically generated">
            <a:extLst>
              <a:ext uri="{FF2B5EF4-FFF2-40B4-BE49-F238E27FC236}">
                <a16:creationId xmlns:a16="http://schemas.microsoft.com/office/drawing/2014/main" id="{B8576105-1039-F501-17C7-C19C56DE0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354" y="1417638"/>
            <a:ext cx="7580535" cy="4920100"/>
          </a:xfrm>
        </p:spPr>
      </p:pic>
    </p:spTree>
    <p:extLst>
      <p:ext uri="{BB962C8B-B14F-4D97-AF65-F5344CB8AC3E}">
        <p14:creationId xmlns:p14="http://schemas.microsoft.com/office/powerpoint/2010/main" val="2267112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7D5FD-6DC9-AC9A-F83F-5636D1A53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B27A-F5B4-3208-56CC-B29C66474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66" y="84083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Logical Equivalences II</a:t>
            </a:r>
          </a:p>
        </p:txBody>
      </p:sp>
      <p:pic>
        <p:nvPicPr>
          <p:cNvPr id="7" name="Content Placeholder 6" descr="A white paper with black text&#10;&#10;Description automatically generated">
            <a:extLst>
              <a:ext uri="{FF2B5EF4-FFF2-40B4-BE49-F238E27FC236}">
                <a16:creationId xmlns:a16="http://schemas.microsoft.com/office/drawing/2014/main" id="{0CFBEB7C-6F7E-E8B7-E400-E4169BC7E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566" y="1227083"/>
            <a:ext cx="7990882" cy="5154529"/>
          </a:xfrm>
        </p:spPr>
      </p:pic>
    </p:spTree>
    <p:extLst>
      <p:ext uri="{BB962C8B-B14F-4D97-AF65-F5344CB8AC3E}">
        <p14:creationId xmlns:p14="http://schemas.microsoft.com/office/powerpoint/2010/main" val="226470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3A510-E7E9-D6B3-5483-ACA2D488A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E78C-96C3-5FD7-03CF-8439A389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Some </a:t>
            </a:r>
            <a:r>
              <a:rPr lang="en-US" dirty="0" err="1"/>
              <a:t>equivalances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3D132-9DB7-F17A-A169-FD1E2DE16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ym typeface="Symbol"/>
              </a:rPr>
              <a:t>de Morgan:		</a:t>
            </a:r>
            <a:r>
              <a:rPr lang="en-US" dirty="0"/>
              <a:t>¬</a:t>
            </a:r>
            <a:r>
              <a:rPr lang="en-GB" dirty="0">
                <a:sym typeface="Symbol"/>
              </a:rPr>
              <a:t>(</a:t>
            </a:r>
            <a:r>
              <a:rPr lang="en-US" dirty="0"/>
              <a:t>p</a:t>
            </a:r>
            <a:r>
              <a:rPr lang="en-GB" dirty="0">
                <a:sym typeface="Symbol"/>
              </a:rPr>
              <a:t>q) ≡ (</a:t>
            </a:r>
            <a:r>
              <a:rPr lang="en-US" dirty="0"/>
              <a:t>¬</a:t>
            </a:r>
            <a:r>
              <a:rPr lang="en-GB" dirty="0">
                <a:sym typeface="Symbol"/>
              </a:rPr>
              <a:t>p</a:t>
            </a:r>
            <a:r>
              <a:rPr lang="en-US" dirty="0"/>
              <a:t>¬</a:t>
            </a:r>
            <a:r>
              <a:rPr lang="en-GB" dirty="0">
                <a:sym typeface="Symbol"/>
              </a:rPr>
              <a:t>q)</a:t>
            </a:r>
          </a:p>
          <a:p>
            <a:pPr marL="457200" lvl="1" indent="0">
              <a:buNone/>
            </a:pPr>
            <a:r>
              <a:rPr lang="en-GB" dirty="0">
                <a:sym typeface="Symbol"/>
              </a:rPr>
              <a:t>					</a:t>
            </a:r>
            <a:r>
              <a:rPr lang="en-US" sz="3200" dirty="0"/>
              <a:t>¬</a:t>
            </a:r>
            <a:r>
              <a:rPr lang="en-GB" sz="3200" dirty="0">
                <a:sym typeface="Symbol"/>
              </a:rPr>
              <a:t>(</a:t>
            </a:r>
            <a:r>
              <a:rPr lang="en-GB" sz="3200" dirty="0" err="1">
                <a:sym typeface="Symbol"/>
              </a:rPr>
              <a:t>pq</a:t>
            </a:r>
            <a:r>
              <a:rPr lang="en-GB" sz="3200" dirty="0">
                <a:sym typeface="Symbol"/>
              </a:rPr>
              <a:t>) ≡ (</a:t>
            </a:r>
            <a:r>
              <a:rPr lang="en-US" sz="3200" dirty="0"/>
              <a:t>¬p</a:t>
            </a:r>
            <a:r>
              <a:rPr lang="en-GB" sz="3200" dirty="0">
                <a:sym typeface="Symbol"/>
              </a:rPr>
              <a:t></a:t>
            </a:r>
            <a:r>
              <a:rPr lang="en-US" sz="3200" dirty="0"/>
              <a:t>¬</a:t>
            </a:r>
            <a:r>
              <a:rPr lang="en-GB" sz="3200" dirty="0">
                <a:sym typeface="Symbol"/>
              </a:rPr>
              <a:t>q)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2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D03E8-26E2-EA62-96FD-D2844A9E4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67B9-B0EB-E818-6F3C-D1AC2C9C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Valid Argument</a:t>
            </a:r>
          </a:p>
        </p:txBody>
      </p:sp>
      <p:pic>
        <p:nvPicPr>
          <p:cNvPr id="5" name="Content Placeholder 4" descr="A text on a page&#10;&#10;Description automatically generated">
            <a:extLst>
              <a:ext uri="{FF2B5EF4-FFF2-40B4-BE49-F238E27FC236}">
                <a16:creationId xmlns:a16="http://schemas.microsoft.com/office/drawing/2014/main" id="{A7241536-3883-5BF2-0F7D-7759DA7A8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73318"/>
            <a:ext cx="9526710" cy="2848302"/>
          </a:xfrm>
        </p:spPr>
      </p:pic>
    </p:spTree>
    <p:extLst>
      <p:ext uri="{BB962C8B-B14F-4D97-AF65-F5344CB8AC3E}">
        <p14:creationId xmlns:p14="http://schemas.microsoft.com/office/powerpoint/2010/main" val="2193346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F32BB-313E-FA09-B75B-935EB88FB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aper with text and numbers&#10;&#10;Description automatically generated">
            <a:extLst>
              <a:ext uri="{FF2B5EF4-FFF2-40B4-BE49-F238E27FC236}">
                <a16:creationId xmlns:a16="http://schemas.microsoft.com/office/drawing/2014/main" id="{9BA49B71-FDB6-AC70-C5B1-204E823C5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3" y="551926"/>
            <a:ext cx="9201695" cy="505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1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80" y="0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The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1692"/>
            <a:ext cx="8686800" cy="571615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Propositions (statements) which we can assign a truth value to </a:t>
            </a:r>
          </a:p>
          <a:p>
            <a:pPr lvl="1"/>
            <a:r>
              <a:rPr lang="en-US" dirty="0"/>
              <a:t>It is Friday today </a:t>
            </a:r>
          </a:p>
          <a:p>
            <a:pPr lvl="1"/>
            <a:r>
              <a:rPr lang="en-US" dirty="0"/>
              <a:t>Tomorrow was wet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Logical operators (or connectives)</a:t>
            </a:r>
          </a:p>
          <a:p>
            <a:pPr lvl="1"/>
            <a:r>
              <a:rPr lang="en-US" dirty="0"/>
              <a:t>Conjunction (and)</a:t>
            </a:r>
          </a:p>
          <a:p>
            <a:pPr lvl="1"/>
            <a:r>
              <a:rPr lang="en-US" dirty="0"/>
              <a:t>Disjunction (or)</a:t>
            </a:r>
          </a:p>
          <a:p>
            <a:pPr lvl="1"/>
            <a:r>
              <a:rPr lang="en-US" dirty="0"/>
              <a:t>Implication </a:t>
            </a:r>
          </a:p>
          <a:p>
            <a:pPr lvl="1"/>
            <a:r>
              <a:rPr lang="en-US" dirty="0"/>
              <a:t>Bi-conditional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Using truth tables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Inference for logical Proof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6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52C41-A103-1C34-849E-CC6E0C0F9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test&#10;&#10;Description automatically generated">
            <a:extLst>
              <a:ext uri="{FF2B5EF4-FFF2-40B4-BE49-F238E27FC236}">
                <a16:creationId xmlns:a16="http://schemas.microsoft.com/office/drawing/2014/main" id="{54DBD4A7-2747-5AC3-4EF1-BC504B818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31227"/>
            <a:ext cx="8899459" cy="5822732"/>
          </a:xfrm>
        </p:spPr>
      </p:pic>
    </p:spTree>
    <p:extLst>
      <p:ext uri="{BB962C8B-B14F-4D97-AF65-F5344CB8AC3E}">
        <p14:creationId xmlns:p14="http://schemas.microsoft.com/office/powerpoint/2010/main" val="389485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F48AF-22B1-EDA1-93FA-2C9D233F5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21836-8744-696A-8F80-DE6DA138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pic>
        <p:nvPicPr>
          <p:cNvPr id="21" name="Content Placeholder 20" descr="A white sheet with black text&#10;&#10;Description automatically generated">
            <a:extLst>
              <a:ext uri="{FF2B5EF4-FFF2-40B4-BE49-F238E27FC236}">
                <a16:creationId xmlns:a16="http://schemas.microsoft.com/office/drawing/2014/main" id="{A0DD075B-483B-BC1E-239B-B71882B18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474334"/>
            <a:ext cx="9185626" cy="4843900"/>
          </a:xfrm>
        </p:spPr>
      </p:pic>
    </p:spTree>
    <p:extLst>
      <p:ext uri="{BB962C8B-B14F-4D97-AF65-F5344CB8AC3E}">
        <p14:creationId xmlns:p14="http://schemas.microsoft.com/office/powerpoint/2010/main" val="919729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311B5-3BE1-819D-22C0-7303007F5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4A21-D6EB-D1C6-2DB1-8948F6FF6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pic>
        <p:nvPicPr>
          <p:cNvPr id="7" name="Content Placeholder 6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A5DFF76A-387C-2687-C21A-F96D0132B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55" y="73572"/>
            <a:ext cx="9108241" cy="5885794"/>
          </a:xfrm>
        </p:spPr>
      </p:pic>
    </p:spTree>
    <p:extLst>
      <p:ext uri="{BB962C8B-B14F-4D97-AF65-F5344CB8AC3E}">
        <p14:creationId xmlns:p14="http://schemas.microsoft.com/office/powerpoint/2010/main" val="3871507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FB78-D623-F93F-AD2C-02A53205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MP</a:t>
            </a:r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A7AB77EA-B037-4BA0-6ADC-B6502CC85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13040"/>
            <a:ext cx="8229600" cy="2702103"/>
          </a:xfrm>
        </p:spPr>
      </p:pic>
    </p:spTree>
    <p:extLst>
      <p:ext uri="{BB962C8B-B14F-4D97-AF65-F5344CB8AC3E}">
        <p14:creationId xmlns:p14="http://schemas.microsoft.com/office/powerpoint/2010/main" val="1846884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0143B-8C6C-3175-D294-C43DE0166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06F560C1-C038-20D0-F92E-66A0A1943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13040"/>
            <a:ext cx="8229600" cy="2702103"/>
          </a:xfrm>
        </p:spPr>
      </p:pic>
      <p:pic>
        <p:nvPicPr>
          <p:cNvPr id="4" name="Picture 3" descr="A white paper with black text and numbers&#10;&#10;Description automatically generated">
            <a:extLst>
              <a:ext uri="{FF2B5EF4-FFF2-40B4-BE49-F238E27FC236}">
                <a16:creationId xmlns:a16="http://schemas.microsoft.com/office/drawing/2014/main" id="{9C64B175-4C70-4F12-4469-210CFD855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05" y="568214"/>
            <a:ext cx="8656990" cy="548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26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Seom</a:t>
            </a:r>
            <a:r>
              <a:rPr lang="en-US" dirty="0"/>
              <a:t> Rules of Reasoning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Modus ponens: (p </a:t>
            </a:r>
            <a:r>
              <a:rPr lang="en-GB" dirty="0">
                <a:sym typeface="Symbol"/>
              </a:rPr>
              <a:t></a:t>
            </a:r>
            <a:r>
              <a:rPr lang="en-US" dirty="0"/>
              <a:t> (</a:t>
            </a:r>
            <a:r>
              <a:rPr lang="en-US" dirty="0" err="1"/>
              <a:t>p⟶q</a:t>
            </a:r>
            <a:r>
              <a:rPr lang="en-US" dirty="0"/>
              <a:t>)) ⟶ q</a:t>
            </a:r>
          </a:p>
          <a:p>
            <a:r>
              <a:rPr lang="en-US" dirty="0"/>
              <a:t>Syllogism: ((</a:t>
            </a:r>
            <a:r>
              <a:rPr lang="en-US" dirty="0" err="1"/>
              <a:t>p⟶q</a:t>
            </a:r>
            <a:r>
              <a:rPr lang="en-US" dirty="0"/>
              <a:t>)</a:t>
            </a:r>
            <a:r>
              <a:rPr lang="en-GB" dirty="0">
                <a:sym typeface="Symbol"/>
              </a:rPr>
              <a:t> </a:t>
            </a:r>
            <a:r>
              <a:rPr lang="en-US" dirty="0"/>
              <a:t> (</a:t>
            </a:r>
            <a:r>
              <a:rPr lang="en-US" dirty="0" err="1"/>
              <a:t>q⟶r</a:t>
            </a:r>
            <a:r>
              <a:rPr lang="en-US" dirty="0"/>
              <a:t>)) ⟶ (</a:t>
            </a:r>
            <a:r>
              <a:rPr lang="en-US" dirty="0" err="1"/>
              <a:t>p⟶r</a:t>
            </a:r>
            <a:r>
              <a:rPr lang="en-US" dirty="0"/>
              <a:t>)</a:t>
            </a:r>
          </a:p>
          <a:p>
            <a:r>
              <a:rPr lang="en-US" dirty="0"/>
              <a:t>Modus </a:t>
            </a:r>
            <a:r>
              <a:rPr lang="en-US" dirty="0" err="1"/>
              <a:t>tollens</a:t>
            </a:r>
            <a:r>
              <a:rPr lang="en-US" dirty="0"/>
              <a:t>: ((</a:t>
            </a:r>
            <a:r>
              <a:rPr lang="en-US" dirty="0" err="1"/>
              <a:t>p⟶q</a:t>
            </a:r>
            <a:r>
              <a:rPr lang="en-US" dirty="0"/>
              <a:t>)</a:t>
            </a:r>
            <a:r>
              <a:rPr lang="en-GB" dirty="0">
                <a:sym typeface="Symbol"/>
              </a:rPr>
              <a:t> </a:t>
            </a:r>
            <a:r>
              <a:rPr lang="en-US" dirty="0"/>
              <a:t> ¬q) ⟶ ¬p</a:t>
            </a:r>
          </a:p>
          <a:p>
            <a:r>
              <a:rPr lang="en-US" dirty="0"/>
              <a:t>Disjunctive syllogism: ((p</a:t>
            </a:r>
            <a:r>
              <a:rPr lang="en-GB" dirty="0">
                <a:sym typeface="Symbol"/>
              </a:rPr>
              <a:t></a:t>
            </a:r>
            <a:r>
              <a:rPr lang="en-US" dirty="0"/>
              <a:t>q)</a:t>
            </a:r>
            <a:r>
              <a:rPr lang="en-GB" dirty="0">
                <a:sym typeface="Symbol"/>
              </a:rPr>
              <a:t> </a:t>
            </a:r>
            <a:r>
              <a:rPr lang="en-US" dirty="0"/>
              <a:t> ¬p) ⟶ q</a:t>
            </a:r>
          </a:p>
          <a:p>
            <a:r>
              <a:rPr lang="en-US" dirty="0" err="1"/>
              <a:t>Reductio</a:t>
            </a:r>
            <a:r>
              <a:rPr lang="en-US" dirty="0"/>
              <a:t> ad absurdum: (¬p⟶0) ⟶ 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45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1151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38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Suppose: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p means the screen is off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r means processes are running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q means the music has stopped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s means power is being used</a:t>
            </a:r>
          </a:p>
          <a:p>
            <a:pPr>
              <a:lnSpc>
                <a:spcPct val="90000"/>
              </a:lnSpc>
            </a:pPr>
            <a:r>
              <a:rPr lang="en-US" dirty="0"/>
              <a:t>And that the following are ALL true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¬</a:t>
            </a:r>
            <a:r>
              <a:rPr lang="en-US" dirty="0" err="1"/>
              <a:t>p⟶r</a:t>
            </a:r>
            <a:r>
              <a:rPr lang="en-US" dirty="0"/>
              <a:t>   If the screen is on then processes are running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 err="1"/>
              <a:t>r⟶s</a:t>
            </a:r>
            <a:r>
              <a:rPr lang="en-US" dirty="0"/>
              <a:t>  If processes are running then power is being used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 err="1"/>
              <a:t>p⟶q</a:t>
            </a:r>
            <a:r>
              <a:rPr lang="en-US" dirty="0"/>
              <a:t> If the screen is off then the music has stopped</a:t>
            </a:r>
          </a:p>
          <a:p>
            <a:pPr>
              <a:lnSpc>
                <a:spcPct val="90000"/>
              </a:lnSpc>
            </a:pPr>
            <a:r>
              <a:rPr lang="en-GB" dirty="0">
                <a:sym typeface="Symbol"/>
              </a:rPr>
              <a:t>Show that if the music has not stopped then power is being used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¬q ⟶ s</a:t>
            </a:r>
            <a:endParaRPr lang="en-GB" dirty="0">
              <a:sym typeface="Symbol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44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0828"/>
            <a:ext cx="8045669" cy="52853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What do we know is true?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¬</a:t>
            </a:r>
            <a:r>
              <a:rPr lang="en-US" dirty="0" err="1"/>
              <a:t>p⟶r</a:t>
            </a:r>
            <a:r>
              <a:rPr lang="en-US" dirty="0"/>
              <a:t>			¬q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u="sng" dirty="0" err="1"/>
              <a:t>r⟶s</a:t>
            </a:r>
            <a:r>
              <a:rPr lang="en-US" dirty="0"/>
              <a:t>		 	</a:t>
            </a:r>
          </a:p>
          <a:p>
            <a:pPr marL="0" indent="0">
              <a:buNone/>
            </a:pPr>
            <a:r>
              <a:rPr lang="en-US" u="sng" dirty="0"/>
              <a:t> </a:t>
            </a:r>
            <a:r>
              <a:rPr lang="en-US" u="sng" dirty="0" err="1"/>
              <a:t>p⟶q</a:t>
            </a: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Using syllogism we have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∴¬</a:t>
            </a:r>
            <a:r>
              <a:rPr lang="en-US" u="sng" dirty="0" err="1"/>
              <a:t>p⟶s</a:t>
            </a:r>
            <a:r>
              <a:rPr lang="en-US" u="sng" dirty="0"/>
              <a:t>	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Using modus </a:t>
            </a:r>
            <a:r>
              <a:rPr lang="en-US" u="sng" dirty="0" err="1"/>
              <a:t>tonens</a:t>
            </a:r>
            <a:r>
              <a:rPr lang="en-US" u="sng" dirty="0"/>
              <a:t> we have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	∴¬p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/>
              <a:t>Using modus ponens we then have 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/>
              <a:t>∴s</a:t>
            </a:r>
          </a:p>
        </p:txBody>
      </p:sp>
    </p:spTree>
    <p:extLst>
      <p:ext uri="{BB962C8B-B14F-4D97-AF65-F5344CB8AC3E}">
        <p14:creationId xmlns:p14="http://schemas.microsoft.com/office/powerpoint/2010/main" val="2092368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Assessed MCQ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second assessed MCQ is next week</a:t>
            </a:r>
          </a:p>
          <a:p>
            <a:r>
              <a:rPr lang="en-US" dirty="0"/>
              <a:t>It’s about logic, covering this week and next week</a:t>
            </a:r>
          </a:p>
          <a:p>
            <a:r>
              <a:rPr lang="en-US" dirty="0"/>
              <a:t>As before, 40mins, open book in your own time and on your own </a:t>
            </a:r>
          </a:p>
          <a:p>
            <a:r>
              <a:rPr lang="en-US" dirty="0"/>
              <a:t>+4 for correct, -1 for incorrect, 0 for leave blank</a:t>
            </a:r>
          </a:p>
          <a:p>
            <a:r>
              <a:rPr lang="en-US" dirty="0"/>
              <a:t>The quiz opens at 2pm Thursday 31</a:t>
            </a:r>
            <a:r>
              <a:rPr lang="en-US" baseline="30000" dirty="0"/>
              <a:t>st</a:t>
            </a:r>
            <a:r>
              <a:rPr lang="en-US" dirty="0"/>
              <a:t> and closes 8pm Sunday 3rd    (</a:t>
            </a:r>
            <a:r>
              <a:rPr lang="en-US" dirty="0" err="1"/>
              <a:t>ie</a:t>
            </a:r>
            <a:r>
              <a:rPr lang="en-US" dirty="0"/>
              <a:t> start by 7:20pm)</a:t>
            </a:r>
          </a:p>
        </p:txBody>
      </p:sp>
    </p:spTree>
    <p:extLst>
      <p:ext uri="{BB962C8B-B14F-4D97-AF65-F5344CB8AC3E}">
        <p14:creationId xmlns:p14="http://schemas.microsoft.com/office/powerpoint/2010/main" val="3667430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3DE42-3C49-1B57-8034-6363082DF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D878F-AF7E-1AC3-4F64-329B6B64F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Team vote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20B9D-0896-68BC-E2DA-CE2527680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Would you like me to record a couple of examples? </a:t>
            </a:r>
          </a:p>
        </p:txBody>
      </p:sp>
    </p:spTree>
    <p:extLst>
      <p:ext uri="{BB962C8B-B14F-4D97-AF65-F5344CB8AC3E}">
        <p14:creationId xmlns:p14="http://schemas.microsoft.com/office/powerpoint/2010/main" val="85102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oolejp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929" y="1341800"/>
            <a:ext cx="4064000" cy="5359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George Boole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6259" y="6562700"/>
            <a:ext cx="7761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www.computerhistory.org</a:t>
            </a:r>
            <a:r>
              <a:rPr lang="en-US" sz="1200" dirty="0"/>
              <a:t>/revolution/digital-logic/12/269/1330</a:t>
            </a:r>
          </a:p>
        </p:txBody>
      </p:sp>
    </p:spTree>
    <p:extLst>
      <p:ext uri="{BB962C8B-B14F-4D97-AF65-F5344CB8AC3E}">
        <p14:creationId xmlns:p14="http://schemas.microsoft.com/office/powerpoint/2010/main" val="50897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Connectives between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True is written as 1</a:t>
            </a:r>
          </a:p>
          <a:p>
            <a:pPr marL="0" indent="0">
              <a:buNone/>
            </a:pPr>
            <a:r>
              <a:rPr lang="en-US" dirty="0"/>
              <a:t>False is written as 0 </a:t>
            </a:r>
          </a:p>
          <a:p>
            <a:r>
              <a:rPr lang="en-US" dirty="0"/>
              <a:t>¬p</a:t>
            </a:r>
          </a:p>
          <a:p>
            <a:r>
              <a:rPr lang="en-GB" dirty="0" err="1">
                <a:sym typeface="Symbol"/>
              </a:rPr>
              <a:t>p</a:t>
            </a:r>
            <a:r>
              <a:rPr lang="en-GB" b="1" dirty="0" err="1">
                <a:sym typeface="Symbol"/>
              </a:rPr>
              <a:t></a:t>
            </a:r>
            <a:r>
              <a:rPr lang="en-GB" dirty="0" err="1">
                <a:sym typeface="Symbol"/>
              </a:rPr>
              <a:t>q</a:t>
            </a:r>
            <a:r>
              <a:rPr lang="en-GB" dirty="0">
                <a:sym typeface="Symbol"/>
              </a:rPr>
              <a:t>    conjunction </a:t>
            </a:r>
          </a:p>
          <a:p>
            <a:r>
              <a:rPr lang="en-GB" dirty="0" err="1">
                <a:sym typeface="Symbol"/>
              </a:rPr>
              <a:t>pq</a:t>
            </a:r>
            <a:r>
              <a:rPr lang="en-GB" dirty="0">
                <a:sym typeface="Symbol"/>
              </a:rPr>
              <a:t>	disjunction </a:t>
            </a:r>
          </a:p>
          <a:p>
            <a:r>
              <a:rPr lang="en-US" dirty="0" err="1"/>
              <a:t>p⟶q</a:t>
            </a:r>
            <a:r>
              <a:rPr lang="en-US" dirty="0"/>
              <a:t>  implication </a:t>
            </a:r>
          </a:p>
          <a:p>
            <a:r>
              <a:rPr lang="en-US" dirty="0" err="1"/>
              <a:t>p⟷q</a:t>
            </a:r>
            <a:r>
              <a:rPr lang="en-US" dirty="0"/>
              <a:t>	biconditional</a:t>
            </a:r>
          </a:p>
          <a:p>
            <a:pPr marL="0" indent="0">
              <a:buNone/>
            </a:pP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04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Truth tables for basic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	q	¬p		</a:t>
            </a:r>
            <a:r>
              <a:rPr lang="en-GB" dirty="0" err="1">
                <a:sym typeface="Symbol"/>
              </a:rPr>
              <a:t>p</a:t>
            </a:r>
            <a:r>
              <a:rPr lang="en-GB" b="1" dirty="0" err="1">
                <a:sym typeface="Symbol"/>
              </a:rPr>
              <a:t></a:t>
            </a:r>
            <a:r>
              <a:rPr lang="en-GB" dirty="0" err="1">
                <a:sym typeface="Symbol"/>
              </a:rPr>
              <a:t>q</a:t>
            </a:r>
            <a:r>
              <a:rPr lang="en-GB" dirty="0">
                <a:sym typeface="Symbol"/>
              </a:rPr>
              <a:t>	</a:t>
            </a:r>
            <a:r>
              <a:rPr lang="en-GB" dirty="0" err="1">
                <a:sym typeface="Symbol"/>
              </a:rPr>
              <a:t>pq</a:t>
            </a:r>
            <a:r>
              <a:rPr lang="en-GB" dirty="0">
                <a:sym typeface="Symbol"/>
              </a:rPr>
              <a:t>	</a:t>
            </a:r>
            <a:r>
              <a:rPr lang="en-US" dirty="0" err="1"/>
              <a:t>p⟶q</a:t>
            </a:r>
            <a:r>
              <a:rPr lang="en-US" dirty="0"/>
              <a:t>		</a:t>
            </a:r>
            <a:r>
              <a:rPr lang="en-US" dirty="0" err="1"/>
              <a:t>p⟷q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0	0	1		0		0		1			1	</a:t>
            </a:r>
          </a:p>
          <a:p>
            <a:pPr marL="0" indent="0">
              <a:buNone/>
            </a:pPr>
            <a:r>
              <a:rPr lang="en-US" dirty="0"/>
              <a:t>0	1	1		0		1		1			0</a:t>
            </a:r>
          </a:p>
          <a:p>
            <a:pPr marL="0" indent="0">
              <a:buNone/>
            </a:pPr>
            <a:r>
              <a:rPr lang="en-US" dirty="0"/>
              <a:t>1	0	0		0		1		0			0</a:t>
            </a:r>
          </a:p>
          <a:p>
            <a:pPr marL="0" indent="0">
              <a:buNone/>
            </a:pPr>
            <a:r>
              <a:rPr lang="en-US" dirty="0"/>
              <a:t>1	1	0		1		1		1			1</a:t>
            </a:r>
          </a:p>
        </p:txBody>
      </p:sp>
    </p:spTree>
    <p:extLst>
      <p:ext uri="{BB962C8B-B14F-4D97-AF65-F5344CB8AC3E}">
        <p14:creationId xmlns:p14="http://schemas.microsoft.com/office/powerpoint/2010/main" val="40457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sym typeface="Symbol"/>
              </a:rPr>
              <a:t>Truth table for (p</a:t>
            </a:r>
            <a:r>
              <a:rPr lang="en-US" dirty="0"/>
              <a:t>¬q)</a:t>
            </a:r>
            <a:r>
              <a:rPr lang="en-GB" b="1" dirty="0">
                <a:sym typeface="Symbol"/>
              </a:rPr>
              <a:t></a:t>
            </a:r>
            <a:r>
              <a:rPr lang="en-GB" dirty="0">
                <a:sym typeface="Symbol"/>
              </a:rPr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92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	q	r		</a:t>
            </a:r>
            <a:r>
              <a:rPr lang="en-GB" dirty="0">
                <a:sym typeface="Symbol"/>
              </a:rPr>
              <a:t>(p</a:t>
            </a:r>
            <a:r>
              <a:rPr lang="en-US" dirty="0"/>
              <a:t>¬q)	 	</a:t>
            </a:r>
            <a:r>
              <a:rPr lang="en-GB" dirty="0">
                <a:sym typeface="Symbol"/>
              </a:rPr>
              <a:t>(p</a:t>
            </a:r>
            <a:r>
              <a:rPr lang="en-US" dirty="0"/>
              <a:t>¬q)</a:t>
            </a:r>
            <a:r>
              <a:rPr lang="en-GB" b="1" dirty="0">
                <a:sym typeface="Symbol"/>
              </a:rPr>
              <a:t></a:t>
            </a:r>
            <a:r>
              <a:rPr lang="en-GB" dirty="0">
                <a:sym typeface="Symbol"/>
              </a:rPr>
              <a:t>r</a:t>
            </a:r>
          </a:p>
          <a:p>
            <a:pPr marL="0" indent="0">
              <a:buNone/>
            </a:pPr>
            <a:r>
              <a:rPr lang="en-GB" dirty="0">
                <a:sym typeface="Symbol"/>
              </a:rPr>
              <a:t>0	0	0						</a:t>
            </a:r>
          </a:p>
          <a:p>
            <a:pPr marL="0" indent="0">
              <a:buNone/>
            </a:pPr>
            <a:r>
              <a:rPr lang="en-GB" dirty="0">
                <a:sym typeface="Symbol"/>
              </a:rPr>
              <a:t>0	0	1						</a:t>
            </a:r>
          </a:p>
          <a:p>
            <a:pPr marL="0" indent="0">
              <a:buNone/>
            </a:pPr>
            <a:r>
              <a:rPr lang="en-GB" dirty="0">
                <a:sym typeface="Symbol"/>
              </a:rPr>
              <a:t>0	1	0						</a:t>
            </a:r>
          </a:p>
          <a:p>
            <a:pPr marL="0" indent="0">
              <a:buNone/>
            </a:pPr>
            <a:r>
              <a:rPr lang="en-GB" dirty="0">
                <a:sym typeface="Symbol"/>
              </a:rPr>
              <a:t>0	1	1						</a:t>
            </a:r>
          </a:p>
          <a:p>
            <a:pPr marL="0" indent="0">
              <a:buNone/>
            </a:pPr>
            <a:r>
              <a:rPr lang="en-GB" dirty="0">
                <a:sym typeface="Symbol"/>
              </a:rPr>
              <a:t>1	0	0						</a:t>
            </a:r>
          </a:p>
          <a:p>
            <a:pPr marL="0" indent="0">
              <a:buNone/>
            </a:pPr>
            <a:r>
              <a:rPr lang="en-US" dirty="0"/>
              <a:t>1	0	1						</a:t>
            </a:r>
          </a:p>
          <a:p>
            <a:pPr marL="0" indent="0">
              <a:buNone/>
            </a:pPr>
            <a:r>
              <a:rPr lang="en-US" dirty="0"/>
              <a:t>1	1	0						</a:t>
            </a:r>
          </a:p>
          <a:p>
            <a:pPr marL="0" indent="0">
              <a:buNone/>
            </a:pPr>
            <a:r>
              <a:rPr lang="en-US" dirty="0"/>
              <a:t>1	1	1						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021D86-87D9-EC6D-7E36-C6CC9DCD0F3F}"/>
              </a:ext>
            </a:extLst>
          </p:cNvPr>
          <p:cNvSpPr txBox="1">
            <a:spLocks/>
          </p:cNvSpPr>
          <p:nvPr/>
        </p:nvSpPr>
        <p:spPr>
          <a:xfrm>
            <a:off x="457200" y="149992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p	q	r		</a:t>
            </a:r>
            <a:r>
              <a:rPr lang="en-GB" dirty="0">
                <a:sym typeface="Symbol"/>
              </a:rPr>
              <a:t>(p</a:t>
            </a:r>
            <a:r>
              <a:rPr lang="en-US" dirty="0"/>
              <a:t>¬q)	 	</a:t>
            </a:r>
            <a:r>
              <a:rPr lang="en-GB" dirty="0">
                <a:sym typeface="Symbol"/>
              </a:rPr>
              <a:t>(p</a:t>
            </a:r>
            <a:r>
              <a:rPr lang="en-US" dirty="0"/>
              <a:t>¬q)</a:t>
            </a:r>
            <a:r>
              <a:rPr lang="en-GB" b="1" dirty="0">
                <a:sym typeface="Symbol"/>
              </a:rPr>
              <a:t></a:t>
            </a:r>
            <a:r>
              <a:rPr lang="en-GB" dirty="0">
                <a:sym typeface="Symbol"/>
              </a:rPr>
              <a:t>r</a:t>
            </a:r>
          </a:p>
          <a:p>
            <a:pPr marL="0" indent="0">
              <a:buFont typeface="Arial"/>
              <a:buNone/>
            </a:pPr>
            <a:r>
              <a:rPr lang="en-GB" dirty="0">
                <a:sym typeface="Symbol"/>
              </a:rPr>
              <a:t>0	0	0		1				0	</a:t>
            </a:r>
          </a:p>
          <a:p>
            <a:pPr marL="0" indent="0">
              <a:buFont typeface="Arial"/>
              <a:buNone/>
            </a:pPr>
            <a:r>
              <a:rPr lang="en-GB" dirty="0">
                <a:sym typeface="Symbol"/>
              </a:rPr>
              <a:t>0	0	1		1				1</a:t>
            </a:r>
          </a:p>
          <a:p>
            <a:pPr marL="0" indent="0">
              <a:buFont typeface="Arial"/>
              <a:buNone/>
            </a:pPr>
            <a:r>
              <a:rPr lang="en-GB" dirty="0">
                <a:sym typeface="Symbol"/>
              </a:rPr>
              <a:t>0	1	0		0				0</a:t>
            </a:r>
          </a:p>
          <a:p>
            <a:pPr marL="0" indent="0">
              <a:buFont typeface="Arial"/>
              <a:buNone/>
            </a:pPr>
            <a:r>
              <a:rPr lang="en-GB" dirty="0">
                <a:sym typeface="Symbol"/>
              </a:rPr>
              <a:t>0	1	1		0				0</a:t>
            </a:r>
          </a:p>
          <a:p>
            <a:pPr marL="0" indent="0">
              <a:buFont typeface="Arial"/>
              <a:buNone/>
            </a:pPr>
            <a:r>
              <a:rPr lang="en-GB" dirty="0">
                <a:sym typeface="Symbol"/>
              </a:rPr>
              <a:t>1	0	0		1				0</a:t>
            </a:r>
          </a:p>
          <a:p>
            <a:pPr marL="0" indent="0">
              <a:buFont typeface="Arial"/>
              <a:buNone/>
            </a:pPr>
            <a:r>
              <a:rPr lang="en-US" dirty="0"/>
              <a:t>1	0	1		1				1</a:t>
            </a:r>
          </a:p>
          <a:p>
            <a:pPr marL="0" indent="0">
              <a:buFont typeface="Arial"/>
              <a:buNone/>
            </a:pPr>
            <a:r>
              <a:rPr lang="en-US" dirty="0"/>
              <a:t>1	1	0		1				0</a:t>
            </a:r>
          </a:p>
          <a:p>
            <a:pPr marL="0" indent="0">
              <a:buFont typeface="Arial"/>
              <a:buNone/>
            </a:pPr>
            <a:r>
              <a:rPr lang="en-US" dirty="0"/>
              <a:t>1	1	1		1				1</a:t>
            </a:r>
          </a:p>
        </p:txBody>
      </p:sp>
    </p:spTree>
    <p:extLst>
      <p:ext uri="{BB962C8B-B14F-4D97-AF65-F5344CB8AC3E}">
        <p14:creationId xmlns:p14="http://schemas.microsoft.com/office/powerpoint/2010/main" val="98447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52BEE-66DA-DF44-BE87-5F74B7F4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7C73F-E4F6-1047-8369-BDB3CDBAB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truth tables for each of the following propositions:</a:t>
            </a:r>
          </a:p>
          <a:p>
            <a:pPr marL="457200" lvl="1" indent="0">
              <a:buNone/>
            </a:pPr>
            <a:r>
              <a:rPr lang="en-GB" dirty="0">
                <a:sym typeface="Symbol"/>
              </a:rPr>
              <a:t>p </a:t>
            </a:r>
            <a:r>
              <a:rPr lang="en-US" dirty="0"/>
              <a:t>⟶ ( q ⟶ </a:t>
            </a:r>
            <a:r>
              <a:rPr lang="en-GB" dirty="0">
                <a:sym typeface="Symbol"/>
              </a:rPr>
              <a:t>r)</a:t>
            </a:r>
          </a:p>
          <a:p>
            <a:pPr marL="457200" lvl="1" indent="0">
              <a:buNone/>
            </a:pPr>
            <a:r>
              <a:rPr lang="en-US" dirty="0"/>
              <a:t>P ⟷ ( q </a:t>
            </a:r>
            <a:r>
              <a:rPr lang="en-GB" b="1" dirty="0">
                <a:sym typeface="Symbol"/>
              </a:rPr>
              <a:t> </a:t>
            </a:r>
            <a:r>
              <a:rPr lang="en-US" dirty="0"/>
              <a:t>r )</a:t>
            </a:r>
          </a:p>
        </p:txBody>
      </p:sp>
    </p:spTree>
    <p:extLst>
      <p:ext uri="{BB962C8B-B14F-4D97-AF65-F5344CB8AC3E}">
        <p14:creationId xmlns:p14="http://schemas.microsoft.com/office/powerpoint/2010/main" val="4130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p⟶(</a:t>
            </a:r>
            <a:r>
              <a:rPr lang="en-US" dirty="0" err="1"/>
              <a:t>q⟶r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	q	r		</a:t>
            </a:r>
            <a:r>
              <a:rPr lang="en-GB" dirty="0">
                <a:sym typeface="Symbol"/>
              </a:rPr>
              <a:t>(q</a:t>
            </a:r>
            <a:r>
              <a:rPr lang="en-US" dirty="0"/>
              <a:t>⟶</a:t>
            </a:r>
            <a:r>
              <a:rPr lang="en-GB" dirty="0">
                <a:sym typeface="Symbol"/>
              </a:rPr>
              <a:t>r</a:t>
            </a:r>
            <a:r>
              <a:rPr lang="en-US" dirty="0"/>
              <a:t>)	 </a:t>
            </a:r>
            <a:r>
              <a:rPr lang="en-GB" dirty="0">
                <a:sym typeface="Symbol"/>
              </a:rPr>
              <a:t>	p</a:t>
            </a:r>
            <a:r>
              <a:rPr lang="en-US" dirty="0"/>
              <a:t>⟶(q⟶</a:t>
            </a:r>
            <a:r>
              <a:rPr lang="en-GB" dirty="0">
                <a:sym typeface="Symbol"/>
              </a:rPr>
              <a:t>r)</a:t>
            </a:r>
          </a:p>
          <a:p>
            <a:pPr marL="0" indent="0">
              <a:buNone/>
            </a:pPr>
            <a:r>
              <a:rPr lang="en-GB" dirty="0">
                <a:sym typeface="Symbol"/>
              </a:rPr>
              <a:t>0	0	0		1				1	</a:t>
            </a:r>
          </a:p>
          <a:p>
            <a:pPr marL="0" indent="0">
              <a:buNone/>
            </a:pPr>
            <a:r>
              <a:rPr lang="en-GB" dirty="0">
                <a:sym typeface="Symbol"/>
              </a:rPr>
              <a:t>0	0	1		1				1</a:t>
            </a:r>
          </a:p>
          <a:p>
            <a:pPr marL="0" indent="0">
              <a:buNone/>
            </a:pPr>
            <a:r>
              <a:rPr lang="en-GB" dirty="0">
                <a:sym typeface="Symbol"/>
              </a:rPr>
              <a:t>0	1	0		0				1</a:t>
            </a:r>
          </a:p>
          <a:p>
            <a:pPr marL="0" indent="0">
              <a:buNone/>
            </a:pPr>
            <a:r>
              <a:rPr lang="en-GB" dirty="0">
                <a:sym typeface="Symbol"/>
              </a:rPr>
              <a:t>0	1	1		1				1</a:t>
            </a:r>
          </a:p>
          <a:p>
            <a:pPr marL="0" indent="0">
              <a:buNone/>
            </a:pPr>
            <a:r>
              <a:rPr lang="en-GB" dirty="0">
                <a:sym typeface="Symbol"/>
              </a:rPr>
              <a:t>1	0	0		1				1</a:t>
            </a:r>
          </a:p>
          <a:p>
            <a:pPr marL="0" indent="0">
              <a:buNone/>
            </a:pPr>
            <a:r>
              <a:rPr lang="en-US" dirty="0"/>
              <a:t>1	0	1		1				1</a:t>
            </a:r>
          </a:p>
          <a:p>
            <a:pPr marL="0" indent="0">
              <a:buNone/>
            </a:pPr>
            <a:r>
              <a:rPr lang="en-US" dirty="0"/>
              <a:t>1	1	0		0				0</a:t>
            </a:r>
          </a:p>
          <a:p>
            <a:pPr marL="0" indent="0">
              <a:buNone/>
            </a:pPr>
            <a:r>
              <a:rPr lang="en-US" dirty="0"/>
              <a:t>1	1	1		1				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87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p⟷(q</a:t>
            </a:r>
            <a:r>
              <a:rPr lang="en-GB" b="1" dirty="0">
                <a:sym typeface="Symbol"/>
              </a:rPr>
              <a:t></a:t>
            </a:r>
            <a:r>
              <a:rPr lang="en-US" dirty="0"/>
              <a:t>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	q	r		</a:t>
            </a:r>
            <a:r>
              <a:rPr lang="en-GB" dirty="0">
                <a:sym typeface="Symbol"/>
              </a:rPr>
              <a:t>(</a:t>
            </a:r>
            <a:r>
              <a:rPr lang="en-GB" dirty="0" err="1">
                <a:sym typeface="Symbol"/>
              </a:rPr>
              <a:t>q</a:t>
            </a:r>
            <a:r>
              <a:rPr lang="en-GB" b="1" dirty="0" err="1">
                <a:sym typeface="Symbol"/>
              </a:rPr>
              <a:t></a:t>
            </a:r>
            <a:r>
              <a:rPr lang="en-GB" dirty="0" err="1">
                <a:sym typeface="Symbol"/>
              </a:rPr>
              <a:t>r</a:t>
            </a:r>
            <a:r>
              <a:rPr lang="en-US" dirty="0"/>
              <a:t>)	 </a:t>
            </a:r>
            <a:r>
              <a:rPr lang="en-GB" dirty="0">
                <a:sym typeface="Symbol"/>
              </a:rPr>
              <a:t>	</a:t>
            </a:r>
            <a:r>
              <a:rPr lang="en-US" dirty="0"/>
              <a:t>p⟷(q</a:t>
            </a:r>
            <a:r>
              <a:rPr lang="en-GB" b="1" dirty="0">
                <a:sym typeface="Symbol"/>
              </a:rPr>
              <a:t></a:t>
            </a:r>
            <a:r>
              <a:rPr lang="en-US" dirty="0"/>
              <a:t>r)</a:t>
            </a:r>
            <a:endParaRPr lang="en-GB" dirty="0">
              <a:sym typeface="Symbol"/>
            </a:endParaRPr>
          </a:p>
          <a:p>
            <a:pPr marL="0" indent="0">
              <a:buNone/>
            </a:pPr>
            <a:r>
              <a:rPr lang="en-GB" dirty="0">
                <a:sym typeface="Symbol"/>
              </a:rPr>
              <a:t>0	0	0		0				1	True</a:t>
            </a:r>
          </a:p>
          <a:p>
            <a:pPr marL="0" indent="0">
              <a:buNone/>
            </a:pPr>
            <a:r>
              <a:rPr lang="en-GB" dirty="0">
                <a:sym typeface="Symbol"/>
              </a:rPr>
              <a:t>0	0	1		0				1	True</a:t>
            </a:r>
          </a:p>
          <a:p>
            <a:pPr marL="0" indent="0">
              <a:buNone/>
            </a:pPr>
            <a:r>
              <a:rPr lang="en-GB" dirty="0">
                <a:sym typeface="Symbol"/>
              </a:rPr>
              <a:t>0	1	0		0				1	True</a:t>
            </a:r>
          </a:p>
          <a:p>
            <a:pPr marL="0" indent="0">
              <a:buNone/>
            </a:pPr>
            <a:r>
              <a:rPr lang="en-GB" dirty="0">
                <a:sym typeface="Symbol"/>
              </a:rPr>
              <a:t>0	1	1		1				0	False</a:t>
            </a:r>
          </a:p>
          <a:p>
            <a:pPr marL="0" indent="0">
              <a:buNone/>
            </a:pPr>
            <a:r>
              <a:rPr lang="en-GB" dirty="0">
                <a:sym typeface="Symbol"/>
              </a:rPr>
              <a:t>1	0	0		0				0	False</a:t>
            </a:r>
          </a:p>
          <a:p>
            <a:pPr marL="0" indent="0">
              <a:buNone/>
            </a:pPr>
            <a:r>
              <a:rPr lang="en-US" dirty="0"/>
              <a:t>1	0	1		0				0	False</a:t>
            </a:r>
          </a:p>
          <a:p>
            <a:pPr marL="0" indent="0">
              <a:buNone/>
            </a:pPr>
            <a:r>
              <a:rPr lang="en-US" dirty="0"/>
              <a:t>1	1	0		0				0	False</a:t>
            </a:r>
          </a:p>
          <a:p>
            <a:pPr marL="0" indent="0">
              <a:buNone/>
            </a:pPr>
            <a:r>
              <a:rPr lang="en-US" dirty="0"/>
              <a:t>1	1	1		1				1   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68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3282</TotalTime>
  <Words>1393</Words>
  <Application>Microsoft Macintosh PowerPoint</Application>
  <PresentationFormat>On-screen Show (4:3)</PresentationFormat>
  <Paragraphs>149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Aptos</vt:lpstr>
      <vt:lpstr>Arial</vt:lpstr>
      <vt:lpstr>Calibri</vt:lpstr>
      <vt:lpstr>Symbol</vt:lpstr>
      <vt:lpstr>Office Theme</vt:lpstr>
      <vt:lpstr>4. Proposition Logic</vt:lpstr>
      <vt:lpstr>The Story</vt:lpstr>
      <vt:lpstr>George Boole</vt:lpstr>
      <vt:lpstr>Connectives between Propositions</vt:lpstr>
      <vt:lpstr>Truth tables for basic operations</vt:lpstr>
      <vt:lpstr>Truth table for (p¬q)r</vt:lpstr>
      <vt:lpstr>Exercise</vt:lpstr>
      <vt:lpstr>p⟶(q⟶r)</vt:lpstr>
      <vt:lpstr>p⟷(qr)</vt:lpstr>
      <vt:lpstr>What can you determine with truth tables?</vt:lpstr>
      <vt:lpstr>PowerPoint Presentation</vt:lpstr>
      <vt:lpstr>PowerPoint Presentation</vt:lpstr>
      <vt:lpstr>Some equivalences</vt:lpstr>
      <vt:lpstr>Some equivalances</vt:lpstr>
      <vt:lpstr>Logical Equivalences I</vt:lpstr>
      <vt:lpstr>Logical Equivalences II</vt:lpstr>
      <vt:lpstr>Some equivalances</vt:lpstr>
      <vt:lpstr>Valid Argument</vt:lpstr>
      <vt:lpstr>PowerPoint Presentation</vt:lpstr>
      <vt:lpstr>PowerPoint Presentation</vt:lpstr>
      <vt:lpstr>PowerPoint Presentation</vt:lpstr>
      <vt:lpstr>PowerPoint Presentation</vt:lpstr>
      <vt:lpstr>Extending MP</vt:lpstr>
      <vt:lpstr>PowerPoint Presentation</vt:lpstr>
      <vt:lpstr>Seom Rules of Reasoning </vt:lpstr>
      <vt:lpstr>Exercise</vt:lpstr>
      <vt:lpstr>PowerPoint Presentation</vt:lpstr>
      <vt:lpstr>Assessed MCQ 2</vt:lpstr>
      <vt:lpstr>Team vote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Mark d'Inverno</cp:lastModifiedBy>
  <cp:revision>99</cp:revision>
  <cp:lastPrinted>2023-11-13T15:33:27Z</cp:lastPrinted>
  <dcterms:created xsi:type="dcterms:W3CDTF">2014-10-12T22:14:06Z</dcterms:created>
  <dcterms:modified xsi:type="dcterms:W3CDTF">2024-10-22T18:03:37Z</dcterms:modified>
</cp:coreProperties>
</file>