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59" r:id="rId15"/>
    <p:sldId id="257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5CE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5339-F542-4143-A728-502914B24C3B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0D10-1D51-6249-8D71-22DC199D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C56B-55B6-F04B-8952-412589C035A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Set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 Cantor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78" y="1703295"/>
            <a:ext cx="3714750" cy="493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0232" y="6581001"/>
            <a:ext cx="5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mathematiquexxsiecle.free.fr</a:t>
            </a:r>
            <a:r>
              <a:rPr lang="en-US" sz="1200" dirty="0"/>
              <a:t>/Georg%20Cantor.html</a:t>
            </a:r>
          </a:p>
        </p:txBody>
      </p:sp>
    </p:spTree>
    <p:extLst>
      <p:ext uri="{BB962C8B-B14F-4D97-AF65-F5344CB8AC3E}">
        <p14:creationId xmlns:p14="http://schemas.microsoft.com/office/powerpoint/2010/main" val="1463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1/1		1/2		1/3		1/4</a:t>
            </a:r>
          </a:p>
          <a:p>
            <a:pPr marL="0" indent="0">
              <a:buNone/>
            </a:pPr>
            <a:r>
              <a:rPr lang="en-US" dirty="0"/>
              <a:t>2/1		2/2		2/3		2/4</a:t>
            </a:r>
          </a:p>
          <a:p>
            <a:pPr marL="0" indent="0">
              <a:buNone/>
            </a:pPr>
            <a:r>
              <a:rPr lang="en-US" dirty="0"/>
              <a:t>3/1		3/2		3/3		3/4</a:t>
            </a:r>
          </a:p>
          <a:p>
            <a:pPr marL="0" indent="0">
              <a:buNone/>
            </a:pPr>
            <a:r>
              <a:rPr lang="en-US" dirty="0"/>
              <a:t>4/1		4/2		4/3		4/4</a:t>
            </a:r>
          </a:p>
        </p:txBody>
      </p:sp>
      <p:sp>
        <p:nvSpPr>
          <p:cNvPr id="5" name="Freeform 4"/>
          <p:cNvSpPr/>
          <p:nvPr/>
        </p:nvSpPr>
        <p:spPr>
          <a:xfrm>
            <a:off x="578367" y="1714541"/>
            <a:ext cx="4467452" cy="1975930"/>
          </a:xfrm>
          <a:custGeom>
            <a:avLst/>
            <a:gdLst>
              <a:gd name="connsiteX0" fmla="*/ 347986 w 4467452"/>
              <a:gd name="connsiteY0" fmla="*/ 212871 h 1975930"/>
              <a:gd name="connsiteX1" fmla="*/ 1662809 w 4467452"/>
              <a:gd name="connsiteY1" fmla="*/ 257694 h 1975930"/>
              <a:gd name="connsiteX2" fmla="*/ 228457 w 4467452"/>
              <a:gd name="connsiteY2" fmla="*/ 855341 h 1975930"/>
              <a:gd name="connsiteX3" fmla="*/ 288221 w 4467452"/>
              <a:gd name="connsiteY3" fmla="*/ 1482871 h 1975930"/>
              <a:gd name="connsiteX4" fmla="*/ 2962692 w 4467452"/>
              <a:gd name="connsiteY4" fmla="*/ 227812 h 1975930"/>
              <a:gd name="connsiteX5" fmla="*/ 4367162 w 4467452"/>
              <a:gd name="connsiteY5" fmla="*/ 168047 h 1975930"/>
              <a:gd name="connsiteX6" fmla="*/ 258339 w 4467452"/>
              <a:gd name="connsiteY6" fmla="*/ 1975930 h 1975930"/>
              <a:gd name="connsiteX7" fmla="*/ 258339 w 4467452"/>
              <a:gd name="connsiteY7" fmla="*/ 1975930 h 1975930"/>
              <a:gd name="connsiteX8" fmla="*/ 721515 w 4467452"/>
              <a:gd name="connsiteY8" fmla="*/ 1751812 h 197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7452" h="1975930">
                <a:moveTo>
                  <a:pt x="347986" y="212871"/>
                </a:moveTo>
                <a:cubicBezTo>
                  <a:pt x="1015358" y="181743"/>
                  <a:pt x="1682731" y="150616"/>
                  <a:pt x="1662809" y="257694"/>
                </a:cubicBezTo>
                <a:cubicBezTo>
                  <a:pt x="1642888" y="364772"/>
                  <a:pt x="457555" y="651145"/>
                  <a:pt x="228457" y="855341"/>
                </a:cubicBezTo>
                <a:cubicBezTo>
                  <a:pt x="-641" y="1059537"/>
                  <a:pt x="-167485" y="1587459"/>
                  <a:pt x="288221" y="1482871"/>
                </a:cubicBezTo>
                <a:cubicBezTo>
                  <a:pt x="743927" y="1378283"/>
                  <a:pt x="2282869" y="446949"/>
                  <a:pt x="2962692" y="227812"/>
                </a:cubicBezTo>
                <a:cubicBezTo>
                  <a:pt x="3642515" y="8675"/>
                  <a:pt x="4817887" y="-123306"/>
                  <a:pt x="4367162" y="168047"/>
                </a:cubicBezTo>
                <a:cubicBezTo>
                  <a:pt x="3916437" y="459400"/>
                  <a:pt x="258339" y="1975930"/>
                  <a:pt x="258339" y="1975930"/>
                </a:cubicBezTo>
                <a:lnTo>
                  <a:pt x="258339" y="1975930"/>
                </a:lnTo>
                <a:lnTo>
                  <a:pt x="721515" y="1751812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b="1" dirty="0"/>
              <a:t>R </a:t>
            </a:r>
            <a:r>
              <a:rPr lang="en-US" dirty="0"/>
              <a:t>is enumerable</a:t>
            </a:r>
          </a:p>
          <a:p>
            <a:r>
              <a:rPr lang="en-US" dirty="0"/>
              <a:t>Then: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		0.	1	5	4	3	7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		0.	4	9	8	1	4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:		0.	7	6	3	3	6	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:		0.	2	2	3	5	2	…</a:t>
            </a:r>
          </a:p>
          <a:p>
            <a:pPr marL="0" indent="0">
              <a:buNone/>
            </a:pPr>
            <a:r>
              <a:rPr lang="en-US" dirty="0"/>
              <a:t>etc…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7647" y="2838824"/>
            <a:ext cx="1792941" cy="2315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 </a:t>
            </a:r>
            <a:r>
              <a:rPr lang="en-US" dirty="0"/>
              <a:t>and </a:t>
            </a:r>
            <a:r>
              <a:rPr lang="en-US" b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build a new number by selecting the n</a:t>
            </a:r>
            <a:r>
              <a:rPr lang="en-US" baseline="30000" dirty="0"/>
              <a:t>th</a:t>
            </a:r>
            <a:r>
              <a:rPr lang="en-US" dirty="0"/>
              <a:t> digit of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and changing it by </a:t>
            </a:r>
          </a:p>
          <a:p>
            <a:r>
              <a:rPr lang="en-US" dirty="0"/>
              <a:t>0 ⟼ 2, 1 ⟼ 3, 2 ⟼ 4, 3 ⟼ 5, 4 ⟼ 6, 5 ⟼ 7, 6 ⟼ 8, 7 ⟼ 9, 8 ⟼ 0, 9 ⟼ 1</a:t>
            </a:r>
          </a:p>
          <a:p>
            <a:r>
              <a:rPr lang="en-US" dirty="0"/>
              <a:t>Now consider the diagonal </a:t>
            </a:r>
          </a:p>
          <a:p>
            <a:r>
              <a:rPr lang="en-US" dirty="0"/>
              <a:t>This must be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for some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But then,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digit of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is different from itself.</a:t>
            </a:r>
          </a:p>
          <a:p>
            <a:r>
              <a:rPr lang="en-US" dirty="0"/>
              <a:t>A contradiction, hence </a:t>
            </a:r>
            <a:r>
              <a:rPr lang="en-US" b="1" dirty="0"/>
              <a:t>R </a:t>
            </a:r>
            <a:r>
              <a:rPr lang="en-US" dirty="0"/>
              <a:t>is not enumerable.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Russell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4" y="1881094"/>
            <a:ext cx="6502400" cy="3901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281" y="6559171"/>
            <a:ext cx="942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www.theguardian.com</a:t>
            </a:r>
            <a:r>
              <a:rPr lang="en-US" sz="1200" dirty="0"/>
              <a:t>/</a:t>
            </a:r>
            <a:r>
              <a:rPr lang="en-US" sz="1200" dirty="0" err="1"/>
              <a:t>commentisfree</a:t>
            </a:r>
            <a:r>
              <a:rPr lang="en-US" sz="1200" dirty="0"/>
              <a:t>/2014/</a:t>
            </a:r>
            <a:r>
              <a:rPr lang="en-US" sz="1200" dirty="0" err="1"/>
              <a:t>jan</a:t>
            </a:r>
            <a:r>
              <a:rPr lang="en-US" sz="1200" dirty="0"/>
              <a:t>/06/</a:t>
            </a:r>
            <a:r>
              <a:rPr lang="en-US" sz="1200" dirty="0" err="1"/>
              <a:t>bertrand</a:t>
            </a:r>
            <a:r>
              <a:rPr lang="en-US" sz="1200" dirty="0"/>
              <a:t>-</a:t>
            </a:r>
            <a:r>
              <a:rPr lang="en-US" sz="1200" dirty="0" err="1"/>
              <a:t>russell</a:t>
            </a:r>
            <a:r>
              <a:rPr lang="en-US" sz="1200" dirty="0"/>
              <a:t>-everyday-value-of-philosophy</a:t>
            </a:r>
          </a:p>
        </p:txBody>
      </p:sp>
    </p:spTree>
    <p:extLst>
      <p:ext uri="{BB962C8B-B14F-4D97-AF65-F5344CB8AC3E}">
        <p14:creationId xmlns:p14="http://schemas.microsoft.com/office/powerpoint/2010/main" val="20426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6" y="1636059"/>
            <a:ext cx="4165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6353" y="6566646"/>
            <a:ext cx="721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www.aventdudomainepublic.org</a:t>
            </a:r>
            <a:r>
              <a:rPr lang="en-US" sz="1200" dirty="0"/>
              <a:t>/2013/12/</a:t>
            </a:r>
            <a:r>
              <a:rPr lang="en-US" sz="1200" dirty="0" err="1"/>
              <a:t>david-hilbert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053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 Gödel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6" y="1483251"/>
            <a:ext cx="6096000" cy="512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7993" y="6545004"/>
            <a:ext cx="76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www.rudyrucker.com</a:t>
            </a:r>
            <a:r>
              <a:rPr lang="en-US" sz="1200" dirty="0"/>
              <a:t>/blog/2012/08/01/memories-of-</a:t>
            </a:r>
            <a:r>
              <a:rPr lang="en-US" sz="1200" dirty="0" err="1"/>
              <a:t>kurt</a:t>
            </a:r>
            <a:r>
              <a:rPr lang="en-US" sz="1200" dirty="0"/>
              <a:t>-</a:t>
            </a:r>
            <a:r>
              <a:rPr lang="en-US" sz="1200" dirty="0" err="1"/>
              <a:t>godel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146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is a well-defined collection </a:t>
            </a:r>
            <a:r>
              <a:rPr lang="en-US"/>
              <a:t>of objects</a:t>
            </a:r>
            <a:endParaRPr lang="en-US" dirty="0"/>
          </a:p>
          <a:p>
            <a:r>
              <a:rPr lang="en-US" dirty="0"/>
              <a:t>No duplication, no order</a:t>
            </a:r>
          </a:p>
          <a:p>
            <a:r>
              <a:rPr lang="en-US" dirty="0"/>
              <a:t>Elements are members of set</a:t>
            </a:r>
          </a:p>
          <a:p>
            <a:endParaRPr lang="en-US" dirty="0"/>
          </a:p>
          <a:p>
            <a:r>
              <a:rPr lang="en-US" b="1" dirty="0"/>
              <a:t>Notation:   { }</a:t>
            </a:r>
          </a:p>
          <a:p>
            <a:r>
              <a:rPr lang="en-US" dirty="0" err="1"/>
              <a:t>Eg</a:t>
            </a:r>
            <a:r>
              <a:rPr lang="en-US" dirty="0"/>
              <a:t> {1,2,3,4}</a:t>
            </a:r>
          </a:p>
          <a:p>
            <a:r>
              <a:rPr lang="en-US" b="1" dirty="0"/>
              <a:t>Notation: ∈, </a:t>
            </a:r>
            <a:r>
              <a:rPr lang="en-US" b="1" dirty="0">
                <a:cs typeface="Arial"/>
              </a:rPr>
              <a:t>∉</a:t>
            </a:r>
          </a:p>
          <a:p>
            <a:r>
              <a:rPr lang="en-US" dirty="0" err="1">
                <a:cs typeface="Arial"/>
              </a:rPr>
              <a:t>Eg</a:t>
            </a:r>
            <a:r>
              <a:rPr lang="en-US" dirty="0">
                <a:cs typeface="Arial"/>
              </a:rPr>
              <a:t> 1 </a:t>
            </a:r>
            <a:r>
              <a:rPr lang="en-US" b="1" dirty="0"/>
              <a:t>∈ </a:t>
            </a:r>
            <a:r>
              <a:rPr lang="en-US" dirty="0"/>
              <a:t>{1,2,3,4}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5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sets as elements that satisfy a property.</a:t>
            </a:r>
          </a:p>
          <a:p>
            <a:r>
              <a:rPr lang="en-US" dirty="0" err="1"/>
              <a:t>eg</a:t>
            </a:r>
            <a:r>
              <a:rPr lang="en-US" dirty="0"/>
              <a:t> {x | x is an integer and 1≤x≤5}</a:t>
            </a:r>
          </a:p>
          <a:p>
            <a:r>
              <a:rPr lang="en-US" b="1" dirty="0"/>
              <a:t>Notation: | is “such that”</a:t>
            </a:r>
          </a:p>
          <a:p>
            <a:r>
              <a:rPr lang="en-US" b="1" dirty="0"/>
              <a:t>Notation: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="1" dirty="0"/>
              <a:t> is the universal set</a:t>
            </a:r>
          </a:p>
        </p:txBody>
      </p:sp>
    </p:spTree>
    <p:extLst>
      <p:ext uri="{BB962C8B-B14F-4D97-AF65-F5344CB8AC3E}">
        <p14:creationId xmlns:p14="http://schemas.microsoft.com/office/powerpoint/2010/main" val="12574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a set comprehension for the set of all odd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dirty="0"/>
              <a:t>  = {0, 1, 2, …, 10}, give all the elements of</a:t>
            </a:r>
          </a:p>
          <a:p>
            <a:pPr marL="0" indent="0" algn="ctr">
              <a:buNone/>
            </a:pPr>
            <a:r>
              <a:rPr lang="en-US" dirty="0"/>
              <a:t>{x | </a:t>
            </a:r>
            <a:r>
              <a:rPr lang="en-US" dirty="0" err="1"/>
              <a:t>x</a:t>
            </a:r>
            <a:r>
              <a:rPr lang="en-US" b="1" dirty="0" err="1"/>
              <a:t>∈</a:t>
            </a:r>
            <a:r>
              <a:rPr lang="en-US" b="1" dirty="0" err="1">
                <a:latin typeface="Times New Roman"/>
                <a:cs typeface="Times New Roman"/>
              </a:rPr>
              <a:t>U</a:t>
            </a:r>
            <a:r>
              <a:rPr lang="en-US">
                <a:latin typeface="Times New Roman"/>
                <a:cs typeface="Times New Roman"/>
              </a:rPr>
              <a:t>,</a:t>
            </a:r>
            <a:r>
              <a:rPr lang="en-US"/>
              <a:t> </a:t>
            </a:r>
            <a:r>
              <a:rPr lang="en-US" dirty="0"/>
              <a:t>3x ≤ 22}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{x | x is an integer and x is odd} or {x | x is an integer and x is not divisible by 2} or {x | x is an integer and x mod 2 = 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{0,1,2,3,4,5,6,7}</a:t>
            </a:r>
          </a:p>
        </p:txBody>
      </p:sp>
    </p:spTree>
    <p:extLst>
      <p:ext uri="{BB962C8B-B14F-4D97-AF65-F5344CB8AC3E}">
        <p14:creationId xmlns:p14="http://schemas.microsoft.com/office/powerpoint/2010/main" val="18732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Cardinality and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Notation: |A| is the cardinality of A</a:t>
            </a:r>
          </a:p>
          <a:p>
            <a:r>
              <a:rPr lang="en-US" b="1" dirty="0"/>
              <a:t>Notation: ⊆,⊂, ⊈, ⊄</a:t>
            </a:r>
          </a:p>
          <a:p>
            <a:r>
              <a:rPr lang="en-US" dirty="0" err="1"/>
              <a:t>eg</a:t>
            </a:r>
            <a:r>
              <a:rPr lang="en-US" dirty="0"/>
              <a:t> {1,2} </a:t>
            </a:r>
            <a:r>
              <a:rPr lang="en-US" b="1" dirty="0"/>
              <a:t>⊆</a:t>
            </a:r>
            <a:r>
              <a:rPr lang="en-US" dirty="0"/>
              <a:t> {1,2,3,4}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0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5682"/>
          </a:xfrm>
        </p:spPr>
        <p:txBody>
          <a:bodyPr/>
          <a:lstStyle/>
          <a:p>
            <a:r>
              <a:rPr lang="en-US" dirty="0"/>
              <a:t>If A = {2, {3}, 1, {2, 3}}, which of these is true?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190" y="2141066"/>
            <a:ext cx="8229600" cy="43433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{2}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{2,3} </a:t>
            </a:r>
            <a:r>
              <a:rPr lang="en-US" b="1" dirty="0"/>
              <a:t>∈ 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{3}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{{2,3}}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{2} </a:t>
            </a:r>
            <a:r>
              <a:rPr lang="en-US" b="1" dirty="0"/>
              <a:t>⊆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|A|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8202" y="2169175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5CE044"/>
                </a:solidFill>
                <a:latin typeface="Wingdings 2" pitchFamily="2" charset="2"/>
              </a:rPr>
              <a:t>P</a:t>
            </a:r>
            <a:endParaRPr lang="en-US" sz="3200" i="1" dirty="0">
              <a:solidFill>
                <a:srgbClr val="5CE044"/>
              </a:solidFill>
              <a:latin typeface="Web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202" y="2753951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2" y="2130899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1696" y="5656445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5402" y="3911317"/>
            <a:ext cx="61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4614" y="3308845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6132" y="449609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3355" y="5066841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4178" y="2724069"/>
            <a:ext cx="8591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E044"/>
                </a:solidFill>
              </a:rPr>
              <a:t>= 4</a:t>
            </a:r>
            <a:r>
              <a:rPr lang="en-US" dirty="0"/>
              <a:t>︎</a:t>
            </a:r>
          </a:p>
        </p:txBody>
      </p:sp>
    </p:spTree>
    <p:extLst>
      <p:ext uri="{BB962C8B-B14F-4D97-AF65-F5344CB8AC3E}">
        <p14:creationId xmlns:p14="http://schemas.microsoft.com/office/powerpoint/2010/main" val="6879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Emptyset</a:t>
            </a:r>
            <a:r>
              <a:rPr lang="en-US" dirty="0"/>
              <a:t>, </a:t>
            </a:r>
            <a:r>
              <a:rPr lang="en-US" dirty="0" err="1"/>
              <a:t>Powerset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Notation: ∅</a:t>
            </a:r>
          </a:p>
          <a:p>
            <a:r>
              <a:rPr lang="en-US" b="1" dirty="0"/>
              <a:t>Notation: </a:t>
            </a:r>
            <a:r>
              <a:rPr lang="en-US" b="1" i="1" dirty="0"/>
              <a:t>P</a:t>
            </a:r>
            <a:r>
              <a:rPr lang="en-US" b="1" dirty="0"/>
              <a:t>(A)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{a, b, c}, what is </a:t>
            </a:r>
            <a:r>
              <a:rPr lang="en-US" b="1" i="1" dirty="0"/>
              <a:t>P</a:t>
            </a:r>
            <a:r>
              <a:rPr lang="en-US" dirty="0"/>
              <a:t>(A) ?</a:t>
            </a:r>
          </a:p>
          <a:p>
            <a:endParaRPr lang="en-US" dirty="0"/>
          </a:p>
          <a:p>
            <a:r>
              <a:rPr lang="en-US" dirty="0"/>
              <a:t>{∅, {a}, {b}, {c},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b,c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231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Naturals: </a:t>
            </a:r>
            <a:r>
              <a:rPr lang="en-US" b="1" dirty="0"/>
              <a:t>N</a:t>
            </a:r>
          </a:p>
          <a:p>
            <a:r>
              <a:rPr lang="en-US" dirty="0"/>
              <a:t>Integers: </a:t>
            </a:r>
            <a:r>
              <a:rPr lang="en-US" b="1" dirty="0"/>
              <a:t>Z</a:t>
            </a:r>
          </a:p>
          <a:p>
            <a:r>
              <a:rPr lang="en-US" dirty="0" err="1"/>
              <a:t>Rationals</a:t>
            </a:r>
            <a:r>
              <a:rPr lang="en-US" dirty="0"/>
              <a:t>: </a:t>
            </a:r>
            <a:r>
              <a:rPr lang="en-US" b="1" dirty="0"/>
              <a:t>Q</a:t>
            </a:r>
            <a:endParaRPr lang="en-US" dirty="0"/>
          </a:p>
          <a:p>
            <a:r>
              <a:rPr lang="en-US" dirty="0" err="1"/>
              <a:t>Reals</a:t>
            </a:r>
            <a:r>
              <a:rPr lang="en-US" dirty="0"/>
              <a:t>: </a:t>
            </a:r>
            <a:r>
              <a:rPr lang="en-US" b="1" dirty="0"/>
              <a:t>R</a:t>
            </a:r>
          </a:p>
          <a:p>
            <a:r>
              <a:rPr lang="en-US" dirty="0"/>
              <a:t>Complex: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530</Words>
  <Application>Microsoft Macintosh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Webdings</vt:lpstr>
      <vt:lpstr>Wingdings 2</vt:lpstr>
      <vt:lpstr>Office Theme</vt:lpstr>
      <vt:lpstr>1. Set Theory</vt:lpstr>
      <vt:lpstr>What is a set?</vt:lpstr>
      <vt:lpstr>Set comprehension</vt:lpstr>
      <vt:lpstr>Exercise</vt:lpstr>
      <vt:lpstr>Cardinality and subsets</vt:lpstr>
      <vt:lpstr>Exercise</vt:lpstr>
      <vt:lpstr>Emptyset, Powerset</vt:lpstr>
      <vt:lpstr>Exercise</vt:lpstr>
      <vt:lpstr>Number systems:</vt:lpstr>
      <vt:lpstr>Georg Cantor</vt:lpstr>
      <vt:lpstr>N and Q</vt:lpstr>
      <vt:lpstr>N and R</vt:lpstr>
      <vt:lpstr>N and R</vt:lpstr>
      <vt:lpstr>Bertrand Russell</vt:lpstr>
      <vt:lpstr>David Hilbert</vt:lpstr>
      <vt:lpstr>Kurt Gödel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Howe, Jacob</cp:lastModifiedBy>
  <cp:revision>18</cp:revision>
  <cp:lastPrinted>2019-10-09T13:46:27Z</cp:lastPrinted>
  <dcterms:created xsi:type="dcterms:W3CDTF">2014-10-12T22:14:06Z</dcterms:created>
  <dcterms:modified xsi:type="dcterms:W3CDTF">2019-10-10T12:23:36Z</dcterms:modified>
</cp:coreProperties>
</file>