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5"/>
  </p:notesMasterIdLst>
  <p:handoutMasterIdLst>
    <p:handoutMasterId r:id="rId56"/>
  </p:handoutMasterIdLst>
  <p:sldIdLst>
    <p:sldId id="408" r:id="rId2"/>
    <p:sldId id="367" r:id="rId3"/>
    <p:sldId id="369" r:id="rId4"/>
    <p:sldId id="290" r:id="rId5"/>
    <p:sldId id="330" r:id="rId6"/>
    <p:sldId id="333" r:id="rId7"/>
    <p:sldId id="336" r:id="rId8"/>
    <p:sldId id="335" r:id="rId9"/>
    <p:sldId id="334" r:id="rId10"/>
    <p:sldId id="337" r:id="rId11"/>
    <p:sldId id="338" r:id="rId12"/>
    <p:sldId id="340" r:id="rId13"/>
    <p:sldId id="341" r:id="rId14"/>
    <p:sldId id="342" r:id="rId15"/>
    <p:sldId id="348" r:id="rId16"/>
    <p:sldId id="349" r:id="rId17"/>
    <p:sldId id="350" r:id="rId18"/>
    <p:sldId id="351" r:id="rId19"/>
    <p:sldId id="352" r:id="rId20"/>
    <p:sldId id="353" r:id="rId21"/>
    <p:sldId id="354" r:id="rId22"/>
    <p:sldId id="355" r:id="rId23"/>
    <p:sldId id="370" r:id="rId24"/>
    <p:sldId id="371" r:id="rId25"/>
    <p:sldId id="372" r:id="rId26"/>
    <p:sldId id="364" r:id="rId27"/>
    <p:sldId id="373" r:id="rId28"/>
    <p:sldId id="377" r:id="rId29"/>
    <p:sldId id="380" r:id="rId30"/>
    <p:sldId id="381" r:id="rId31"/>
    <p:sldId id="382" r:id="rId32"/>
    <p:sldId id="396" r:id="rId33"/>
    <p:sldId id="383" r:id="rId34"/>
    <p:sldId id="385" r:id="rId35"/>
    <p:sldId id="386" r:id="rId36"/>
    <p:sldId id="388" r:id="rId37"/>
    <p:sldId id="389" r:id="rId38"/>
    <p:sldId id="390" r:id="rId39"/>
    <p:sldId id="392" r:id="rId40"/>
    <p:sldId id="393" r:id="rId41"/>
    <p:sldId id="394" r:id="rId42"/>
    <p:sldId id="395" r:id="rId43"/>
    <p:sldId id="397" r:id="rId44"/>
    <p:sldId id="398" r:id="rId45"/>
    <p:sldId id="399" r:id="rId46"/>
    <p:sldId id="391" r:id="rId47"/>
    <p:sldId id="400" r:id="rId48"/>
    <p:sldId id="401" r:id="rId49"/>
    <p:sldId id="402" r:id="rId50"/>
    <p:sldId id="403" r:id="rId51"/>
    <p:sldId id="360" r:id="rId52"/>
    <p:sldId id="361" r:id="rId53"/>
    <p:sldId id="409" r:id="rId54"/>
  </p:sldIdLst>
  <p:sldSz cx="9144000" cy="5143500" type="screen16x9"/>
  <p:notesSz cx="7099300" cy="10234613"/>
  <p:defaultTextStyle>
    <a:defPPr>
      <a:defRPr lang="en-GB"/>
    </a:defPPr>
    <a:lvl1pPr algn="l" rtl="0" fontAlgn="base">
      <a:spcBef>
        <a:spcPct val="0"/>
      </a:spcBef>
      <a:spcAft>
        <a:spcPct val="0"/>
      </a:spcAft>
      <a:defRPr kern="1200">
        <a:solidFill>
          <a:schemeClr val="tx1"/>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p:defaultTextStyle>
  <p:extLst>
    <p:ext uri="{EFAFB233-063F-42B5-8137-9DF3F51BA10A}">
      <p15:sldGuideLst xmlns:p15="http://schemas.microsoft.com/office/powerpoint/2012/main">
        <p15:guide id="1" orient="horz" pos="146" userDrawn="1">
          <p15:clr>
            <a:srgbClr val="A4A3A4"/>
          </p15:clr>
        </p15:guide>
        <p15:guide id="2" orient="horz" pos="1620" userDrawn="1">
          <p15:clr>
            <a:srgbClr val="A4A3A4"/>
          </p15:clr>
        </p15:guide>
        <p15:guide id="3" orient="horz" pos="179" userDrawn="1">
          <p15:clr>
            <a:srgbClr val="A4A3A4"/>
          </p15:clr>
        </p15:guide>
        <p15:guide id="4" orient="horz" pos="2936" userDrawn="1">
          <p15:clr>
            <a:srgbClr val="A4A3A4"/>
          </p15:clr>
        </p15:guide>
        <p15:guide id="5" orient="horz" pos="809" userDrawn="1">
          <p15:clr>
            <a:srgbClr val="A4A3A4"/>
          </p15:clr>
        </p15:guide>
        <p15:guide id="6" orient="horz" pos="520" userDrawn="1">
          <p15:clr>
            <a:srgbClr val="A4A3A4"/>
          </p15:clr>
        </p15:guide>
        <p15:guide id="7" pos="5556" userDrawn="1">
          <p15:clr>
            <a:srgbClr val="A4A3A4"/>
          </p15:clr>
        </p15:guide>
        <p15:guide id="8" pos="249" userDrawn="1">
          <p15:clr>
            <a:srgbClr val="A4A3A4"/>
          </p15:clr>
        </p15:guide>
        <p15:guide id="9" pos="288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122B"/>
    <a:srgbClr val="8A857E"/>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109985-F85F-4FCE-B3DC-93BAB857C3A2}" v="1" dt="2025-09-26T18:09:48.256"/>
    <p1510:client id="{B3344BAD-B4EB-424A-9035-9418A7DE09B4}" v="3" dt="2025-09-26T17:59:29.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1" autoAdjust="0"/>
    <p:restoredTop sz="95408" autoAdjust="0"/>
  </p:normalViewPr>
  <p:slideViewPr>
    <p:cSldViewPr snapToGrid="0">
      <p:cViewPr varScale="1">
        <p:scale>
          <a:sx n="74" d="100"/>
          <a:sy n="74" d="100"/>
        </p:scale>
        <p:origin x="31" y="362"/>
      </p:cViewPr>
      <p:guideLst>
        <p:guide orient="horz" pos="146"/>
        <p:guide orient="horz" pos="1620"/>
        <p:guide orient="horz" pos="179"/>
        <p:guide orient="horz" pos="2936"/>
        <p:guide orient="horz" pos="809"/>
        <p:guide orient="horz" pos="520"/>
        <p:guide pos="5556"/>
        <p:guide pos="249"/>
        <p:guide pos="2880"/>
      </p:guideLst>
    </p:cSldViewPr>
  </p:slideViewPr>
  <p:outlineViewPr>
    <p:cViewPr>
      <p:scale>
        <a:sx n="33" d="100"/>
        <a:sy n="33" d="100"/>
      </p:scale>
      <p:origin x="0" y="-49577"/>
    </p:cViewPr>
  </p:outlineViewPr>
  <p:notesTextViewPr>
    <p:cViewPr>
      <p:scale>
        <a:sx n="1" d="1"/>
        <a:sy n="1" d="1"/>
      </p:scale>
      <p:origin x="0" y="0"/>
    </p:cViewPr>
  </p:notesTextViewPr>
  <p:notesViewPr>
    <p:cSldViewPr snapToGrid="0">
      <p:cViewPr varScale="1">
        <p:scale>
          <a:sx n="50" d="100"/>
          <a:sy n="50" d="100"/>
        </p:scale>
        <p:origin x="2431" y="60"/>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cek, Cristina" userId="d7e0a042-3539-4012-87fe-6b4c8c367114" providerId="ADAL" clId="{CC4EB56E-DB7D-4638-9341-A308BBD794E6}"/>
    <pc:docChg chg="undo redo custSel addSld delSld modSld modMainMaster modHandout">
      <pc:chgData name="Gacek, Cristina" userId="d7e0a042-3539-4012-87fe-6b4c8c367114" providerId="ADAL" clId="{CC4EB56E-DB7D-4638-9341-A308BBD794E6}" dt="2025-09-26T18:09:48.256" v="94"/>
      <pc:docMkLst>
        <pc:docMk/>
      </pc:docMkLst>
      <pc:sldChg chg="delSp modSp mod">
        <pc:chgData name="Gacek, Cristina" userId="d7e0a042-3539-4012-87fe-6b4c8c367114" providerId="ADAL" clId="{CC4EB56E-DB7D-4638-9341-A308BBD794E6}" dt="2025-09-26T17:54:39.481" v="8" actId="20577"/>
        <pc:sldMkLst>
          <pc:docMk/>
          <pc:sldMk cId="412331605" sldId="338"/>
        </pc:sldMkLst>
        <pc:spChg chg="mod">
          <ac:chgData name="Gacek, Cristina" userId="d7e0a042-3539-4012-87fe-6b4c8c367114" providerId="ADAL" clId="{CC4EB56E-DB7D-4638-9341-A308BBD794E6}" dt="2025-09-26T17:54:39.481" v="8" actId="20577"/>
          <ac:spMkLst>
            <pc:docMk/>
            <pc:sldMk cId="412331605" sldId="338"/>
            <ac:spMk id="2" creationId="{00000000-0000-0000-0000-000000000000}"/>
          </ac:spMkLst>
        </pc:spChg>
        <pc:spChg chg="del">
          <ac:chgData name="Gacek, Cristina" userId="d7e0a042-3539-4012-87fe-6b4c8c367114" providerId="ADAL" clId="{CC4EB56E-DB7D-4638-9341-A308BBD794E6}" dt="2025-09-26T17:54:34.005" v="0" actId="478"/>
          <ac:spMkLst>
            <pc:docMk/>
            <pc:sldMk cId="412331605" sldId="338"/>
            <ac:spMk id="9" creationId="{69CD8FE9-53F4-4F53-9530-8CB9241DF683}"/>
          </ac:spMkLst>
        </pc:spChg>
      </pc:sldChg>
      <pc:sldChg chg="delSp modSp mod">
        <pc:chgData name="Gacek, Cristina" userId="d7e0a042-3539-4012-87fe-6b4c8c367114" providerId="ADAL" clId="{CC4EB56E-DB7D-4638-9341-A308BBD794E6}" dt="2025-09-26T17:59:45.125" v="85" actId="478"/>
        <pc:sldMkLst>
          <pc:docMk/>
          <pc:sldMk cId="1679743013" sldId="340"/>
        </pc:sldMkLst>
        <pc:spChg chg="mod">
          <ac:chgData name="Gacek, Cristina" userId="d7e0a042-3539-4012-87fe-6b4c8c367114" providerId="ADAL" clId="{CC4EB56E-DB7D-4638-9341-A308BBD794E6}" dt="2025-09-26T17:59:39.187" v="84" actId="20577"/>
          <ac:spMkLst>
            <pc:docMk/>
            <pc:sldMk cId="1679743013" sldId="340"/>
            <ac:spMk id="2" creationId="{00000000-0000-0000-0000-000000000000}"/>
          </ac:spMkLst>
        </pc:spChg>
        <pc:spChg chg="del">
          <ac:chgData name="Gacek, Cristina" userId="d7e0a042-3539-4012-87fe-6b4c8c367114" providerId="ADAL" clId="{CC4EB56E-DB7D-4638-9341-A308BBD794E6}" dt="2025-09-26T17:59:45.125" v="85" actId="478"/>
          <ac:spMkLst>
            <pc:docMk/>
            <pc:sldMk cId="1679743013" sldId="340"/>
            <ac:spMk id="7" creationId="{72F39150-6E37-4ACA-B406-377F9574F000}"/>
          </ac:spMkLst>
        </pc:spChg>
      </pc:sldChg>
      <pc:sldChg chg="delSp modSp mod">
        <pc:chgData name="Gacek, Cristina" userId="d7e0a042-3539-4012-87fe-6b4c8c367114" providerId="ADAL" clId="{CC4EB56E-DB7D-4638-9341-A308BBD794E6}" dt="2025-09-26T17:55:04.633" v="17" actId="478"/>
        <pc:sldMkLst>
          <pc:docMk/>
          <pc:sldMk cId="1190248063" sldId="352"/>
        </pc:sldMkLst>
        <pc:spChg chg="mod">
          <ac:chgData name="Gacek, Cristina" userId="d7e0a042-3539-4012-87fe-6b4c8c367114" providerId="ADAL" clId="{CC4EB56E-DB7D-4638-9341-A308BBD794E6}" dt="2025-09-26T17:54:59.002" v="16" actId="20577"/>
          <ac:spMkLst>
            <pc:docMk/>
            <pc:sldMk cId="1190248063" sldId="352"/>
            <ac:spMk id="4" creationId="{7C52B1D4-5E65-4207-8C92-197059B285E3}"/>
          </ac:spMkLst>
        </pc:spChg>
        <pc:spChg chg="del">
          <ac:chgData name="Gacek, Cristina" userId="d7e0a042-3539-4012-87fe-6b4c8c367114" providerId="ADAL" clId="{CC4EB56E-DB7D-4638-9341-A308BBD794E6}" dt="2025-09-26T17:55:04.633" v="17" actId="478"/>
          <ac:spMkLst>
            <pc:docMk/>
            <pc:sldMk cId="1190248063" sldId="352"/>
            <ac:spMk id="6" creationId="{1794B134-E13F-4D43-A303-1FC7C09038AF}"/>
          </ac:spMkLst>
        </pc:spChg>
      </pc:sldChg>
      <pc:sldChg chg="addSp delSp modSp mod">
        <pc:chgData name="Gacek, Cristina" userId="d7e0a042-3539-4012-87fe-6b4c8c367114" providerId="ADAL" clId="{CC4EB56E-DB7D-4638-9341-A308BBD794E6}" dt="2025-09-26T18:09:48.256" v="94"/>
        <pc:sldMkLst>
          <pc:docMk/>
          <pc:sldMk cId="1802716949" sldId="353"/>
        </pc:sldMkLst>
        <pc:spChg chg="add mod">
          <ac:chgData name="Gacek, Cristina" userId="d7e0a042-3539-4012-87fe-6b4c8c367114" providerId="ADAL" clId="{CC4EB56E-DB7D-4638-9341-A308BBD794E6}" dt="2025-09-26T17:58:41.588" v="71" actId="478"/>
          <ac:spMkLst>
            <pc:docMk/>
            <pc:sldMk cId="1802716949" sldId="353"/>
            <ac:spMk id="2" creationId="{01FA2F6F-84F2-5C6D-B42C-0351C78B74FA}"/>
          </ac:spMkLst>
        </pc:spChg>
        <pc:spChg chg="mod">
          <ac:chgData name="Gacek, Cristina" userId="d7e0a042-3539-4012-87fe-6b4c8c367114" providerId="ADAL" clId="{CC4EB56E-DB7D-4638-9341-A308BBD794E6}" dt="2025-09-26T18:09:48.256" v="94"/>
          <ac:spMkLst>
            <pc:docMk/>
            <pc:sldMk cId="1802716949" sldId="353"/>
            <ac:spMk id="3" creationId="{C6A7751B-943D-44B3-81D8-05051B0DDBB6}"/>
          </ac:spMkLst>
        </pc:spChg>
        <pc:spChg chg="mod">
          <ac:chgData name="Gacek, Cristina" userId="d7e0a042-3539-4012-87fe-6b4c8c367114" providerId="ADAL" clId="{CC4EB56E-DB7D-4638-9341-A308BBD794E6}" dt="2025-09-26T17:58:36.640" v="70" actId="6549"/>
          <ac:spMkLst>
            <pc:docMk/>
            <pc:sldMk cId="1802716949" sldId="353"/>
            <ac:spMk id="4" creationId="{7C52B1D4-5E65-4207-8C92-197059B285E3}"/>
          </ac:spMkLst>
        </pc:spChg>
        <pc:spChg chg="del">
          <ac:chgData name="Gacek, Cristina" userId="d7e0a042-3539-4012-87fe-6b4c8c367114" providerId="ADAL" clId="{CC4EB56E-DB7D-4638-9341-A308BBD794E6}" dt="2025-09-26T17:58:41.588" v="71" actId="478"/>
          <ac:spMkLst>
            <pc:docMk/>
            <pc:sldMk cId="1802716949" sldId="353"/>
            <ac:spMk id="6" creationId="{CB67FC55-4240-467D-8CF3-88F15F328C3A}"/>
          </ac:spMkLst>
        </pc:spChg>
      </pc:sldChg>
      <pc:sldChg chg="modSp mod">
        <pc:chgData name="Gacek, Cristina" userId="d7e0a042-3539-4012-87fe-6b4c8c367114" providerId="ADAL" clId="{CC4EB56E-DB7D-4638-9341-A308BBD794E6}" dt="2025-09-26T17:55:26.303" v="27" actId="20577"/>
        <pc:sldMkLst>
          <pc:docMk/>
          <pc:sldMk cId="3429523345" sldId="377"/>
        </pc:sldMkLst>
        <pc:spChg chg="mod">
          <ac:chgData name="Gacek, Cristina" userId="d7e0a042-3539-4012-87fe-6b4c8c367114" providerId="ADAL" clId="{CC4EB56E-DB7D-4638-9341-A308BBD794E6}" dt="2025-09-26T17:55:14.289" v="25" actId="20577"/>
          <ac:spMkLst>
            <pc:docMk/>
            <pc:sldMk cId="3429523345" sldId="377"/>
            <ac:spMk id="2" creationId="{00000000-0000-0000-0000-000000000000}"/>
          </ac:spMkLst>
        </pc:spChg>
        <pc:spChg chg="mod">
          <ac:chgData name="Gacek, Cristina" userId="d7e0a042-3539-4012-87fe-6b4c8c367114" providerId="ADAL" clId="{CC4EB56E-DB7D-4638-9341-A308BBD794E6}" dt="2025-09-26T17:55:26.303" v="27" actId="20577"/>
          <ac:spMkLst>
            <pc:docMk/>
            <pc:sldMk cId="3429523345" sldId="377"/>
            <ac:spMk id="3" creationId="{00000000-0000-0000-0000-000000000000}"/>
          </ac:spMkLst>
        </pc:spChg>
      </pc:sldChg>
      <pc:sldChg chg="addSp delSp modSp mod addAnim delAnim">
        <pc:chgData name="Gacek, Cristina" userId="d7e0a042-3539-4012-87fe-6b4c8c367114" providerId="ADAL" clId="{CC4EB56E-DB7D-4638-9341-A308BBD794E6}" dt="2025-09-26T17:55:58.103" v="37" actId="478"/>
        <pc:sldMkLst>
          <pc:docMk/>
          <pc:sldMk cId="2389619319" sldId="383"/>
        </pc:sldMkLst>
        <pc:spChg chg="mod">
          <ac:chgData name="Gacek, Cristina" userId="d7e0a042-3539-4012-87fe-6b4c8c367114" providerId="ADAL" clId="{CC4EB56E-DB7D-4638-9341-A308BBD794E6}" dt="2025-09-26T17:55:35.187" v="28" actId="20577"/>
          <ac:spMkLst>
            <pc:docMk/>
            <pc:sldMk cId="2389619319" sldId="383"/>
            <ac:spMk id="2" creationId="{00000000-0000-0000-0000-000000000000}"/>
          </ac:spMkLst>
        </pc:spChg>
        <pc:spChg chg="add del">
          <ac:chgData name="Gacek, Cristina" userId="d7e0a042-3539-4012-87fe-6b4c8c367114" providerId="ADAL" clId="{CC4EB56E-DB7D-4638-9341-A308BBD794E6}" dt="2025-09-26T17:55:58.103" v="37" actId="478"/>
          <ac:spMkLst>
            <pc:docMk/>
            <pc:sldMk cId="2389619319" sldId="383"/>
            <ac:spMk id="4" creationId="{8F69D49B-19A2-4D48-917C-280909E3DE09}"/>
          </ac:spMkLst>
        </pc:spChg>
      </pc:sldChg>
      <pc:sldChg chg="modSp mod">
        <pc:chgData name="Gacek, Cristina" userId="d7e0a042-3539-4012-87fe-6b4c8c367114" providerId="ADAL" clId="{CC4EB56E-DB7D-4638-9341-A308BBD794E6}" dt="2025-09-26T17:59:07.049" v="81" actId="20577"/>
        <pc:sldMkLst>
          <pc:docMk/>
          <pc:sldMk cId="1698336436" sldId="385"/>
        </pc:sldMkLst>
        <pc:spChg chg="mod">
          <ac:chgData name="Gacek, Cristina" userId="d7e0a042-3539-4012-87fe-6b4c8c367114" providerId="ADAL" clId="{CC4EB56E-DB7D-4638-9341-A308BBD794E6}" dt="2025-09-26T17:58:53.788" v="79" actId="20577"/>
          <ac:spMkLst>
            <pc:docMk/>
            <pc:sldMk cId="1698336436" sldId="385"/>
            <ac:spMk id="2" creationId="{00000000-0000-0000-0000-000000000000}"/>
          </ac:spMkLst>
        </pc:spChg>
        <pc:spChg chg="mod">
          <ac:chgData name="Gacek, Cristina" userId="d7e0a042-3539-4012-87fe-6b4c8c367114" providerId="ADAL" clId="{CC4EB56E-DB7D-4638-9341-A308BBD794E6}" dt="2025-09-26T17:59:07.049" v="81" actId="20577"/>
          <ac:spMkLst>
            <pc:docMk/>
            <pc:sldMk cId="1698336436" sldId="385"/>
            <ac:spMk id="3" creationId="{00000000-0000-0000-0000-000000000000}"/>
          </ac:spMkLst>
        </pc:spChg>
      </pc:sldChg>
      <pc:sldChg chg="addSp delSp modSp mod">
        <pc:chgData name="Gacek, Cristina" userId="d7e0a042-3539-4012-87fe-6b4c8c367114" providerId="ADAL" clId="{CC4EB56E-DB7D-4638-9341-A308BBD794E6}" dt="2025-09-26T17:59:29.826" v="83" actId="478"/>
        <pc:sldMkLst>
          <pc:docMk/>
          <pc:sldMk cId="1500289288" sldId="396"/>
        </pc:sldMkLst>
        <pc:spChg chg="add mod">
          <ac:chgData name="Gacek, Cristina" userId="d7e0a042-3539-4012-87fe-6b4c8c367114" providerId="ADAL" clId="{CC4EB56E-DB7D-4638-9341-A308BBD794E6}" dt="2025-09-26T17:59:29.826" v="83" actId="478"/>
          <ac:spMkLst>
            <pc:docMk/>
            <pc:sldMk cId="1500289288" sldId="396"/>
            <ac:spMk id="2" creationId="{A7064A14-2F56-4FB4-E64F-1EF9350D63A8}"/>
          </ac:spMkLst>
        </pc:spChg>
        <pc:spChg chg="mod">
          <ac:chgData name="Gacek, Cristina" userId="d7e0a042-3539-4012-87fe-6b4c8c367114" providerId="ADAL" clId="{CC4EB56E-DB7D-4638-9341-A308BBD794E6}" dt="2025-09-26T17:59:18.185" v="82" actId="20577"/>
          <ac:spMkLst>
            <pc:docMk/>
            <pc:sldMk cId="1500289288" sldId="396"/>
            <ac:spMk id="4" creationId="{AD9BA167-372A-418B-B445-00839B37580F}"/>
          </ac:spMkLst>
        </pc:spChg>
        <pc:spChg chg="del">
          <ac:chgData name="Gacek, Cristina" userId="d7e0a042-3539-4012-87fe-6b4c8c367114" providerId="ADAL" clId="{CC4EB56E-DB7D-4638-9341-A308BBD794E6}" dt="2025-09-26T17:59:29.826" v="83" actId="478"/>
          <ac:spMkLst>
            <pc:docMk/>
            <pc:sldMk cId="1500289288" sldId="396"/>
            <ac:spMk id="8" creationId="{AEF6D3B9-F0EB-4BCD-8D6B-4842263B7356}"/>
          </ac:spMkLst>
        </pc:spChg>
      </pc:sldChg>
      <pc:sldChg chg="modSp mod">
        <pc:chgData name="Gacek, Cristina" userId="d7e0a042-3539-4012-87fe-6b4c8c367114" providerId="ADAL" clId="{CC4EB56E-DB7D-4638-9341-A308BBD794E6}" dt="2025-09-26T17:57:40.726" v="62" actId="20577"/>
        <pc:sldMkLst>
          <pc:docMk/>
          <pc:sldMk cId="1891551538" sldId="402"/>
        </pc:sldMkLst>
        <pc:spChg chg="mod">
          <ac:chgData name="Gacek, Cristina" userId="d7e0a042-3539-4012-87fe-6b4c8c367114" providerId="ADAL" clId="{CC4EB56E-DB7D-4638-9341-A308BBD794E6}" dt="2025-09-26T17:56:44.280" v="56" actId="6549"/>
          <ac:spMkLst>
            <pc:docMk/>
            <pc:sldMk cId="1891551538" sldId="402"/>
            <ac:spMk id="2" creationId="{00000000-0000-0000-0000-000000000000}"/>
          </ac:spMkLst>
        </pc:spChg>
        <pc:spChg chg="mod">
          <ac:chgData name="Gacek, Cristina" userId="d7e0a042-3539-4012-87fe-6b4c8c367114" providerId="ADAL" clId="{CC4EB56E-DB7D-4638-9341-A308BBD794E6}" dt="2025-09-26T17:57:40.726" v="62" actId="20577"/>
          <ac:spMkLst>
            <pc:docMk/>
            <pc:sldMk cId="1891551538" sldId="402"/>
            <ac:spMk id="5" creationId="{918235CA-F465-4DF5-907E-EF81A5323F7B}"/>
          </ac:spMkLst>
        </pc:spChg>
      </pc:sldChg>
      <pc:sldChg chg="del">
        <pc:chgData name="Gacek, Cristina" userId="d7e0a042-3539-4012-87fe-6b4c8c367114" providerId="ADAL" clId="{CC4EB56E-DB7D-4638-9341-A308BBD794E6}" dt="2025-09-26T18:04:40.340" v="93" actId="47"/>
        <pc:sldMkLst>
          <pc:docMk/>
          <pc:sldMk cId="4117664867" sldId="410"/>
        </pc:sldMkLst>
      </pc:sldChg>
      <pc:sldChg chg="modSp add del mod">
        <pc:chgData name="Gacek, Cristina" userId="d7e0a042-3539-4012-87fe-6b4c8c367114" providerId="ADAL" clId="{CC4EB56E-DB7D-4638-9341-A308BBD794E6}" dt="2025-09-26T18:04:27.516" v="92" actId="47"/>
        <pc:sldMkLst>
          <pc:docMk/>
          <pc:sldMk cId="793179014" sldId="411"/>
        </pc:sldMkLst>
        <pc:spChg chg="mod">
          <ac:chgData name="Gacek, Cristina" userId="d7e0a042-3539-4012-87fe-6b4c8c367114" providerId="ADAL" clId="{CC4EB56E-DB7D-4638-9341-A308BBD794E6}" dt="2025-09-26T17:56:09.154" v="46" actId="20577"/>
          <ac:spMkLst>
            <pc:docMk/>
            <pc:sldMk cId="793179014" sldId="411"/>
            <ac:spMk id="2" creationId="{0276BDEA-F6FD-1B75-8E3B-CA6F918F3448}"/>
          </ac:spMkLst>
        </pc:spChg>
        <pc:spChg chg="mod">
          <ac:chgData name="Gacek, Cristina" userId="d7e0a042-3539-4012-87fe-6b4c8c367114" providerId="ADAL" clId="{CC4EB56E-DB7D-4638-9341-A308BBD794E6}" dt="2025-09-26T17:55:54.080" v="35" actId="20577"/>
          <ac:spMkLst>
            <pc:docMk/>
            <pc:sldMk cId="793179014" sldId="411"/>
            <ac:spMk id="3" creationId="{F85264C0-F98C-45AC-8600-7B6A4C34C339}"/>
          </ac:spMkLst>
        </pc:spChg>
      </pc:sldChg>
      <pc:sldMasterChg chg="modSldLayout">
        <pc:chgData name="Gacek, Cristina" userId="d7e0a042-3539-4012-87fe-6b4c8c367114" providerId="ADAL" clId="{CC4EB56E-DB7D-4638-9341-A308BBD794E6}" dt="2025-09-26T18:01:44.245" v="91" actId="478"/>
        <pc:sldMasterMkLst>
          <pc:docMk/>
          <pc:sldMasterMk cId="0" sldId="2147483648"/>
        </pc:sldMasterMkLst>
        <pc:sldLayoutChg chg="delSp mod">
          <pc:chgData name="Gacek, Cristina" userId="d7e0a042-3539-4012-87fe-6b4c8c367114" providerId="ADAL" clId="{CC4EB56E-DB7D-4638-9341-A308BBD794E6}" dt="2025-09-26T18:00:28.757" v="88" actId="478"/>
          <pc:sldLayoutMkLst>
            <pc:docMk/>
            <pc:sldMasterMk cId="0" sldId="2147483648"/>
            <pc:sldLayoutMk cId="961641300" sldId="2147483679"/>
          </pc:sldLayoutMkLst>
          <pc:spChg chg="del">
            <ac:chgData name="Gacek, Cristina" userId="d7e0a042-3539-4012-87fe-6b4c8c367114" providerId="ADAL" clId="{CC4EB56E-DB7D-4638-9341-A308BBD794E6}" dt="2025-09-26T18:00:28.757" v="88" actId="478"/>
            <ac:spMkLst>
              <pc:docMk/>
              <pc:sldMasterMk cId="0" sldId="2147483648"/>
              <pc:sldLayoutMk cId="961641300" sldId="2147483679"/>
              <ac:spMk id="4" creationId="{84A6F8E9-2D1D-4B48-A051-4EB1CA4CAFBF}"/>
            </ac:spMkLst>
          </pc:spChg>
        </pc:sldLayoutChg>
        <pc:sldLayoutChg chg="delSp mod">
          <pc:chgData name="Gacek, Cristina" userId="d7e0a042-3539-4012-87fe-6b4c8c367114" providerId="ADAL" clId="{CC4EB56E-DB7D-4638-9341-A308BBD794E6}" dt="2025-09-26T18:00:49.749" v="89" actId="478"/>
          <pc:sldLayoutMkLst>
            <pc:docMk/>
            <pc:sldMasterMk cId="0" sldId="2147483648"/>
            <pc:sldLayoutMk cId="1265123357" sldId="2147483680"/>
          </pc:sldLayoutMkLst>
          <pc:spChg chg="del">
            <ac:chgData name="Gacek, Cristina" userId="d7e0a042-3539-4012-87fe-6b4c8c367114" providerId="ADAL" clId="{CC4EB56E-DB7D-4638-9341-A308BBD794E6}" dt="2025-09-26T18:00:49.749" v="89" actId="478"/>
            <ac:spMkLst>
              <pc:docMk/>
              <pc:sldMasterMk cId="0" sldId="2147483648"/>
              <pc:sldLayoutMk cId="1265123357" sldId="2147483680"/>
              <ac:spMk id="4" creationId="{16BB474C-50AE-4670-A441-BAEB8206C607}"/>
            </ac:spMkLst>
          </pc:spChg>
        </pc:sldLayoutChg>
        <pc:sldLayoutChg chg="delSp mod">
          <pc:chgData name="Gacek, Cristina" userId="d7e0a042-3539-4012-87fe-6b4c8c367114" providerId="ADAL" clId="{CC4EB56E-DB7D-4638-9341-A308BBD794E6}" dt="2025-09-26T18:01:11.193" v="90" actId="478"/>
          <pc:sldLayoutMkLst>
            <pc:docMk/>
            <pc:sldMasterMk cId="0" sldId="2147483648"/>
            <pc:sldLayoutMk cId="1261618788" sldId="2147483682"/>
          </pc:sldLayoutMkLst>
          <pc:spChg chg="del">
            <ac:chgData name="Gacek, Cristina" userId="d7e0a042-3539-4012-87fe-6b4c8c367114" providerId="ADAL" clId="{CC4EB56E-DB7D-4638-9341-A308BBD794E6}" dt="2025-09-26T18:01:11.193" v="90" actId="478"/>
            <ac:spMkLst>
              <pc:docMk/>
              <pc:sldMasterMk cId="0" sldId="2147483648"/>
              <pc:sldLayoutMk cId="1261618788" sldId="2147483682"/>
              <ac:spMk id="5" creationId="{ED2220D9-B705-4693-AA8F-47097F66C2AB}"/>
            </ac:spMkLst>
          </pc:spChg>
        </pc:sldLayoutChg>
        <pc:sldLayoutChg chg="delSp mod">
          <pc:chgData name="Gacek, Cristina" userId="d7e0a042-3539-4012-87fe-6b4c8c367114" providerId="ADAL" clId="{CC4EB56E-DB7D-4638-9341-A308BBD794E6}" dt="2025-09-26T18:01:44.245" v="91" actId="478"/>
          <pc:sldLayoutMkLst>
            <pc:docMk/>
            <pc:sldMasterMk cId="0" sldId="2147483648"/>
            <pc:sldLayoutMk cId="1832624244" sldId="2147483683"/>
          </pc:sldLayoutMkLst>
          <pc:spChg chg="del">
            <ac:chgData name="Gacek, Cristina" userId="d7e0a042-3539-4012-87fe-6b4c8c367114" providerId="ADAL" clId="{CC4EB56E-DB7D-4638-9341-A308BBD794E6}" dt="2025-09-26T18:01:44.245" v="91" actId="478"/>
            <ac:spMkLst>
              <pc:docMk/>
              <pc:sldMasterMk cId="0" sldId="2147483648"/>
              <pc:sldLayoutMk cId="1832624244" sldId="2147483683"/>
              <ac:spMk id="7" creationId="{26168C10-B51D-4842-B31F-A31BD36CFC5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wrap="square" lIns="94768" tIns="47384" rIns="94768" bIns="47384" numCol="1" anchor="t" anchorCtr="0" compatLnSpc="1">
            <a:prstTxWarp prst="textNoShape">
              <a:avLst/>
            </a:prstTxWarp>
          </a:bodyPr>
          <a:lstStyle>
            <a:lvl1pPr>
              <a:defRPr sz="1200"/>
            </a:lvl1pPr>
          </a:lstStyle>
          <a:p>
            <a:r>
              <a:rPr lang="en-US" altLang="en-US" dirty="0"/>
              <a:t>IN2002</a:t>
            </a:r>
          </a:p>
        </p:txBody>
      </p:sp>
      <p:sp>
        <p:nvSpPr>
          <p:cNvPr id="3" name="Date Placeholder 2"/>
          <p:cNvSpPr>
            <a:spLocks noGrp="1"/>
          </p:cNvSpPr>
          <p:nvPr>
            <p:ph type="dt" sz="quarter" idx="1"/>
          </p:nvPr>
        </p:nvSpPr>
        <p:spPr>
          <a:xfrm>
            <a:off x="4021295" y="0"/>
            <a:ext cx="3076363" cy="511731"/>
          </a:xfrm>
          <a:prstGeom prst="rect">
            <a:avLst/>
          </a:prstGeom>
        </p:spPr>
        <p:txBody>
          <a:bodyPr vert="horz" wrap="square" lIns="94768" tIns="47384" rIns="94768" bIns="47384" numCol="1" anchor="t" anchorCtr="0" compatLnSpc="1">
            <a:prstTxWarp prst="textNoShape">
              <a:avLst/>
            </a:prstTxWarp>
          </a:bodyPr>
          <a:lstStyle>
            <a:lvl1pPr algn="r">
              <a:defRPr sz="1200"/>
            </a:lvl1pPr>
          </a:lstStyle>
          <a:p>
            <a:r>
              <a:rPr lang="en-US" altLang="en-US" dirty="0"/>
              <a:t>October 2025</a:t>
            </a:r>
          </a:p>
        </p:txBody>
      </p:sp>
      <p:sp>
        <p:nvSpPr>
          <p:cNvPr id="4" name="Footer Placeholder 3"/>
          <p:cNvSpPr>
            <a:spLocks noGrp="1"/>
          </p:cNvSpPr>
          <p:nvPr>
            <p:ph type="ftr" sz="quarter" idx="2"/>
          </p:nvPr>
        </p:nvSpPr>
        <p:spPr>
          <a:xfrm>
            <a:off x="1" y="9721106"/>
            <a:ext cx="3076363" cy="511731"/>
          </a:xfrm>
          <a:prstGeom prst="rect">
            <a:avLst/>
          </a:prstGeom>
        </p:spPr>
        <p:txBody>
          <a:bodyPr vert="horz" wrap="square" lIns="94768" tIns="47384" rIns="94768" bIns="47384" numCol="1" anchor="b" anchorCtr="0" compatLnSpc="1">
            <a:prstTxWarp prst="textNoShape">
              <a:avLst/>
            </a:prstTxWarp>
          </a:bodyPr>
          <a:lstStyle>
            <a:lvl1pPr>
              <a:defRPr sz="1200"/>
            </a:lvl1pPr>
          </a:lstStyle>
          <a:p>
            <a:endParaRPr lang="en-US" altLang="en-US"/>
          </a:p>
        </p:txBody>
      </p:sp>
      <p:sp>
        <p:nvSpPr>
          <p:cNvPr id="5" name="Slide Number Placeholder 4"/>
          <p:cNvSpPr>
            <a:spLocks noGrp="1"/>
          </p:cNvSpPr>
          <p:nvPr>
            <p:ph type="sldNum" sz="quarter" idx="3"/>
          </p:nvPr>
        </p:nvSpPr>
        <p:spPr>
          <a:xfrm>
            <a:off x="4021295" y="9721106"/>
            <a:ext cx="3076363" cy="511731"/>
          </a:xfrm>
          <a:prstGeom prst="rect">
            <a:avLst/>
          </a:prstGeom>
        </p:spPr>
        <p:txBody>
          <a:bodyPr vert="horz" wrap="square" lIns="94768" tIns="47384" rIns="94768" bIns="47384" numCol="1" anchor="b" anchorCtr="0" compatLnSpc="1">
            <a:prstTxWarp prst="textNoShape">
              <a:avLst/>
            </a:prstTxWarp>
          </a:bodyPr>
          <a:lstStyle>
            <a:lvl1pPr algn="r">
              <a:defRPr sz="1200"/>
            </a:lvl1pPr>
          </a:lstStyle>
          <a:p>
            <a:fld id="{9FD80652-3E7B-4F31-9135-E9386C8A87B3}" type="slidenum">
              <a:rPr lang="en-US" altLang="en-US"/>
              <a:pPr/>
              <a:t>‹#›</a:t>
            </a:fld>
            <a:endParaRPr lang="en-US" alt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1" y="0"/>
            <a:ext cx="3076363" cy="511731"/>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defRPr sz="1200"/>
            </a:lvl1pPr>
          </a:lstStyle>
          <a:p>
            <a:endParaRPr lang="en-US" altLang="en-US"/>
          </a:p>
        </p:txBody>
      </p:sp>
      <p:sp>
        <p:nvSpPr>
          <p:cNvPr id="15363" name="Rectangle 3"/>
          <p:cNvSpPr>
            <a:spLocks noGrp="1" noChangeArrowheads="1"/>
          </p:cNvSpPr>
          <p:nvPr>
            <p:ph type="dt" idx="1"/>
          </p:nvPr>
        </p:nvSpPr>
        <p:spPr bwMode="auto">
          <a:xfrm>
            <a:off x="4021295" y="0"/>
            <a:ext cx="3076363" cy="511731"/>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a:defRPr sz="1200"/>
            </a:lvl1pPr>
          </a:lstStyle>
          <a:p>
            <a:endParaRPr lang="en-US" altLang="en-US"/>
          </a:p>
        </p:txBody>
      </p:sp>
      <p:sp>
        <p:nvSpPr>
          <p:cNvPr id="11268"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709931" y="4861442"/>
            <a:ext cx="5679440" cy="4605576"/>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5366" name="Rectangle 6"/>
          <p:cNvSpPr>
            <a:spLocks noGrp="1" noChangeArrowheads="1"/>
          </p:cNvSpPr>
          <p:nvPr>
            <p:ph type="ftr" sz="quarter" idx="4"/>
          </p:nvPr>
        </p:nvSpPr>
        <p:spPr bwMode="auto">
          <a:xfrm>
            <a:off x="1" y="9721106"/>
            <a:ext cx="3076363" cy="511731"/>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defRPr sz="1200"/>
            </a:lvl1pPr>
          </a:lstStyle>
          <a:p>
            <a:endParaRPr lang="en-US" altLang="en-US"/>
          </a:p>
        </p:txBody>
      </p:sp>
      <p:sp>
        <p:nvSpPr>
          <p:cNvPr id="15367" name="Rectangle 7"/>
          <p:cNvSpPr>
            <a:spLocks noGrp="1" noChangeArrowheads="1"/>
          </p:cNvSpPr>
          <p:nvPr>
            <p:ph type="sldNum" sz="quarter" idx="5"/>
          </p:nvPr>
        </p:nvSpPr>
        <p:spPr bwMode="auto">
          <a:xfrm>
            <a:off x="4021295" y="9721106"/>
            <a:ext cx="3076363" cy="511731"/>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a:defRPr sz="1200"/>
            </a:lvl1pPr>
          </a:lstStyle>
          <a:p>
            <a:fld id="{3AEFDF52-FA57-44AE-B620-D0CF8AD5C17A}"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10"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Arial"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EFDF52-FA57-44AE-B620-D0CF8AD5C17A}" type="slidenum">
              <a:rPr lang="en-GB" altLang="en-US" smtClean="0"/>
              <a:pPr/>
              <a:t>4</a:t>
            </a:fld>
            <a:endParaRPr lang="en-GB" altLang="en-US"/>
          </a:p>
        </p:txBody>
      </p:sp>
    </p:spTree>
    <p:extLst>
      <p:ext uri="{BB962C8B-B14F-4D97-AF65-F5344CB8AC3E}">
        <p14:creationId xmlns:p14="http://schemas.microsoft.com/office/powerpoint/2010/main" val="18577011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Offset</a:t>
            </a:r>
            <a:r>
              <a:rPr lang="en-US" baseline="0" dirty="0"/>
              <a:t> ??</a:t>
            </a:r>
            <a:endParaRPr lang="en-US" dirty="0"/>
          </a:p>
        </p:txBody>
      </p:sp>
      <p:sp>
        <p:nvSpPr>
          <p:cNvPr id="4" name="Slide Number Placeholder 3"/>
          <p:cNvSpPr>
            <a:spLocks noGrp="1"/>
          </p:cNvSpPr>
          <p:nvPr>
            <p:ph type="sldNum" sz="quarter" idx="10"/>
          </p:nvPr>
        </p:nvSpPr>
        <p:spPr/>
        <p:txBody>
          <a:bodyPr/>
          <a:lstStyle/>
          <a:p>
            <a:fld id="{3AEFDF52-FA57-44AE-B620-D0CF8AD5C17A}" type="slidenum">
              <a:rPr lang="en-GB" altLang="en-US" smtClean="0"/>
              <a:pPr/>
              <a:t>9</a:t>
            </a:fld>
            <a:endParaRPr lang="en-GB" altLang="en-US"/>
          </a:p>
        </p:txBody>
      </p:sp>
    </p:spTree>
    <p:extLst>
      <p:ext uri="{BB962C8B-B14F-4D97-AF65-F5344CB8AC3E}">
        <p14:creationId xmlns:p14="http://schemas.microsoft.com/office/powerpoint/2010/main" val="1763177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way of saying the only one way is the best solution </a:t>
            </a:r>
            <a:r>
              <a:rPr lang="is-IS" dirty="0"/>
              <a:t>…. </a:t>
            </a:r>
            <a:endParaRPr lang="en-US" dirty="0"/>
          </a:p>
        </p:txBody>
      </p:sp>
      <p:sp>
        <p:nvSpPr>
          <p:cNvPr id="4" name="Slide Number Placeholder 3"/>
          <p:cNvSpPr>
            <a:spLocks noGrp="1"/>
          </p:cNvSpPr>
          <p:nvPr>
            <p:ph type="sldNum" sz="quarter" idx="10"/>
          </p:nvPr>
        </p:nvSpPr>
        <p:spPr/>
        <p:txBody>
          <a:bodyPr/>
          <a:lstStyle/>
          <a:p>
            <a:fld id="{3AEFDF52-FA57-44AE-B620-D0CF8AD5C17A}" type="slidenum">
              <a:rPr lang="en-GB" altLang="en-US" smtClean="0"/>
              <a:pPr/>
              <a:t>10</a:t>
            </a:fld>
            <a:endParaRPr lang="en-GB" altLang="en-US"/>
          </a:p>
        </p:txBody>
      </p:sp>
    </p:spTree>
    <p:extLst>
      <p:ext uri="{BB962C8B-B14F-4D97-AF65-F5344CB8AC3E}">
        <p14:creationId xmlns:p14="http://schemas.microsoft.com/office/powerpoint/2010/main" val="1554154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p>
        </p:txBody>
      </p:sp>
      <p:sp>
        <p:nvSpPr>
          <p:cNvPr id="4" name="Slide Number Placeholder 3"/>
          <p:cNvSpPr>
            <a:spLocks noGrp="1"/>
          </p:cNvSpPr>
          <p:nvPr>
            <p:ph type="sldNum" sz="quarter" idx="10"/>
          </p:nvPr>
        </p:nvSpPr>
        <p:spPr/>
        <p:txBody>
          <a:bodyPr/>
          <a:lstStyle/>
          <a:p>
            <a:fld id="{3AEFDF52-FA57-44AE-B620-D0CF8AD5C17A}" type="slidenum">
              <a:rPr lang="en-GB" altLang="en-US" smtClean="0"/>
              <a:pPr/>
              <a:t>14</a:t>
            </a:fld>
            <a:endParaRPr lang="en-GB" altLang="en-US"/>
          </a:p>
        </p:txBody>
      </p:sp>
    </p:spTree>
    <p:extLst>
      <p:ext uri="{BB962C8B-B14F-4D97-AF65-F5344CB8AC3E}">
        <p14:creationId xmlns:p14="http://schemas.microsoft.com/office/powerpoint/2010/main" val="119223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AEFDF52-FA57-44AE-B620-D0CF8AD5C17A}" type="slidenum">
              <a:rPr lang="en-GB" altLang="en-US" smtClean="0"/>
              <a:pPr/>
              <a:t>15</a:t>
            </a:fld>
            <a:endParaRPr lang="en-GB" altLang="en-US"/>
          </a:p>
        </p:txBody>
      </p:sp>
    </p:spTree>
    <p:extLst>
      <p:ext uri="{BB962C8B-B14F-4D97-AF65-F5344CB8AC3E}">
        <p14:creationId xmlns:p14="http://schemas.microsoft.com/office/powerpoint/2010/main" val="1785139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AEFDF52-FA57-44AE-B620-D0CF8AD5C17A}" type="slidenum">
              <a:rPr lang="en-GB" altLang="en-US" smtClean="0"/>
              <a:pPr/>
              <a:t>39</a:t>
            </a:fld>
            <a:endParaRPr lang="en-GB" altLang="en-US"/>
          </a:p>
        </p:txBody>
      </p:sp>
    </p:spTree>
    <p:extLst>
      <p:ext uri="{BB962C8B-B14F-4D97-AF65-F5344CB8AC3E}">
        <p14:creationId xmlns:p14="http://schemas.microsoft.com/office/powerpoint/2010/main" val="40770023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95536" y="2427734"/>
            <a:ext cx="8424862" cy="619041"/>
          </a:xfrm>
        </p:spPr>
        <p:txBody>
          <a:bodyPr/>
          <a:lstStyle>
            <a:lvl1pPr algn="l">
              <a:defRPr sz="4000" b="1" i="0">
                <a:solidFill>
                  <a:schemeClr val="bg1"/>
                </a:solidFill>
                <a:latin typeface="Arial" charset="0"/>
                <a:ea typeface="Arial" charset="0"/>
                <a:cs typeface="Arial" charset="0"/>
              </a:defRPr>
            </a:lvl1pPr>
          </a:lstStyle>
          <a:p>
            <a:r>
              <a:rPr lang="en-US"/>
              <a:t>Title here (Cover option 2)</a:t>
            </a:r>
          </a:p>
        </p:txBody>
      </p:sp>
      <p:sp>
        <p:nvSpPr>
          <p:cNvPr id="7" name="Content Placeholder 2"/>
          <p:cNvSpPr>
            <a:spLocks noGrp="1"/>
          </p:cNvSpPr>
          <p:nvPr>
            <p:ph idx="1" hasCustomPrompt="1"/>
          </p:nvPr>
        </p:nvSpPr>
        <p:spPr>
          <a:xfrm>
            <a:off x="401495" y="3147814"/>
            <a:ext cx="8424862" cy="417546"/>
          </a:xfrm>
        </p:spPr>
        <p:txBody>
          <a:bodyPr/>
          <a:lstStyle>
            <a:lvl1pPr marL="0" indent="0" algn="l">
              <a:buClr>
                <a:srgbClr val="C9122B"/>
              </a:buClr>
              <a:buFont typeface="Lucida Grande"/>
              <a:buNone/>
              <a:defRPr sz="2800">
                <a:solidFill>
                  <a:schemeClr val="bg1"/>
                </a:solidFill>
              </a:defRPr>
            </a:lvl1pPr>
            <a:lvl2pPr marL="347659" indent="-166686">
              <a:buClr>
                <a:srgbClr val="C9122B"/>
              </a:buClr>
              <a:buFont typeface="Lucida Grande"/>
              <a:buChar char="■"/>
              <a:defRPr/>
            </a:lvl2pPr>
            <a:lvl3pPr marL="538158" indent="-188911">
              <a:buClr>
                <a:srgbClr val="C9122B"/>
              </a:buClr>
              <a:buFont typeface="Lucida Grande"/>
              <a:buChar char="■"/>
              <a:defRPr/>
            </a:lvl3pPr>
            <a:lvl4pPr marL="712781" indent="-173037">
              <a:buClr>
                <a:srgbClr val="C9122B"/>
              </a:buClr>
              <a:buFont typeface="Lucida Grande"/>
              <a:buChar char="■"/>
              <a:defRPr sz="1800"/>
            </a:lvl4pPr>
            <a:lvl5pPr marL="898516" indent="-184148">
              <a:buClr>
                <a:srgbClr val="C9122B"/>
              </a:buClr>
              <a:buFont typeface="Lucida Grande"/>
              <a:buChar char="■"/>
              <a:defRPr sz="1800"/>
            </a:lvl5pPr>
          </a:lstStyle>
          <a:p>
            <a:pPr lvl="0"/>
            <a:r>
              <a:rPr lang="en-US"/>
              <a:t>Subtitle here</a:t>
            </a:r>
          </a:p>
        </p:txBody>
      </p:sp>
    </p:spTree>
    <p:extLst>
      <p:ext uri="{BB962C8B-B14F-4D97-AF65-F5344CB8AC3E}">
        <p14:creationId xmlns:p14="http://schemas.microsoft.com/office/powerpoint/2010/main" val="961641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1085D14-B2AB-2F47-AF6B-B8A619ABA00F}"/>
              </a:ext>
            </a:extLst>
          </p:cNvPr>
          <p:cNvSpPr>
            <a:spLocks noGrp="1"/>
          </p:cNvSpPr>
          <p:nvPr>
            <p:ph type="ftr" sz="quarter" idx="10"/>
          </p:nvPr>
        </p:nvSpPr>
        <p:spPr/>
        <p:txBody>
          <a:bodyPr/>
          <a:lstStyle/>
          <a:p>
            <a:endParaRPr lang="en-GB"/>
          </a:p>
        </p:txBody>
      </p:sp>
    </p:spTree>
    <p:extLst>
      <p:ext uri="{BB962C8B-B14F-4D97-AF65-F5344CB8AC3E}">
        <p14:creationId xmlns:p14="http://schemas.microsoft.com/office/powerpoint/2010/main" val="416477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971687" y="357505"/>
            <a:ext cx="7199299" cy="730554"/>
          </a:xfrm>
        </p:spPr>
        <p:txBody>
          <a:bodyPr/>
          <a:lstStyle>
            <a:lvl1pPr>
              <a:defRPr b="1" i="0">
                <a:solidFill>
                  <a:schemeClr val="tx1"/>
                </a:solidFill>
                <a:latin typeface="Arial" charset="0"/>
                <a:ea typeface="Arial" charset="0"/>
                <a:cs typeface="Arial" charset="0"/>
              </a:defRPr>
            </a:lvl1pPr>
          </a:lstStyle>
          <a:p>
            <a:r>
              <a:rPr lang="en-US"/>
              <a:t>Heading here (Section divider slide)</a:t>
            </a:r>
          </a:p>
        </p:txBody>
      </p:sp>
      <p:sp>
        <p:nvSpPr>
          <p:cNvPr id="13" name="Content Placeholder 2"/>
          <p:cNvSpPr>
            <a:spLocks noGrp="1"/>
          </p:cNvSpPr>
          <p:nvPr>
            <p:ph idx="1" hasCustomPrompt="1"/>
          </p:nvPr>
        </p:nvSpPr>
        <p:spPr>
          <a:xfrm>
            <a:off x="971685" y="1059583"/>
            <a:ext cx="7200800" cy="3348371"/>
          </a:xfrm>
        </p:spPr>
        <p:txBody>
          <a:bodyPr/>
          <a:lstStyle>
            <a:lvl1pPr marL="179386" indent="-179386">
              <a:buClr>
                <a:srgbClr val="C9122B"/>
              </a:buClr>
              <a:buFont typeface="Wingdings" panose="05000000000000000000" pitchFamily="2" charset="2"/>
              <a:buChar char="§"/>
              <a:defRPr/>
            </a:lvl1pPr>
            <a:lvl2pPr marL="347659" indent="-166686">
              <a:buClr>
                <a:srgbClr val="C9122B"/>
              </a:buClr>
              <a:buFont typeface="Wingdings" panose="05000000000000000000" pitchFamily="2" charset="2"/>
              <a:buChar char="§"/>
              <a:defRPr/>
            </a:lvl2pPr>
            <a:lvl3pPr marL="538158" indent="-188911">
              <a:buClr>
                <a:srgbClr val="C9122B"/>
              </a:buClr>
              <a:buFont typeface="Wingdings" panose="05000000000000000000" pitchFamily="2" charset="2"/>
              <a:buChar char="§"/>
              <a:defRPr/>
            </a:lvl3pPr>
            <a:lvl4pPr marL="712781" indent="-173037">
              <a:buClr>
                <a:srgbClr val="C9122B"/>
              </a:buClr>
              <a:buFont typeface="Wingdings" panose="05000000000000000000" pitchFamily="2" charset="2"/>
              <a:buChar char="§"/>
              <a:defRPr sz="1800"/>
            </a:lvl4pPr>
            <a:lvl5pPr marL="899991" indent="-183598">
              <a:buClr>
                <a:srgbClr val="C9122B"/>
              </a:buClr>
              <a:buSzPct val="110000"/>
              <a:buFont typeface="Wingdings" panose="05000000000000000000" pitchFamily="2" charset="2"/>
              <a:buChar char="§"/>
              <a:defRPr sz="1800"/>
            </a:lvl5pPr>
          </a:lstStyle>
          <a:p>
            <a:pPr lvl="0"/>
            <a:r>
              <a:rPr lang="en-US"/>
              <a:t>Content or subheading here</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6512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316" y="1005576"/>
            <a:ext cx="8423206" cy="648072"/>
          </a:xfrm>
        </p:spPr>
        <p:txBody>
          <a:bodyPr/>
          <a:lstStyle>
            <a:lvl1pPr>
              <a:defRPr b="1" i="0">
                <a:solidFill>
                  <a:schemeClr val="tx1"/>
                </a:solidFill>
                <a:latin typeface="Arial" charset="0"/>
                <a:ea typeface="Arial" charset="0"/>
                <a:cs typeface="Arial" charset="0"/>
              </a:defRPr>
            </a:lvl1pPr>
          </a:lstStyle>
          <a:p>
            <a:r>
              <a:rPr lang="en-US"/>
              <a:t>Click to edit Master title style</a:t>
            </a:r>
          </a:p>
        </p:txBody>
      </p:sp>
      <p:sp>
        <p:nvSpPr>
          <p:cNvPr id="3" name="Content Placeholder 2"/>
          <p:cNvSpPr>
            <a:spLocks noGrp="1"/>
          </p:cNvSpPr>
          <p:nvPr>
            <p:ph idx="1"/>
          </p:nvPr>
        </p:nvSpPr>
        <p:spPr>
          <a:xfrm>
            <a:off x="395288" y="1707655"/>
            <a:ext cx="8424862" cy="2970331"/>
          </a:xfrm>
        </p:spPr>
        <p:txBody>
          <a:bodyPr/>
          <a:lstStyle>
            <a:lvl1pPr marL="179386" indent="-179386">
              <a:buClr>
                <a:srgbClr val="C9122B"/>
              </a:buClr>
              <a:buFont typeface="Wingdings" panose="05000000000000000000" pitchFamily="2" charset="2"/>
              <a:buChar char="§"/>
              <a:defRPr/>
            </a:lvl1pPr>
            <a:lvl2pPr marL="347659" indent="-166686">
              <a:buClr>
                <a:srgbClr val="C9122B"/>
              </a:buClr>
              <a:buFont typeface="Wingdings" panose="05000000000000000000" pitchFamily="2" charset="2"/>
              <a:buChar char="§"/>
              <a:defRPr/>
            </a:lvl2pPr>
            <a:lvl3pPr marL="538158" indent="-188911">
              <a:buClr>
                <a:srgbClr val="C9122B"/>
              </a:buClr>
              <a:buFont typeface="Wingdings" panose="05000000000000000000" pitchFamily="2" charset="2"/>
              <a:buChar char="§"/>
              <a:defRPr/>
            </a:lvl3pPr>
            <a:lvl4pPr marL="712781" indent="-173037">
              <a:buClr>
                <a:srgbClr val="C9122B"/>
              </a:buClr>
              <a:buFont typeface="Wingdings" panose="05000000000000000000" pitchFamily="2" charset="2"/>
              <a:buChar char="§"/>
              <a:defRPr sz="1800"/>
            </a:lvl4pPr>
            <a:lvl5pPr marL="899991" indent="-183598">
              <a:buClr>
                <a:srgbClr val="C9122B"/>
              </a:buClr>
              <a:buSzPct val="110000"/>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extLst>
      <p:ext uri="{BB962C8B-B14F-4D97-AF65-F5344CB8AC3E}">
        <p14:creationId xmlns:p14="http://schemas.microsoft.com/office/powerpoint/2010/main" val="1261618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288" y="1707654"/>
            <a:ext cx="4032696" cy="2952452"/>
          </a:xfrm>
        </p:spPr>
        <p:txBody>
          <a:bodyPr/>
          <a:lstStyle>
            <a:lvl1pPr marL="179386" indent="-179386">
              <a:buClr>
                <a:srgbClr val="C9122B"/>
              </a:buClr>
              <a:buFont typeface="Wingdings" panose="05000000000000000000" pitchFamily="2" charset="2"/>
              <a:buChar char="§"/>
              <a:defRPr sz="2400"/>
            </a:lvl1pPr>
            <a:lvl2pPr marL="347659" indent="-166686">
              <a:buClr>
                <a:srgbClr val="C9122B"/>
              </a:buClr>
              <a:buFont typeface="Wingdings" panose="05000000000000000000" pitchFamily="2" charset="2"/>
              <a:buChar char="§"/>
              <a:defRPr sz="2200"/>
            </a:lvl2pPr>
            <a:lvl3pPr marL="538158" indent="-188911">
              <a:buClr>
                <a:srgbClr val="C9122B"/>
              </a:buClr>
              <a:buFont typeface="Wingdings" panose="05000000000000000000" pitchFamily="2" charset="2"/>
              <a:buChar char="§"/>
              <a:defRPr sz="2000"/>
            </a:lvl3pPr>
            <a:lvl4pPr marL="712781" indent="-173037">
              <a:buClr>
                <a:srgbClr val="C9122B"/>
              </a:buClr>
              <a:buFont typeface="Wingdings" panose="05000000000000000000" pitchFamily="2" charset="2"/>
              <a:buChar char="§"/>
              <a:defRPr sz="1800"/>
            </a:lvl4pPr>
            <a:lvl5pPr marL="898516" indent="-184148">
              <a:buClr>
                <a:srgbClr val="C9122B"/>
              </a:buClr>
              <a:buFont typeface="Wingdings" panose="05000000000000000000" pitchFamily="2" charset="2"/>
              <a:buChar cha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6016" y="1707654"/>
            <a:ext cx="4104134" cy="2952452"/>
          </a:xfrm>
        </p:spPr>
        <p:txBody>
          <a:bodyPr/>
          <a:lstStyle>
            <a:lvl1pPr marL="342900" indent="-342900">
              <a:buClr>
                <a:srgbClr val="C9122B"/>
              </a:buClr>
              <a:buFont typeface="Wingdings" panose="05000000000000000000" pitchFamily="2" charset="2"/>
              <a:buChar char="§"/>
              <a:defRPr sz="2400"/>
            </a:lvl1pPr>
            <a:lvl2pPr marL="523873" indent="-342900">
              <a:buClr>
                <a:srgbClr val="C9122B"/>
              </a:buClr>
              <a:buFont typeface="Wingdings" panose="05000000000000000000" pitchFamily="2" charset="2"/>
              <a:buChar char="§"/>
              <a:defRPr sz="2200"/>
            </a:lvl2pPr>
            <a:lvl3pPr marL="692147" indent="-342900">
              <a:buClr>
                <a:srgbClr val="C9122B"/>
              </a:buClr>
              <a:buFont typeface="Wingdings" panose="05000000000000000000" pitchFamily="2" charset="2"/>
              <a:buChar char="§"/>
              <a:defRPr sz="2000"/>
            </a:lvl3pPr>
            <a:lvl4pPr marL="825494" indent="-285750">
              <a:buClr>
                <a:srgbClr val="C9122B"/>
              </a:buClr>
              <a:buFont typeface="Wingdings" panose="05000000000000000000" pitchFamily="2" charset="2"/>
              <a:buChar char="§"/>
              <a:defRPr sz="1800"/>
            </a:lvl4pPr>
            <a:lvl5pPr marL="1000118" indent="-285750">
              <a:buClr>
                <a:srgbClr val="C9122B"/>
              </a:buClr>
              <a:buFont typeface="Wingdings" panose="05000000000000000000" pitchFamily="2" charset="2"/>
              <a:buChar cha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
        <p:nvSpPr>
          <p:cNvPr id="2" name="Footer Placeholder 1"/>
          <p:cNvSpPr>
            <a:spLocks noGrp="1"/>
          </p:cNvSpPr>
          <p:nvPr>
            <p:ph type="ftr" sz="quarter" idx="10"/>
          </p:nvPr>
        </p:nvSpPr>
        <p:spPr/>
        <p:txBody>
          <a:bodyPr/>
          <a:lstStyle/>
          <a:p>
            <a:endParaRPr lang="en-GB"/>
          </a:p>
        </p:txBody>
      </p:sp>
      <p:sp>
        <p:nvSpPr>
          <p:cNvPr id="5" name="Title 4"/>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3262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5536" y="1707655"/>
            <a:ext cx="4419600" cy="2952452"/>
          </a:xfrm>
        </p:spPr>
        <p:txBody>
          <a:bodyPr/>
          <a:lstStyle>
            <a:lvl1pPr marL="179386" indent="-179386">
              <a:buFont typeface="Wingdings" panose="05000000000000000000" pitchFamily="2" charset="2"/>
              <a:buChar char="§"/>
              <a:defRPr sz="2400"/>
            </a:lvl1pPr>
            <a:lvl2pPr marL="347659" indent="-166686">
              <a:buFont typeface="Wingdings" panose="05000000000000000000" pitchFamily="2" charset="2"/>
              <a:buChar char="§"/>
              <a:defRPr sz="2200"/>
            </a:lvl2pPr>
            <a:lvl3pPr marL="538158" indent="-188911">
              <a:buFont typeface="Wingdings" panose="05000000000000000000" pitchFamily="2" charset="2"/>
              <a:buChar char="§"/>
              <a:defRPr sz="2000"/>
            </a:lvl3pPr>
            <a:lvl4pPr marL="712781" indent="-173037">
              <a:buFont typeface="Wingdings" panose="05000000000000000000" pitchFamily="2" charset="2"/>
              <a:buChar char="§"/>
              <a:defRPr sz="1800"/>
            </a:lvl4pPr>
            <a:lvl5pPr marL="898516" indent="-184148">
              <a:buSzPct val="131000"/>
              <a:buFont typeface="Wingdings" panose="05000000000000000000" pitchFamily="2" charset="2"/>
              <a:buChar cha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p:cNvSpPr>
            <a:spLocks noGrp="1"/>
          </p:cNvSpPr>
          <p:nvPr>
            <p:ph type="pic" idx="10"/>
          </p:nvPr>
        </p:nvSpPr>
        <p:spPr>
          <a:xfrm>
            <a:off x="5004048" y="1707655"/>
            <a:ext cx="3816102" cy="1728192"/>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Click icon to add picture</a:t>
            </a:r>
          </a:p>
        </p:txBody>
      </p:sp>
      <p:sp>
        <p:nvSpPr>
          <p:cNvPr id="8" name="Title 1"/>
          <p:cNvSpPr>
            <a:spLocks noGrp="1"/>
          </p:cNvSpPr>
          <p:nvPr>
            <p:ph type="title"/>
          </p:nvPr>
        </p:nvSpPr>
        <p:spPr>
          <a:xfrm>
            <a:off x="395288" y="1005576"/>
            <a:ext cx="8424862" cy="648072"/>
          </a:xfrm>
        </p:spPr>
        <p:txBody>
          <a:bodyPr/>
          <a:lstStyle>
            <a:lvl1pPr>
              <a:defRPr b="1" i="0">
                <a:solidFill>
                  <a:schemeClr val="tx1"/>
                </a:solidFill>
                <a:latin typeface="Arial" charset="0"/>
                <a:ea typeface="Arial" charset="0"/>
                <a:cs typeface="Arial" charset="0"/>
              </a:defRPr>
            </a:lvl1pPr>
          </a:lstStyle>
          <a:p>
            <a:r>
              <a:rPr lang="en-US"/>
              <a:t>Click to edit Master title style</a:t>
            </a:r>
          </a:p>
        </p:txBody>
      </p:sp>
      <p:sp>
        <p:nvSpPr>
          <p:cNvPr id="9"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extLst>
      <p:ext uri="{BB962C8B-B14F-4D97-AF65-F5344CB8AC3E}">
        <p14:creationId xmlns:p14="http://schemas.microsoft.com/office/powerpoint/2010/main" val="1188207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1_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5288" y="3600450"/>
            <a:ext cx="5624512" cy="425054"/>
          </a:xfrm>
        </p:spPr>
        <p:txBody>
          <a:bodyPr anchor="b"/>
          <a:lstStyle>
            <a:lvl1pPr algn="l">
              <a:defRPr sz="2000" b="1" i="0">
                <a:solidFill>
                  <a:srgbClr val="8A857E"/>
                </a:solidFill>
                <a:latin typeface="Arial" charset="0"/>
                <a:ea typeface="Arial" charset="0"/>
                <a:cs typeface="Arial" charset="0"/>
              </a:defRPr>
            </a:lvl1pPr>
          </a:lstStyle>
          <a:p>
            <a:r>
              <a:rPr lang="en-US"/>
              <a:t>Click to edit Master title style</a:t>
            </a:r>
          </a:p>
        </p:txBody>
      </p:sp>
      <p:sp>
        <p:nvSpPr>
          <p:cNvPr id="3" name="Picture Placeholder 2"/>
          <p:cNvSpPr>
            <a:spLocks noGrp="1"/>
          </p:cNvSpPr>
          <p:nvPr>
            <p:ph type="pic" idx="1"/>
          </p:nvPr>
        </p:nvSpPr>
        <p:spPr>
          <a:xfrm>
            <a:off x="395288" y="1005578"/>
            <a:ext cx="5624512" cy="2540105"/>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395288" y="4074338"/>
            <a:ext cx="5624512" cy="603647"/>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6"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extLst>
      <p:ext uri="{BB962C8B-B14F-4D97-AF65-F5344CB8AC3E}">
        <p14:creationId xmlns:p14="http://schemas.microsoft.com/office/powerpoint/2010/main" val="594233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288" y="993153"/>
            <a:ext cx="8424862" cy="3738838"/>
          </a:xfrm>
        </p:spPr>
        <p:txBody>
          <a:bodyPr/>
          <a:lstStyle>
            <a:lvl1pPr marL="179386" indent="-179386">
              <a:buClr>
                <a:srgbClr val="C9122B"/>
              </a:buClr>
              <a:buFont typeface="Wingdings" panose="05000000000000000000" pitchFamily="2" charset="2"/>
              <a:buChar char="§"/>
              <a:defRPr/>
            </a:lvl1pPr>
            <a:lvl2pPr marL="347659" indent="-166686">
              <a:buClr>
                <a:srgbClr val="C9122B"/>
              </a:buClr>
              <a:buFont typeface="Wingdings" panose="05000000000000000000" pitchFamily="2" charset="2"/>
              <a:buChar char="§"/>
              <a:defRPr/>
            </a:lvl2pPr>
            <a:lvl3pPr marL="538158" indent="-188911">
              <a:buClr>
                <a:srgbClr val="C9122B"/>
              </a:buClr>
              <a:buFont typeface="Wingdings" panose="05000000000000000000" pitchFamily="2" charset="2"/>
              <a:buChar char="§"/>
              <a:defRPr/>
            </a:lvl3pPr>
            <a:lvl4pPr marL="712781" indent="-173037">
              <a:buClr>
                <a:srgbClr val="C9122B"/>
              </a:buClr>
              <a:buFont typeface="Wingdings" panose="05000000000000000000" pitchFamily="2" charset="2"/>
              <a:buChar char="§"/>
              <a:defRPr sz="1800"/>
            </a:lvl4pPr>
            <a:lvl5pPr marL="898516" indent="-184148">
              <a:buClr>
                <a:srgbClr val="C9122B"/>
              </a:buClr>
              <a:buFont typeface="Wingdings" panose="05000000000000000000" pitchFamily="2" charset="2"/>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extLst>
      <p:ext uri="{BB962C8B-B14F-4D97-AF65-F5344CB8AC3E}">
        <p14:creationId xmlns:p14="http://schemas.microsoft.com/office/powerpoint/2010/main" val="668665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618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7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7B5F-20D4-351D-6F7A-5CEBA597B4BA}"/>
              </a:ext>
            </a:extLst>
          </p:cNvPr>
          <p:cNvSpPr>
            <a:spLocks noGrp="1"/>
          </p:cNvSpPr>
          <p:nvPr>
            <p:ph type="title" hasCustomPrompt="1"/>
          </p:nvPr>
        </p:nvSpPr>
        <p:spPr>
          <a:xfrm>
            <a:off x="2195737" y="411510"/>
            <a:ext cx="6498534" cy="1296144"/>
          </a:xfrm>
        </p:spPr>
        <p:txBody>
          <a:bodyPr/>
          <a:lstStyle>
            <a:lvl1pPr algn="l">
              <a:defRPr sz="4000" b="1" i="0">
                <a:solidFill>
                  <a:schemeClr val="bg1"/>
                </a:solidFill>
                <a:latin typeface="Arial" charset="0"/>
                <a:ea typeface="Arial" charset="0"/>
                <a:cs typeface="Arial" charset="0"/>
              </a:defRPr>
            </a:lvl1pPr>
          </a:lstStyle>
          <a:p>
            <a:r>
              <a:rPr lang="en-US" dirty="0"/>
              <a:t>Title here </a:t>
            </a:r>
            <a:br>
              <a:rPr lang="en-US" dirty="0"/>
            </a:br>
            <a:r>
              <a:rPr lang="en-US" dirty="0"/>
              <a:t>(Cover option 3)</a:t>
            </a:r>
          </a:p>
        </p:txBody>
      </p:sp>
      <p:sp>
        <p:nvSpPr>
          <p:cNvPr id="3" name="Content Placeholder 2">
            <a:extLst>
              <a:ext uri="{FF2B5EF4-FFF2-40B4-BE49-F238E27FC236}">
                <a16:creationId xmlns:a16="http://schemas.microsoft.com/office/drawing/2014/main" id="{633E12A3-54E7-95D3-974E-819A1F0BA2CD}"/>
              </a:ext>
            </a:extLst>
          </p:cNvPr>
          <p:cNvSpPr>
            <a:spLocks noGrp="1"/>
          </p:cNvSpPr>
          <p:nvPr>
            <p:ph idx="1" hasCustomPrompt="1"/>
          </p:nvPr>
        </p:nvSpPr>
        <p:spPr>
          <a:xfrm>
            <a:off x="2195737" y="1851670"/>
            <a:ext cx="6480719" cy="2880320"/>
          </a:xfrm>
        </p:spPr>
        <p:txBody>
          <a:bodyPr/>
          <a:lstStyle>
            <a:lvl1pPr marL="0" indent="0" algn="l">
              <a:buClr>
                <a:srgbClr val="C9122B"/>
              </a:buClr>
              <a:buFont typeface="Lucida Grande"/>
              <a:buNone/>
              <a:defRPr sz="2800">
                <a:solidFill>
                  <a:schemeClr val="bg1"/>
                </a:solidFill>
              </a:defRPr>
            </a:lvl1pPr>
            <a:lvl2pPr marL="347659" indent="-166686">
              <a:buClr>
                <a:srgbClr val="C9122B"/>
              </a:buClr>
              <a:buFont typeface="Lucida Grande"/>
              <a:buChar char="■"/>
              <a:defRPr/>
            </a:lvl2pPr>
            <a:lvl3pPr marL="538158" indent="-188911">
              <a:buClr>
                <a:srgbClr val="C9122B"/>
              </a:buClr>
              <a:buFont typeface="Lucida Grande"/>
              <a:buChar char="■"/>
              <a:defRPr/>
            </a:lvl3pPr>
            <a:lvl4pPr marL="712781" indent="-173037">
              <a:buClr>
                <a:srgbClr val="C9122B"/>
              </a:buClr>
              <a:buFont typeface="Lucida Grande"/>
              <a:buChar char="■"/>
              <a:defRPr sz="1800"/>
            </a:lvl4pPr>
            <a:lvl5pPr marL="898516" indent="-184148">
              <a:buClr>
                <a:srgbClr val="C9122B"/>
              </a:buClr>
              <a:buFont typeface="Lucida Grande"/>
              <a:buChar char="■"/>
              <a:defRPr sz="1800"/>
            </a:lvl5pPr>
          </a:lstStyle>
          <a:p>
            <a:pPr lvl="0"/>
            <a:r>
              <a:rPr lang="en-US" dirty="0"/>
              <a:t>Subtitle here</a:t>
            </a:r>
          </a:p>
        </p:txBody>
      </p:sp>
    </p:spTree>
    <p:extLst>
      <p:ext uri="{BB962C8B-B14F-4D97-AF65-F5344CB8AC3E}">
        <p14:creationId xmlns:p14="http://schemas.microsoft.com/office/powerpoint/2010/main" val="413981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3" y="1493385"/>
            <a:ext cx="8069263" cy="4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GB" altLang="en-US"/>
          </a:p>
        </p:txBody>
      </p:sp>
      <p:sp>
        <p:nvSpPr>
          <p:cNvPr id="1027" name="Rectangle 3"/>
          <p:cNvSpPr>
            <a:spLocks noGrp="1" noChangeArrowheads="1"/>
          </p:cNvSpPr>
          <p:nvPr>
            <p:ph type="body" idx="1"/>
          </p:nvPr>
        </p:nvSpPr>
        <p:spPr bwMode="auto">
          <a:xfrm>
            <a:off x="533400" y="1951775"/>
            <a:ext cx="8070850" cy="272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2" name="Footer Placeholder 1"/>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7" name="Slide Number Placeholder 3"/>
          <p:cNvSpPr txBox="1">
            <a:spLocks/>
          </p:cNvSpPr>
          <p:nvPr userDrawn="1"/>
        </p:nvSpPr>
        <p:spPr>
          <a:xfrm>
            <a:off x="6551358" y="4762351"/>
            <a:ext cx="2057400" cy="274637"/>
          </a:xfrm>
          <a:prstGeom prst="rect">
            <a:avLst/>
          </a:prstGeom>
        </p:spPr>
        <p:txBody>
          <a:bodyPr vert="horz" lIns="91440" tIns="45720" rIns="91440" bIns="45720" rtlCol="0" anchor="ctr"/>
          <a:lstStyle>
            <a:defPPr>
              <a:defRPr lang="en-GB"/>
            </a:defPPr>
            <a:lvl1pPr algn="r" rtl="0" fontAlgn="base">
              <a:spcBef>
                <a:spcPct val="0"/>
              </a:spcBef>
              <a:spcAft>
                <a:spcPct val="0"/>
              </a:spcAft>
              <a:defRPr sz="1200" kern="1200">
                <a:solidFill>
                  <a:schemeClr val="tx1">
                    <a:tint val="75000"/>
                  </a:schemeClr>
                </a:solidFill>
                <a:latin typeface="Arial" charset="0"/>
                <a:ea typeface="ＭＳ Ｐゴシック" pitchFamily="-107"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7"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7"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7"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7" charset="-128"/>
                <a:cs typeface="+mn-cs"/>
              </a:defRPr>
            </a:lvl5pPr>
            <a:lvl6pPr marL="2286000" algn="l" defTabSz="914400" rtl="0" eaLnBrk="1" latinLnBrk="0" hangingPunct="1">
              <a:defRPr kern="1200">
                <a:solidFill>
                  <a:schemeClr val="tx1"/>
                </a:solidFill>
                <a:latin typeface="Arial" charset="0"/>
                <a:ea typeface="ＭＳ Ｐゴシック" pitchFamily="-107" charset="-128"/>
                <a:cs typeface="+mn-cs"/>
              </a:defRPr>
            </a:lvl6pPr>
            <a:lvl7pPr marL="2743200" algn="l" defTabSz="914400" rtl="0" eaLnBrk="1" latinLnBrk="0" hangingPunct="1">
              <a:defRPr kern="1200">
                <a:solidFill>
                  <a:schemeClr val="tx1"/>
                </a:solidFill>
                <a:latin typeface="Arial" charset="0"/>
                <a:ea typeface="ＭＳ Ｐゴシック" pitchFamily="-107" charset="-128"/>
                <a:cs typeface="+mn-cs"/>
              </a:defRPr>
            </a:lvl7pPr>
            <a:lvl8pPr marL="3200400" algn="l" defTabSz="914400" rtl="0" eaLnBrk="1" latinLnBrk="0" hangingPunct="1">
              <a:defRPr kern="1200">
                <a:solidFill>
                  <a:schemeClr val="tx1"/>
                </a:solidFill>
                <a:latin typeface="Arial" charset="0"/>
                <a:ea typeface="ＭＳ Ｐゴシック" pitchFamily="-107" charset="-128"/>
                <a:cs typeface="+mn-cs"/>
              </a:defRPr>
            </a:lvl8pPr>
            <a:lvl9pPr marL="3657600" algn="l" defTabSz="914400" rtl="0" eaLnBrk="1" latinLnBrk="0" hangingPunct="1">
              <a:defRPr kern="1200">
                <a:solidFill>
                  <a:schemeClr val="tx1"/>
                </a:solidFill>
                <a:latin typeface="Arial" charset="0"/>
                <a:ea typeface="ＭＳ Ｐゴシック" pitchFamily="-107" charset="-128"/>
                <a:cs typeface="+mn-cs"/>
              </a:defRPr>
            </a:lvl9pPr>
          </a:lstStyle>
          <a:p>
            <a:fld id="{EDF96A80-E60D-4A4E-AB48-7F355FF0C8D4}"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hf hdr="0" ftr="0" dt="0"/>
  <p:txStyles>
    <p:titleStyle>
      <a:lvl1pPr algn="l" rtl="0" eaLnBrk="1" fontAlgn="base" hangingPunct="1">
        <a:spcBef>
          <a:spcPct val="0"/>
        </a:spcBef>
        <a:spcAft>
          <a:spcPct val="0"/>
        </a:spcAft>
        <a:defRPr sz="2800" b="1">
          <a:solidFill>
            <a:schemeClr val="tx1"/>
          </a:solidFill>
          <a:latin typeface="+mn-lt"/>
          <a:ea typeface="ＭＳ Ｐゴシック" pitchFamily="-65" charset="-128"/>
          <a:cs typeface="ＭＳ Ｐゴシック" pitchFamily="-65" charset="-128"/>
        </a:defRPr>
      </a:lvl1pPr>
      <a:lvl2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2pPr>
      <a:lvl3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3pPr>
      <a:lvl4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4pPr>
      <a:lvl5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5pPr>
      <a:lvl6pPr marL="457196" algn="l" rtl="0" eaLnBrk="1" fontAlgn="base" hangingPunct="1">
        <a:spcBef>
          <a:spcPct val="0"/>
        </a:spcBef>
        <a:spcAft>
          <a:spcPct val="0"/>
        </a:spcAft>
        <a:defRPr sz="2200" b="1">
          <a:solidFill>
            <a:schemeClr val="tx2"/>
          </a:solidFill>
          <a:latin typeface="Arial" pitchFamily="-110" charset="0"/>
        </a:defRPr>
      </a:lvl6pPr>
      <a:lvl7pPr marL="914391" algn="l" rtl="0" eaLnBrk="1" fontAlgn="base" hangingPunct="1">
        <a:spcBef>
          <a:spcPct val="0"/>
        </a:spcBef>
        <a:spcAft>
          <a:spcPct val="0"/>
        </a:spcAft>
        <a:defRPr sz="2200" b="1">
          <a:solidFill>
            <a:schemeClr val="tx2"/>
          </a:solidFill>
          <a:latin typeface="Arial" pitchFamily="-110" charset="0"/>
        </a:defRPr>
      </a:lvl7pPr>
      <a:lvl8pPr marL="1371587" algn="l" rtl="0" eaLnBrk="1" fontAlgn="base" hangingPunct="1">
        <a:spcBef>
          <a:spcPct val="0"/>
        </a:spcBef>
        <a:spcAft>
          <a:spcPct val="0"/>
        </a:spcAft>
        <a:defRPr sz="2200" b="1">
          <a:solidFill>
            <a:schemeClr val="tx2"/>
          </a:solidFill>
          <a:latin typeface="Arial" pitchFamily="-110" charset="0"/>
        </a:defRPr>
      </a:lvl8pPr>
      <a:lvl9pPr marL="1828782" algn="l" rtl="0" eaLnBrk="1" fontAlgn="base" hangingPunct="1">
        <a:spcBef>
          <a:spcPct val="0"/>
        </a:spcBef>
        <a:spcAft>
          <a:spcPct val="0"/>
        </a:spcAft>
        <a:defRPr sz="2200" b="1">
          <a:solidFill>
            <a:schemeClr val="tx2"/>
          </a:solidFill>
          <a:latin typeface="Arial" pitchFamily="-110" charset="0"/>
        </a:defRPr>
      </a:lvl9pPr>
    </p:titleStyle>
    <p:bodyStyle>
      <a:lvl1pPr marL="179386" indent="-179386" algn="l" rtl="0" eaLnBrk="1" fontAlgn="base" hangingPunct="1">
        <a:spcBef>
          <a:spcPct val="0"/>
        </a:spcBef>
        <a:spcAft>
          <a:spcPct val="0"/>
        </a:spcAft>
        <a:buClr>
          <a:srgbClr val="C9122B"/>
        </a:buClr>
        <a:buSzPct val="90000"/>
        <a:buFont typeface="Lucida Grande"/>
        <a:buChar char="■"/>
        <a:defRPr sz="2400">
          <a:solidFill>
            <a:schemeClr val="tx1"/>
          </a:solidFill>
          <a:latin typeface="+mn-lt"/>
          <a:ea typeface="ＭＳ Ｐゴシック" pitchFamily="-65" charset="-128"/>
          <a:cs typeface="ＭＳ Ｐゴシック" pitchFamily="-65" charset="-128"/>
        </a:defRPr>
      </a:lvl1pPr>
      <a:lvl2pPr marL="347659" indent="-166686" algn="l" rtl="0" eaLnBrk="1" fontAlgn="base" hangingPunct="1">
        <a:spcBef>
          <a:spcPct val="0"/>
        </a:spcBef>
        <a:spcAft>
          <a:spcPct val="0"/>
        </a:spcAft>
        <a:buClr>
          <a:srgbClr val="C9122B"/>
        </a:buClr>
        <a:buFont typeface="Lucida Grande"/>
        <a:buChar char="■"/>
        <a:defRPr sz="2200">
          <a:solidFill>
            <a:schemeClr val="tx1"/>
          </a:solidFill>
          <a:latin typeface="+mn-lt"/>
          <a:ea typeface="ＭＳ Ｐゴシック" pitchFamily="-110" charset="-128"/>
        </a:defRPr>
      </a:lvl2pPr>
      <a:lvl3pPr marL="538158" indent="-188911" algn="l" rtl="0" eaLnBrk="1" fontAlgn="base" hangingPunct="1">
        <a:spcBef>
          <a:spcPct val="0"/>
        </a:spcBef>
        <a:spcAft>
          <a:spcPct val="0"/>
        </a:spcAft>
        <a:buClr>
          <a:srgbClr val="C9122B"/>
        </a:buClr>
        <a:buSzPct val="108000"/>
        <a:buFont typeface="Lucida Grande"/>
        <a:buChar char="■"/>
        <a:defRPr sz="2000">
          <a:solidFill>
            <a:schemeClr val="tx1"/>
          </a:solidFill>
          <a:latin typeface="+mn-lt"/>
          <a:ea typeface="ＭＳ Ｐゴシック" pitchFamily="-110" charset="-128"/>
        </a:defRPr>
      </a:lvl3pPr>
      <a:lvl4pPr marL="712781" indent="-173037" algn="l" rtl="0" eaLnBrk="1" fontAlgn="base" hangingPunct="1">
        <a:spcBef>
          <a:spcPct val="0"/>
        </a:spcBef>
        <a:spcAft>
          <a:spcPct val="0"/>
        </a:spcAft>
        <a:buClr>
          <a:srgbClr val="C9122B"/>
        </a:buClr>
        <a:buSzPct val="115000"/>
        <a:buFont typeface="Lucida Grande"/>
        <a:buChar char="■"/>
        <a:defRPr sz="1800">
          <a:solidFill>
            <a:schemeClr val="tx1"/>
          </a:solidFill>
          <a:latin typeface="+mn-lt"/>
          <a:ea typeface="ＭＳ Ｐゴシック" pitchFamily="-110" charset="-128"/>
        </a:defRPr>
      </a:lvl4pPr>
      <a:lvl5pPr marL="898516" indent="-184148" algn="l" rtl="0" eaLnBrk="1" fontAlgn="base" hangingPunct="1">
        <a:spcBef>
          <a:spcPct val="0"/>
        </a:spcBef>
        <a:spcAft>
          <a:spcPct val="0"/>
        </a:spcAft>
        <a:buClr>
          <a:srgbClr val="C9122B"/>
        </a:buClr>
        <a:buSzPct val="130000"/>
        <a:buFont typeface="Lucida Grande"/>
        <a:buChar char="■"/>
        <a:defRPr sz="1600">
          <a:solidFill>
            <a:schemeClr val="tx1"/>
          </a:solidFill>
          <a:latin typeface="+mn-lt"/>
          <a:ea typeface="ＭＳ Ｐゴシック" pitchFamily="-110" charset="-128"/>
        </a:defRPr>
      </a:lvl5pPr>
      <a:lvl6pPr marL="1355711"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6pPr>
      <a:lvl7pPr marL="1812907"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7pPr>
      <a:lvl8pPr marL="2270102"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8pPr>
      <a:lvl9pPr marL="2727298" indent="-184148" algn="l" rtl="0" eaLnBrk="1" fontAlgn="base" hangingPunct="1">
        <a:spcBef>
          <a:spcPct val="0"/>
        </a:spcBef>
        <a:spcAft>
          <a:spcPct val="0"/>
        </a:spcAft>
        <a:buChar char="•"/>
        <a:defRPr sz="2200">
          <a:solidFill>
            <a:schemeClr val="tx1"/>
          </a:solidFill>
          <a:latin typeface="+mn-lt"/>
          <a:ea typeface="ＭＳ Ｐゴシック" pitchFamily="-110" charset="-128"/>
        </a:defRPr>
      </a:lvl9pPr>
    </p:bodyStyle>
    <p:otherStyle>
      <a:defPPr>
        <a:defRPr lang="en-US"/>
      </a:defPPr>
      <a:lvl1pPr marL="0" algn="l" defTabSz="457196" rtl="0" eaLnBrk="1" latinLnBrk="0" hangingPunct="1">
        <a:defRPr sz="1800" kern="1200">
          <a:solidFill>
            <a:schemeClr val="tx1"/>
          </a:solidFill>
          <a:latin typeface="+mn-lt"/>
          <a:ea typeface="+mn-ea"/>
          <a:cs typeface="+mn-cs"/>
        </a:defRPr>
      </a:lvl1pPr>
      <a:lvl2pPr marL="457196" algn="l" defTabSz="457196" rtl="0" eaLnBrk="1" latinLnBrk="0" hangingPunct="1">
        <a:defRPr sz="1800" kern="1200">
          <a:solidFill>
            <a:schemeClr val="tx1"/>
          </a:solidFill>
          <a:latin typeface="+mn-lt"/>
          <a:ea typeface="+mn-ea"/>
          <a:cs typeface="+mn-cs"/>
        </a:defRPr>
      </a:lvl2pPr>
      <a:lvl3pPr marL="914391" algn="l" defTabSz="457196" rtl="0" eaLnBrk="1" latinLnBrk="0" hangingPunct="1">
        <a:defRPr sz="1800" kern="1200">
          <a:solidFill>
            <a:schemeClr val="tx1"/>
          </a:solidFill>
          <a:latin typeface="+mn-lt"/>
          <a:ea typeface="+mn-ea"/>
          <a:cs typeface="+mn-cs"/>
        </a:defRPr>
      </a:lvl3pPr>
      <a:lvl4pPr marL="1371587" algn="l" defTabSz="457196" rtl="0" eaLnBrk="1" latinLnBrk="0" hangingPunct="1">
        <a:defRPr sz="1800" kern="1200">
          <a:solidFill>
            <a:schemeClr val="tx1"/>
          </a:solidFill>
          <a:latin typeface="+mn-lt"/>
          <a:ea typeface="+mn-ea"/>
          <a:cs typeface="+mn-cs"/>
        </a:defRPr>
      </a:lvl4pPr>
      <a:lvl5pPr marL="1828782" algn="l" defTabSz="457196" rtl="0" eaLnBrk="1" latinLnBrk="0" hangingPunct="1">
        <a:defRPr sz="1800" kern="1200">
          <a:solidFill>
            <a:schemeClr val="tx1"/>
          </a:solidFill>
          <a:latin typeface="+mn-lt"/>
          <a:ea typeface="+mn-ea"/>
          <a:cs typeface="+mn-cs"/>
        </a:defRPr>
      </a:lvl5pPr>
      <a:lvl6pPr marL="2285978" algn="l" defTabSz="457196" rtl="0" eaLnBrk="1" latinLnBrk="0" hangingPunct="1">
        <a:defRPr sz="1800" kern="1200">
          <a:solidFill>
            <a:schemeClr val="tx1"/>
          </a:solidFill>
          <a:latin typeface="+mn-lt"/>
          <a:ea typeface="+mn-ea"/>
          <a:cs typeface="+mn-cs"/>
        </a:defRPr>
      </a:lvl6pPr>
      <a:lvl7pPr marL="2743173" algn="l" defTabSz="457196" rtl="0" eaLnBrk="1" latinLnBrk="0" hangingPunct="1">
        <a:defRPr sz="1800" kern="1200">
          <a:solidFill>
            <a:schemeClr val="tx1"/>
          </a:solidFill>
          <a:latin typeface="+mn-lt"/>
          <a:ea typeface="+mn-ea"/>
          <a:cs typeface="+mn-cs"/>
        </a:defRPr>
      </a:lvl7pPr>
      <a:lvl8pPr marL="3200368" algn="l" defTabSz="457196" rtl="0" eaLnBrk="1" latinLnBrk="0" hangingPunct="1">
        <a:defRPr sz="1800" kern="1200">
          <a:solidFill>
            <a:schemeClr val="tx1"/>
          </a:solidFill>
          <a:latin typeface="+mn-lt"/>
          <a:ea typeface="+mn-ea"/>
          <a:cs typeface="+mn-cs"/>
        </a:defRPr>
      </a:lvl8pPr>
      <a:lvl9pPr marL="3657563" algn="l" defTabSz="45719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www.cs.usfca.edu/~galles/visualization/Search.html" TargetMode="Externa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C1217-B42B-6834-1E46-5EEAC61C57A7}"/>
              </a:ext>
            </a:extLst>
          </p:cNvPr>
          <p:cNvSpPr>
            <a:spLocks noGrp="1"/>
          </p:cNvSpPr>
          <p:nvPr>
            <p:ph type="title"/>
          </p:nvPr>
        </p:nvSpPr>
        <p:spPr/>
        <p:txBody>
          <a:bodyPr/>
          <a:lstStyle/>
          <a:p>
            <a:r>
              <a:rPr lang="en-US" sz="4000" dirty="0"/>
              <a:t>IN2002 Data Structures and Algorithms </a:t>
            </a:r>
            <a:endParaRPr lang="en-GB" dirty="0"/>
          </a:p>
        </p:txBody>
      </p:sp>
      <p:sp>
        <p:nvSpPr>
          <p:cNvPr id="3" name="Content Placeholder 2">
            <a:extLst>
              <a:ext uri="{FF2B5EF4-FFF2-40B4-BE49-F238E27FC236}">
                <a16:creationId xmlns:a16="http://schemas.microsoft.com/office/drawing/2014/main" id="{92469B29-4D91-C235-A3DB-7B757BC08233}"/>
              </a:ext>
            </a:extLst>
          </p:cNvPr>
          <p:cNvSpPr>
            <a:spLocks noGrp="1"/>
          </p:cNvSpPr>
          <p:nvPr>
            <p:ph idx="1"/>
          </p:nvPr>
        </p:nvSpPr>
        <p:spPr/>
        <p:txBody>
          <a:bodyPr/>
          <a:lstStyle/>
          <a:p>
            <a:r>
              <a:rPr lang="en-US" dirty="0"/>
              <a:t>Lecture1 - Introduction</a:t>
            </a:r>
          </a:p>
          <a:p>
            <a:endParaRPr lang="en-US" dirty="0"/>
          </a:p>
          <a:p>
            <a:endParaRPr lang="en-US" dirty="0"/>
          </a:p>
          <a:p>
            <a:pPr algn="r"/>
            <a:r>
              <a:rPr lang="en-GB" sz="2000" dirty="0">
                <a:solidFill>
                  <a:schemeClr val="bg1"/>
                </a:solidFill>
              </a:rPr>
              <a:t>Dr Cristina Gacek</a:t>
            </a:r>
            <a:endParaRPr lang="x-none" sz="2000" dirty="0">
              <a:solidFill>
                <a:schemeClr val="bg1"/>
              </a:solidFill>
            </a:endParaRPr>
          </a:p>
          <a:p>
            <a:pPr algn="r"/>
            <a:r>
              <a:rPr lang="en-GB" sz="2000" dirty="0">
                <a:solidFill>
                  <a:schemeClr val="bg1"/>
                </a:solidFill>
              </a:rPr>
              <a:t>Term</a:t>
            </a:r>
            <a:r>
              <a:rPr lang="x-none" sz="2000" dirty="0">
                <a:solidFill>
                  <a:schemeClr val="bg1"/>
                </a:solidFill>
              </a:rPr>
              <a:t> </a:t>
            </a:r>
            <a:r>
              <a:rPr lang="en-GB" sz="2000" dirty="0">
                <a:solidFill>
                  <a:schemeClr val="bg1"/>
                </a:solidFill>
              </a:rPr>
              <a:t>1</a:t>
            </a:r>
            <a:r>
              <a:rPr lang="x-none" sz="2000" dirty="0">
                <a:solidFill>
                  <a:schemeClr val="bg1"/>
                </a:solidFill>
              </a:rPr>
              <a:t>, 20</a:t>
            </a:r>
            <a:r>
              <a:rPr lang="en-GB" sz="2000" dirty="0">
                <a:solidFill>
                  <a:schemeClr val="bg1"/>
                </a:solidFill>
              </a:rPr>
              <a:t>25</a:t>
            </a:r>
            <a:r>
              <a:rPr lang="x-none" sz="2000" dirty="0">
                <a:solidFill>
                  <a:schemeClr val="bg1"/>
                </a:solidFill>
              </a:rPr>
              <a:t>/</a:t>
            </a:r>
            <a:r>
              <a:rPr lang="en-GB" sz="2000" dirty="0">
                <a:solidFill>
                  <a:schemeClr val="bg1"/>
                </a:solidFill>
              </a:rPr>
              <a:t>26</a:t>
            </a:r>
            <a:r>
              <a:rPr lang="x-none" sz="2000" dirty="0">
                <a:solidFill>
                  <a:schemeClr val="bg1"/>
                </a:solidFill>
              </a:rPr>
              <a:t> </a:t>
            </a:r>
            <a:endParaRPr lang="en-GB" sz="2000" dirty="0"/>
          </a:p>
        </p:txBody>
      </p:sp>
    </p:spTree>
    <p:extLst>
      <p:ext uri="{BB962C8B-B14F-4D97-AF65-F5344CB8AC3E}">
        <p14:creationId xmlns:p14="http://schemas.microsoft.com/office/powerpoint/2010/main" val="91105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Devising programmes to solve problems</a:t>
            </a:r>
          </a:p>
        </p:txBody>
      </p:sp>
      <p:sp>
        <p:nvSpPr>
          <p:cNvPr id="3" name="Content Placeholder 2"/>
          <p:cNvSpPr>
            <a:spLocks noGrp="1"/>
          </p:cNvSpPr>
          <p:nvPr>
            <p:ph idx="1"/>
          </p:nvPr>
        </p:nvSpPr>
        <p:spPr>
          <a:xfrm>
            <a:off x="395288" y="1383625"/>
            <a:ext cx="8424862" cy="3294362"/>
          </a:xfrm>
        </p:spPr>
        <p:txBody>
          <a:bodyPr/>
          <a:lstStyle/>
          <a:p>
            <a:pPr marL="0" lvl="1" indent="0">
              <a:spcBef>
                <a:spcPts val="198"/>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is a combination of identifying the most suitable</a:t>
            </a:r>
          </a:p>
          <a:p>
            <a:pPr marL="860760" lvl="2" indent="-45720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data structure to contain the data</a:t>
            </a:r>
          </a:p>
          <a:p>
            <a:pPr marL="860760" lvl="2" indent="-45720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algorithm to accomplish the task </a:t>
            </a:r>
          </a:p>
          <a:p>
            <a:pPr marL="0" lvl="1" indent="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latin typeface="ArialMS" pitchFamily="34"/>
            </a:endParaRPr>
          </a:p>
          <a:p>
            <a:pPr marL="457200" lvl="1" indent="-45720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Not all combinations of data structures and algorithms work</a:t>
            </a:r>
          </a:p>
          <a:p>
            <a:pPr marL="457200" lvl="1" indent="-45720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A given combination of data structure and algorithm may be ideal for one situation, yet not the best for another</a:t>
            </a:r>
          </a:p>
        </p:txBody>
      </p:sp>
    </p:spTree>
    <p:extLst>
      <p:ext uri="{BB962C8B-B14F-4D97-AF65-F5344CB8AC3E}">
        <p14:creationId xmlns:p14="http://schemas.microsoft.com/office/powerpoint/2010/main" val="389744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An algorithm example   </a:t>
            </a:r>
          </a:p>
        </p:txBody>
      </p:sp>
      <p:sp>
        <p:nvSpPr>
          <p:cNvPr id="6" name="Subtitle 2">
            <a:extLst>
              <a:ext uri="{FF2B5EF4-FFF2-40B4-BE49-F238E27FC236}">
                <a16:creationId xmlns:a16="http://schemas.microsoft.com/office/drawing/2014/main" id="{2AA69472-FAB4-45CA-B891-BB1C48B8B1E7}"/>
              </a:ext>
            </a:extLst>
          </p:cNvPr>
          <p:cNvSpPr txBox="1">
            <a:spLocks/>
          </p:cNvSpPr>
          <p:nvPr/>
        </p:nvSpPr>
        <p:spPr bwMode="auto">
          <a:xfrm>
            <a:off x="528480" y="1357715"/>
            <a:ext cx="7772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lvl="0">
              <a:buClr>
                <a:srgbClr val="000000"/>
              </a:buClr>
              <a:buSzPct val="100000"/>
              <a:buFont typeface="Arial" pitchFamily="34"/>
              <a:buNone/>
              <a:defRPr/>
            </a:defPPr>
            <a:lvl1pPr marL="179386" lvl="0" indent="-179386" algn="l" rtl="0" eaLnBrk="1" fontAlgn="base" hangingPunct="1">
              <a:spcBef>
                <a:spcPct val="0"/>
              </a:spcBef>
              <a:spcAft>
                <a:spcPct val="0"/>
              </a:spcAft>
              <a:buClr>
                <a:srgbClr val="000000"/>
              </a:buClr>
              <a:buSzPct val="100000"/>
              <a:buFont typeface="Arial" pitchFamily="34"/>
              <a:buChar char="•"/>
              <a:defRPr sz="2400">
                <a:solidFill>
                  <a:schemeClr val="tx1"/>
                </a:solidFill>
                <a:latin typeface="+mn-lt"/>
                <a:ea typeface="ＭＳ Ｐゴシック" pitchFamily="-65" charset="-128"/>
                <a:cs typeface="ＭＳ Ｐゴシック" pitchFamily="-65" charset="-128"/>
              </a:defRPr>
            </a:lvl1pPr>
            <a:lvl2pPr marL="347659" lvl="1" indent="-166686"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2pPr>
            <a:lvl3pPr marL="538158" lvl="2" indent="-188911" algn="l" rtl="0" eaLnBrk="1" fontAlgn="base" hangingPunct="1">
              <a:spcBef>
                <a:spcPct val="0"/>
              </a:spcBef>
              <a:spcAft>
                <a:spcPct val="0"/>
              </a:spcAft>
              <a:buClr>
                <a:srgbClr val="000000"/>
              </a:buClr>
              <a:buSzPct val="100000"/>
              <a:buFont typeface="Arial" pitchFamily="34"/>
              <a:buChar char="•"/>
              <a:defRPr sz="2000">
                <a:solidFill>
                  <a:schemeClr val="tx1"/>
                </a:solidFill>
                <a:latin typeface="+mn-lt"/>
                <a:ea typeface="ＭＳ Ｐゴシック" pitchFamily="-110" charset="-128"/>
              </a:defRPr>
            </a:lvl3pPr>
            <a:lvl4pPr marL="712781" lvl="3" indent="-173037" algn="l" rtl="0" eaLnBrk="1" fontAlgn="base" hangingPunct="1">
              <a:spcBef>
                <a:spcPct val="0"/>
              </a:spcBef>
              <a:spcAft>
                <a:spcPct val="0"/>
              </a:spcAft>
              <a:buClr>
                <a:srgbClr val="000000"/>
              </a:buClr>
              <a:buSzPct val="100000"/>
              <a:buFont typeface="Arial" pitchFamily="34"/>
              <a:buChar char="–"/>
              <a:defRPr sz="1800">
                <a:solidFill>
                  <a:schemeClr val="tx1"/>
                </a:solidFill>
                <a:latin typeface="+mn-lt"/>
                <a:ea typeface="ＭＳ Ｐゴシック" pitchFamily="-110" charset="-128"/>
              </a:defRPr>
            </a:lvl4pPr>
            <a:lvl5pPr marL="898516" lvl="4" indent="-184148" algn="l" rtl="0" eaLnBrk="1" fontAlgn="base" hangingPunct="1">
              <a:spcBef>
                <a:spcPct val="0"/>
              </a:spcBef>
              <a:spcAft>
                <a:spcPct val="0"/>
              </a:spcAft>
              <a:buClr>
                <a:srgbClr val="000000"/>
              </a:buClr>
              <a:buSzPct val="100000"/>
              <a:buFont typeface="Arial" pitchFamily="34"/>
              <a:buChar char="»"/>
              <a:defRPr sz="1600">
                <a:solidFill>
                  <a:schemeClr val="tx1"/>
                </a:solidFill>
                <a:latin typeface="+mn-lt"/>
                <a:ea typeface="ＭＳ Ｐゴシック" pitchFamily="-110" charset="-128"/>
              </a:defRPr>
            </a:lvl5pPr>
            <a:lvl6pPr marL="1355711" lvl="5"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6pPr>
            <a:lvl7pPr marL="1812907" lvl="6"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7pPr>
            <a:lvl8pPr marL="2270102" lvl="7"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8pPr>
            <a:lvl9pPr marL="2727298" lvl="8"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9pPr>
          </a:lstStyle>
          <a:p>
            <a:pPr marL="0" lvl="1" indent="0">
              <a:spcBef>
                <a:spcPts val="0"/>
              </a:spcBef>
              <a:buFont typeface="Arial" pitchFamily="34"/>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kern="0" dirty="0">
                <a:latin typeface="ArialMS" pitchFamily="34"/>
              </a:rPr>
              <a:t>What does </a:t>
            </a:r>
            <a:r>
              <a:rPr lang="en-GB" sz="2000" i="1" kern="0" dirty="0">
                <a:latin typeface="ArialMS" pitchFamily="34"/>
              </a:rPr>
              <a:t>foo</a:t>
            </a:r>
            <a:r>
              <a:rPr lang="en-GB" sz="2000" kern="0" dirty="0">
                <a:latin typeface="ArialMS" pitchFamily="34"/>
              </a:rPr>
              <a:t> do? *</a:t>
            </a:r>
          </a:p>
        </p:txBody>
      </p:sp>
      <p:sp>
        <p:nvSpPr>
          <p:cNvPr id="7" name="TextBox 6">
            <a:extLst>
              <a:ext uri="{FF2B5EF4-FFF2-40B4-BE49-F238E27FC236}">
                <a16:creationId xmlns:a16="http://schemas.microsoft.com/office/drawing/2014/main" id="{1D2D0C6C-1CBA-4555-A777-DDCFABB8E9E5}"/>
              </a:ext>
            </a:extLst>
          </p:cNvPr>
          <p:cNvSpPr txBox="1"/>
          <p:nvPr/>
        </p:nvSpPr>
        <p:spPr>
          <a:xfrm>
            <a:off x="2339752" y="2027436"/>
            <a:ext cx="3522600" cy="2445541"/>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sng" strike="noStrike" baseline="0" dirty="0">
                <a:ln>
                  <a:noFill/>
                </a:ln>
                <a:solidFill>
                  <a:srgbClr val="000000"/>
                </a:solidFill>
                <a:uFillTx/>
                <a:latin typeface="Arial-ItalicMS" pitchFamily="34"/>
                <a:ea typeface="Andale Sans UI" pitchFamily="2"/>
                <a:cs typeface="Tahoma" pitchFamily="2"/>
              </a:rPr>
              <a:t>Function </a:t>
            </a:r>
            <a:r>
              <a:rPr lang="en-GB" sz="2000" b="0" i="1" u="sng" strike="noStrike" baseline="0" dirty="0" err="1">
                <a:ln>
                  <a:noFill/>
                </a:ln>
                <a:solidFill>
                  <a:srgbClr val="000000"/>
                </a:solidFill>
                <a:uFillTx/>
                <a:latin typeface="Arial-ItalicMS" pitchFamily="34"/>
                <a:ea typeface="Andale Sans UI" pitchFamily="2"/>
                <a:cs typeface="Tahoma" pitchFamily="2"/>
              </a:rPr>
              <a:t>foo</a:t>
            </a:r>
            <a:r>
              <a:rPr lang="en-GB" sz="2000" b="0" i="1" u="sng" strike="noStrike" baseline="0" dirty="0">
                <a:ln>
                  <a:noFill/>
                </a:ln>
                <a:solidFill>
                  <a:srgbClr val="000000"/>
                </a:solidFill>
                <a:uFillTx/>
                <a:latin typeface="Arial-ItalicMS" pitchFamily="34"/>
                <a:ea typeface="Andale Sans UI" pitchFamily="2"/>
                <a:cs typeface="Tahoma" pitchFamily="2"/>
              </a:rPr>
              <a:t>(array):</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bar </a:t>
            </a:r>
            <a:r>
              <a:rPr lang="en-GB" sz="2000" b="0" i="0" u="none" strike="noStrike" baseline="0" dirty="0">
                <a:ln>
                  <a:noFill/>
                </a:ln>
                <a:solidFill>
                  <a:srgbClr val="000000"/>
                </a:solidFill>
                <a:latin typeface="Symbol" pitchFamily="18"/>
                <a:ea typeface="Andale Sans UI" pitchFamily="2"/>
                <a:cs typeface="Tahoma" pitchFamily="2"/>
                <a:sym typeface="Symbol"/>
              </a:rPr>
              <a:t></a:t>
            </a:r>
            <a:r>
              <a:rPr lang="en-GB" sz="2000" b="0" i="0" u="none" strike="noStrike" baseline="0" dirty="0">
                <a:ln>
                  <a:noFill/>
                </a:ln>
                <a:solidFill>
                  <a:srgbClr val="000000"/>
                </a:solidFill>
                <a:latin typeface="Symbol" pitchFamily="18"/>
                <a:ea typeface="Andale Sans UI" pitchFamily="2"/>
                <a:cs typeface="Tahoma" pitchFamily="2"/>
              </a:rPr>
              <a:t></a:t>
            </a:r>
            <a:r>
              <a:rPr lang="en-GB" sz="2000" b="0" i="0" u="none" strike="noStrike" baseline="0" dirty="0">
                <a:ln>
                  <a:noFill/>
                </a:ln>
                <a:solidFill>
                  <a:srgbClr val="000000"/>
                </a:solidFill>
                <a:latin typeface="Arial-ItalicMS" pitchFamily="34"/>
                <a:ea typeface="Andale Sans UI" pitchFamily="2"/>
                <a:cs typeface="Tahoma" pitchFamily="2"/>
              </a:rPr>
              <a:t>0</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b="0" i="0" u="none" strike="noStrike" baseline="0" dirty="0">
                <a:ln>
                  <a:noFill/>
                </a:ln>
                <a:solidFill>
                  <a:srgbClr val="000000"/>
                </a:solidFill>
                <a:latin typeface="Symbol" pitchFamily="18"/>
                <a:ea typeface="Andale Sans UI" pitchFamily="2"/>
                <a:cs typeface="Tahoma" pitchFamily="2"/>
                <a:sym typeface="Symbol"/>
              </a:rPr>
              <a:t></a:t>
            </a:r>
            <a:r>
              <a:rPr lang="en-GB" sz="2000" b="0" i="0" u="none" strike="noStrike" baseline="0" dirty="0">
                <a:ln>
                  <a:noFill/>
                </a:ln>
                <a:solidFill>
                  <a:srgbClr val="000000"/>
                </a:solidFill>
                <a:latin typeface="Symbol" pitchFamily="18"/>
                <a:ea typeface="Andale Sans UI" pitchFamily="2"/>
                <a:cs typeface="Tahoma" pitchFamily="2"/>
              </a:rPr>
              <a:t></a:t>
            </a:r>
            <a:r>
              <a:rPr lang="en-GB" sz="2000" b="0" i="0" u="none" strike="noStrike" baseline="0" dirty="0">
                <a:ln>
                  <a:noFill/>
                </a:ln>
                <a:solidFill>
                  <a:srgbClr val="000000"/>
                </a:solidFill>
                <a:latin typeface="Arial-ItalicMS" pitchFamily="34"/>
                <a:ea typeface="Andale Sans UI" pitchFamily="2"/>
                <a:cs typeface="Tahoma" pitchFamily="2"/>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WHILE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&lt;= length of array</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    bar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Arial-ItalicMS" pitchFamily="34"/>
                <a:ea typeface="Andale Sans UI" pitchFamily="2"/>
                <a:cs typeface="Tahoma" pitchFamily="2"/>
              </a:rPr>
              <a:t> bar + 2*array[</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Return bar</a:t>
            </a:r>
          </a:p>
          <a:p>
            <a:pPr marL="0" marR="0" lvl="0" indent="0" algn="l" rtl="0" hangingPunct="0">
              <a:lnSpc>
                <a:spcPct val="102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b="0" i="1" u="none" strike="noStrike" baseline="0" dirty="0">
              <a:ln>
                <a:noFill/>
              </a:ln>
              <a:solidFill>
                <a:srgbClr val="000000"/>
              </a:solidFill>
              <a:latin typeface="Arial-ItalicMS" pitchFamily="34"/>
              <a:ea typeface="Andale Sans UI" pitchFamily="2"/>
              <a:cs typeface="Tahoma" pitchFamily="2"/>
            </a:endParaRPr>
          </a:p>
        </p:txBody>
      </p:sp>
      <p:sp>
        <p:nvSpPr>
          <p:cNvPr id="8" name="Rectangle 7">
            <a:extLst>
              <a:ext uri="{FF2B5EF4-FFF2-40B4-BE49-F238E27FC236}">
                <a16:creationId xmlns:a16="http://schemas.microsoft.com/office/drawing/2014/main" id="{78564139-8B9D-426B-9DE7-026B86218B84}"/>
              </a:ext>
            </a:extLst>
          </p:cNvPr>
          <p:cNvSpPr/>
          <p:nvPr/>
        </p:nvSpPr>
        <p:spPr>
          <a:xfrm>
            <a:off x="755576" y="4701424"/>
            <a:ext cx="7545303" cy="338554"/>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latin typeface="ArialMS" pitchFamily="34"/>
              </a:rPr>
              <a:t>* From slide 6</a:t>
            </a:r>
          </a:p>
        </p:txBody>
      </p:sp>
    </p:spTree>
    <p:extLst>
      <p:ext uri="{BB962C8B-B14F-4D97-AF65-F5344CB8AC3E}">
        <p14:creationId xmlns:p14="http://schemas.microsoft.com/office/powerpoint/2010/main" val="41233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Another algorithm example</a:t>
            </a:r>
          </a:p>
        </p:txBody>
      </p:sp>
      <p:sp>
        <p:nvSpPr>
          <p:cNvPr id="6" name="Subtitle 2">
            <a:extLst>
              <a:ext uri="{FF2B5EF4-FFF2-40B4-BE49-F238E27FC236}">
                <a16:creationId xmlns:a16="http://schemas.microsoft.com/office/drawing/2014/main" id="{2AA69472-FAB4-45CA-B891-BB1C48B8B1E7}"/>
              </a:ext>
            </a:extLst>
          </p:cNvPr>
          <p:cNvSpPr txBox="1">
            <a:spLocks/>
          </p:cNvSpPr>
          <p:nvPr/>
        </p:nvSpPr>
        <p:spPr bwMode="auto">
          <a:xfrm>
            <a:off x="528480" y="1357715"/>
            <a:ext cx="7772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defPPr lvl="0">
              <a:buClr>
                <a:srgbClr val="000000"/>
              </a:buClr>
              <a:buSzPct val="100000"/>
              <a:buFont typeface="Arial" pitchFamily="34"/>
              <a:buNone/>
              <a:defRPr/>
            </a:defPPr>
            <a:lvl1pPr marL="179386" lvl="0" indent="-179386" algn="l" rtl="0" eaLnBrk="1" fontAlgn="base" hangingPunct="1">
              <a:spcBef>
                <a:spcPct val="0"/>
              </a:spcBef>
              <a:spcAft>
                <a:spcPct val="0"/>
              </a:spcAft>
              <a:buClr>
                <a:srgbClr val="000000"/>
              </a:buClr>
              <a:buSzPct val="100000"/>
              <a:buFont typeface="Arial" pitchFamily="34"/>
              <a:buChar char="•"/>
              <a:defRPr sz="2400">
                <a:solidFill>
                  <a:schemeClr val="tx1"/>
                </a:solidFill>
                <a:latin typeface="+mn-lt"/>
                <a:ea typeface="ＭＳ Ｐゴシック" pitchFamily="-65" charset="-128"/>
                <a:cs typeface="ＭＳ Ｐゴシック" pitchFamily="-65" charset="-128"/>
              </a:defRPr>
            </a:lvl1pPr>
            <a:lvl2pPr marL="347659" lvl="1" indent="-166686"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2pPr>
            <a:lvl3pPr marL="538158" lvl="2" indent="-188911" algn="l" rtl="0" eaLnBrk="1" fontAlgn="base" hangingPunct="1">
              <a:spcBef>
                <a:spcPct val="0"/>
              </a:spcBef>
              <a:spcAft>
                <a:spcPct val="0"/>
              </a:spcAft>
              <a:buClr>
                <a:srgbClr val="000000"/>
              </a:buClr>
              <a:buSzPct val="100000"/>
              <a:buFont typeface="Arial" pitchFamily="34"/>
              <a:buChar char="•"/>
              <a:defRPr sz="2000">
                <a:solidFill>
                  <a:schemeClr val="tx1"/>
                </a:solidFill>
                <a:latin typeface="+mn-lt"/>
                <a:ea typeface="ＭＳ Ｐゴシック" pitchFamily="-110" charset="-128"/>
              </a:defRPr>
            </a:lvl3pPr>
            <a:lvl4pPr marL="712781" lvl="3" indent="-173037" algn="l" rtl="0" eaLnBrk="1" fontAlgn="base" hangingPunct="1">
              <a:spcBef>
                <a:spcPct val="0"/>
              </a:spcBef>
              <a:spcAft>
                <a:spcPct val="0"/>
              </a:spcAft>
              <a:buClr>
                <a:srgbClr val="000000"/>
              </a:buClr>
              <a:buSzPct val="100000"/>
              <a:buFont typeface="Arial" pitchFamily="34"/>
              <a:buChar char="–"/>
              <a:defRPr sz="1800">
                <a:solidFill>
                  <a:schemeClr val="tx1"/>
                </a:solidFill>
                <a:latin typeface="+mn-lt"/>
                <a:ea typeface="ＭＳ Ｐゴシック" pitchFamily="-110" charset="-128"/>
              </a:defRPr>
            </a:lvl4pPr>
            <a:lvl5pPr marL="898516" lvl="4" indent="-184148" algn="l" rtl="0" eaLnBrk="1" fontAlgn="base" hangingPunct="1">
              <a:spcBef>
                <a:spcPct val="0"/>
              </a:spcBef>
              <a:spcAft>
                <a:spcPct val="0"/>
              </a:spcAft>
              <a:buClr>
                <a:srgbClr val="000000"/>
              </a:buClr>
              <a:buSzPct val="100000"/>
              <a:buFont typeface="Arial" pitchFamily="34"/>
              <a:buChar char="»"/>
              <a:defRPr sz="1600">
                <a:solidFill>
                  <a:schemeClr val="tx1"/>
                </a:solidFill>
                <a:latin typeface="+mn-lt"/>
                <a:ea typeface="ＭＳ Ｐゴシック" pitchFamily="-110" charset="-128"/>
              </a:defRPr>
            </a:lvl5pPr>
            <a:lvl6pPr marL="1355711" lvl="5"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6pPr>
            <a:lvl7pPr marL="1812907" lvl="6"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7pPr>
            <a:lvl8pPr marL="2270102" lvl="7"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8pPr>
            <a:lvl9pPr marL="2727298" lvl="8" indent="-184148" algn="l" rtl="0" eaLnBrk="1" fontAlgn="base" hangingPunct="1">
              <a:spcBef>
                <a:spcPct val="0"/>
              </a:spcBef>
              <a:spcAft>
                <a:spcPct val="0"/>
              </a:spcAft>
              <a:buClr>
                <a:srgbClr val="000000"/>
              </a:buClr>
              <a:buSzPct val="100000"/>
              <a:buFont typeface="Arial" pitchFamily="34"/>
              <a:buChar char="»"/>
              <a:defRPr sz="2200">
                <a:solidFill>
                  <a:schemeClr val="tx1"/>
                </a:solidFill>
                <a:latin typeface="+mn-lt"/>
                <a:ea typeface="ＭＳ Ｐゴシック" pitchFamily="-110" charset="-128"/>
              </a:defRPr>
            </a:lvl9pPr>
          </a:lstStyle>
          <a:p>
            <a:pPr marL="0" lvl="1" indent="0">
              <a:spcBef>
                <a:spcPts val="0"/>
              </a:spcBef>
              <a:buFont typeface="Arial" pitchFamily="34"/>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kern="0" dirty="0">
                <a:latin typeface="ArialMS" pitchFamily="34"/>
              </a:rPr>
              <a:t>What does </a:t>
            </a:r>
            <a:r>
              <a:rPr lang="en-GB" sz="2000" i="1" kern="0" dirty="0">
                <a:latin typeface="ArialMS" pitchFamily="34"/>
              </a:rPr>
              <a:t>foo2</a:t>
            </a:r>
            <a:r>
              <a:rPr lang="en-GB" sz="2000" kern="0" dirty="0">
                <a:latin typeface="ArialMS" pitchFamily="34"/>
              </a:rPr>
              <a:t> do? *</a:t>
            </a:r>
          </a:p>
        </p:txBody>
      </p:sp>
      <p:sp>
        <p:nvSpPr>
          <p:cNvPr id="8" name="Rectangle 7">
            <a:extLst>
              <a:ext uri="{FF2B5EF4-FFF2-40B4-BE49-F238E27FC236}">
                <a16:creationId xmlns:a16="http://schemas.microsoft.com/office/drawing/2014/main" id="{78564139-8B9D-426B-9DE7-026B86218B84}"/>
              </a:ext>
              <a:ext uri="{C183D7F6-B498-43B3-948B-1728B52AA6E4}">
                <adec:decorative xmlns:adec="http://schemas.microsoft.com/office/drawing/2017/decorative" val="1"/>
              </a:ext>
            </a:extLst>
          </p:cNvPr>
          <p:cNvSpPr/>
          <p:nvPr/>
        </p:nvSpPr>
        <p:spPr>
          <a:xfrm>
            <a:off x="755576" y="4701424"/>
            <a:ext cx="7545303" cy="338554"/>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latin typeface="ArialMS" pitchFamily="34"/>
              </a:rPr>
              <a:t>* From slide 7</a:t>
            </a:r>
          </a:p>
        </p:txBody>
      </p:sp>
      <p:sp>
        <p:nvSpPr>
          <p:cNvPr id="9" name="TextBox 8">
            <a:extLst>
              <a:ext uri="{FF2B5EF4-FFF2-40B4-BE49-F238E27FC236}">
                <a16:creationId xmlns:a16="http://schemas.microsoft.com/office/drawing/2014/main" id="{3A46D9EE-B4EB-4E12-B765-9E90FDE205DA}"/>
              </a:ext>
              <a:ext uri="{C183D7F6-B498-43B3-948B-1728B52AA6E4}">
                <adec:decorative xmlns:adec="http://schemas.microsoft.com/office/drawing/2017/decorative" val="1"/>
              </a:ext>
            </a:extLst>
          </p:cNvPr>
          <p:cNvSpPr txBox="1"/>
          <p:nvPr/>
        </p:nvSpPr>
        <p:spPr>
          <a:xfrm>
            <a:off x="3139617" y="1662085"/>
            <a:ext cx="3522600" cy="3185359"/>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sng" strike="noStrike" baseline="0" dirty="0">
                <a:ln>
                  <a:noFill/>
                </a:ln>
                <a:solidFill>
                  <a:srgbClr val="000000"/>
                </a:solidFill>
                <a:uFillTx/>
                <a:latin typeface="Arial-ItalicMS" pitchFamily="34"/>
                <a:ea typeface="Arial-ItalicMS" pitchFamily="34"/>
                <a:cs typeface="Arial-ItalicMS" pitchFamily="34"/>
              </a:rPr>
              <a:t>Function foo2(array):</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bar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0,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WHILE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&lt;= length of array</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IF array[</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 0 THEN</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bar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bar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ELSE</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array[</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0</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Return bar</a:t>
            </a:r>
          </a:p>
        </p:txBody>
      </p:sp>
    </p:spTree>
    <p:extLst>
      <p:ext uri="{BB962C8B-B14F-4D97-AF65-F5344CB8AC3E}">
        <p14:creationId xmlns:p14="http://schemas.microsoft.com/office/powerpoint/2010/main" val="1679743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Computational Complexity Discussion</a:t>
            </a:r>
          </a:p>
        </p:txBody>
      </p:sp>
    </p:spTree>
    <p:extLst>
      <p:ext uri="{BB962C8B-B14F-4D97-AF65-F5344CB8AC3E}">
        <p14:creationId xmlns:p14="http://schemas.microsoft.com/office/powerpoint/2010/main" val="200130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Computational Complexity</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Description of the resources needed by an algorithm:</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Complexity in </a:t>
            </a:r>
          </a:p>
          <a:p>
            <a:pPr lvl="1"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(running) time or</a:t>
            </a:r>
          </a:p>
          <a:p>
            <a:pPr lvl="1"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(memory) space</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Best, worst and average cases</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Representation by growth</a:t>
            </a:r>
          </a:p>
        </p:txBody>
      </p:sp>
    </p:spTree>
    <p:extLst>
      <p:ext uri="{BB962C8B-B14F-4D97-AF65-F5344CB8AC3E}">
        <p14:creationId xmlns:p14="http://schemas.microsoft.com/office/powerpoint/2010/main" val="414615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Common types of complexity *</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constant: </a:t>
            </a:r>
            <a:r>
              <a:rPr lang="en-GB" sz="2000" i="1" dirty="0">
                <a:solidFill>
                  <a:srgbClr val="000000"/>
                </a:solidFill>
                <a:latin typeface="Arial-ItalicMS" pitchFamily="34"/>
                <a:ea typeface="Arial-ItalicMS" pitchFamily="34"/>
                <a:cs typeface="Arial-ItalicMS" pitchFamily="34"/>
              </a:rPr>
              <a:t>O(1)				</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logarithmic: </a:t>
            </a:r>
            <a:r>
              <a:rPr lang="en-GB" sz="2000" i="1" dirty="0">
                <a:solidFill>
                  <a:srgbClr val="000000"/>
                </a:solidFill>
                <a:latin typeface="Arial-ItalicMS" pitchFamily="34"/>
                <a:ea typeface="Arial-ItalicMS" pitchFamily="34"/>
                <a:cs typeface="Arial-ItalicMS" pitchFamily="34"/>
              </a:rPr>
              <a:t>O(log n) 		</a:t>
            </a:r>
            <a:r>
              <a:rPr lang="en-GB" sz="2000" b="1" i="1" dirty="0">
                <a:solidFill>
                  <a:srgbClr val="000000"/>
                </a:solidFill>
                <a:latin typeface="Arial-ItalicMS" pitchFamily="34"/>
                <a:ea typeface="Arial-ItalicMS" pitchFamily="34"/>
                <a:cs typeface="Arial-ItalicMS" pitchFamily="34"/>
              </a:rPr>
              <a:t>good</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linear: </a:t>
            </a:r>
            <a:r>
              <a:rPr lang="en-GB" sz="2000" i="1" dirty="0">
                <a:solidFill>
                  <a:srgbClr val="000000"/>
                </a:solidFill>
                <a:latin typeface="Arial-ItalicMS" pitchFamily="34"/>
                <a:ea typeface="Arial-ItalicMS" pitchFamily="34"/>
                <a:cs typeface="Arial-ItalicMS" pitchFamily="34"/>
              </a:rPr>
              <a:t>O(n)</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quadratic: </a:t>
            </a:r>
            <a:r>
              <a:rPr lang="en-GB" sz="2000" i="1" dirty="0">
                <a:solidFill>
                  <a:srgbClr val="000000"/>
                </a:solidFill>
                <a:latin typeface="Arial-ItalicMS" pitchFamily="34"/>
                <a:ea typeface="Arial-ItalicMS" pitchFamily="34"/>
                <a:cs typeface="Arial-ItalicMS" pitchFamily="34"/>
              </a:rPr>
              <a:t>O(n</a:t>
            </a:r>
            <a:r>
              <a:rPr lang="en-GB" sz="2000" i="1" baseline="30000" dirty="0">
                <a:solidFill>
                  <a:srgbClr val="000000"/>
                </a:solidFill>
                <a:latin typeface="Arial-ItalicMS" pitchFamily="34"/>
                <a:ea typeface="Arial-ItalicMS" pitchFamily="34"/>
                <a:cs typeface="Arial-ItalicMS" pitchFamily="34"/>
              </a:rPr>
              <a:t>2</a:t>
            </a:r>
            <a:r>
              <a:rPr lang="en-GB" sz="2000" i="1" dirty="0">
                <a:solidFill>
                  <a:srgbClr val="000000"/>
                </a:solidFill>
                <a:latin typeface="Arial-ItalicMS" pitchFamily="34"/>
                <a:ea typeface="Arial-ItalicMS" pitchFamily="34"/>
                <a:cs typeface="Arial-ItalicMS" pitchFamily="34"/>
              </a:rPr>
              <a:t>)				</a:t>
            </a:r>
            <a:r>
              <a:rPr lang="en-GB" sz="2000" b="1" i="1" dirty="0">
                <a:solidFill>
                  <a:srgbClr val="000000"/>
                </a:solidFill>
                <a:latin typeface="Arial-ItalicMS" pitchFamily="34"/>
                <a:ea typeface="Arial-ItalicMS" pitchFamily="34"/>
                <a:cs typeface="Arial-ItalicMS" pitchFamily="34"/>
              </a:rPr>
              <a:t>acceptable </a:t>
            </a:r>
            <a:r>
              <a:rPr lang="en-GB" sz="2000" i="1" dirty="0">
                <a:solidFill>
                  <a:srgbClr val="000000"/>
                </a:solidFill>
                <a:latin typeface="Arial-ItalicMS" pitchFamily="34"/>
                <a:ea typeface="Arial-ItalicMS" pitchFamily="34"/>
                <a:cs typeface="Arial-ItalicMS" pitchFamily="34"/>
              </a:rPr>
              <a:t>(sometimes)</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cubic: </a:t>
            </a:r>
            <a:r>
              <a:rPr lang="en-GB" sz="2000" i="1" dirty="0">
                <a:solidFill>
                  <a:srgbClr val="000000"/>
                </a:solidFill>
                <a:latin typeface="Arial-ItalicMS" pitchFamily="34"/>
                <a:ea typeface="Arial-ItalicMS" pitchFamily="34"/>
                <a:cs typeface="Arial-ItalicMS" pitchFamily="34"/>
              </a:rPr>
              <a:t>O(n</a:t>
            </a:r>
            <a:r>
              <a:rPr lang="en-GB" sz="2000" i="1" baseline="30000" dirty="0">
                <a:solidFill>
                  <a:srgbClr val="000000"/>
                </a:solidFill>
                <a:latin typeface="Arial-ItalicMS" pitchFamily="34"/>
                <a:ea typeface="Arial-ItalicMS" pitchFamily="34"/>
                <a:cs typeface="Arial-ItalicMS" pitchFamily="34"/>
              </a:rPr>
              <a:t>3</a:t>
            </a:r>
            <a:r>
              <a:rPr lang="en-GB" sz="2000" i="1" dirty="0">
                <a:solidFill>
                  <a:srgbClr val="000000"/>
                </a:solidFill>
                <a:latin typeface="Arial-ItalicMS" pitchFamily="34"/>
                <a:ea typeface="Arial-ItalicMS" pitchFamily="34"/>
                <a:cs typeface="Arial-ItalicMS" pitchFamily="34"/>
              </a:rPr>
              <a:t>)</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polynomial: </a:t>
            </a:r>
            <a:r>
              <a:rPr lang="en-GB" sz="2000" i="1" dirty="0">
                <a:solidFill>
                  <a:srgbClr val="000000"/>
                </a:solidFill>
                <a:latin typeface="Arial-ItalicMS" pitchFamily="34"/>
                <a:ea typeface="Arial-ItalicMS" pitchFamily="34"/>
                <a:cs typeface="Arial-ItalicMS" pitchFamily="34"/>
              </a:rPr>
              <a:t>O(</a:t>
            </a:r>
            <a:r>
              <a:rPr lang="en-GB" sz="2000" i="1" dirty="0" err="1">
                <a:solidFill>
                  <a:srgbClr val="000000"/>
                </a:solidFill>
                <a:latin typeface="Arial-ItalicMS" pitchFamily="34"/>
                <a:ea typeface="Arial-ItalicMS" pitchFamily="34"/>
                <a:cs typeface="Arial-ItalicMS" pitchFamily="34"/>
              </a:rPr>
              <a:t>n</a:t>
            </a:r>
            <a:r>
              <a:rPr lang="en-GB" sz="2000" i="1" baseline="30000" dirty="0" err="1">
                <a:solidFill>
                  <a:srgbClr val="000000"/>
                </a:solidFill>
                <a:latin typeface="Arial-ItalicMS" pitchFamily="34"/>
                <a:ea typeface="Arial-ItalicMS" pitchFamily="34"/>
                <a:cs typeface="Arial-ItalicMS" pitchFamily="34"/>
              </a:rPr>
              <a:t>k</a:t>
            </a:r>
            <a:r>
              <a:rPr lang="en-GB" sz="2000" i="1" dirty="0">
                <a:solidFill>
                  <a:srgbClr val="000000"/>
                </a:solidFill>
                <a:latin typeface="Arial-ItalicMS" pitchFamily="34"/>
                <a:ea typeface="Arial-ItalicMS" pitchFamily="34"/>
                <a:cs typeface="Arial-ItalicMS" pitchFamily="34"/>
              </a:rPr>
              <a:t>)</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MS" pitchFamily="34"/>
                <a:ea typeface="ArialMS" pitchFamily="34"/>
                <a:cs typeface="ArialMS" pitchFamily="34"/>
              </a:rPr>
              <a:t>exponential: </a:t>
            </a:r>
            <a:r>
              <a:rPr lang="en-GB" sz="2000" i="1" dirty="0">
                <a:solidFill>
                  <a:srgbClr val="000000"/>
                </a:solidFill>
                <a:latin typeface="Arial-ItalicMS" pitchFamily="34"/>
                <a:ea typeface="Arial-ItalicMS" pitchFamily="34"/>
                <a:cs typeface="Arial-ItalicMS" pitchFamily="34"/>
              </a:rPr>
              <a:t>O(a</a:t>
            </a:r>
            <a:r>
              <a:rPr lang="en-GB" sz="2000" i="1" baseline="30000" dirty="0">
                <a:solidFill>
                  <a:srgbClr val="000000"/>
                </a:solidFill>
                <a:latin typeface="Arial-ItalicMS" pitchFamily="34"/>
                <a:ea typeface="Arial-ItalicMS" pitchFamily="34"/>
                <a:cs typeface="Arial-ItalicMS" pitchFamily="34"/>
              </a:rPr>
              <a:t>n</a:t>
            </a:r>
            <a:r>
              <a:rPr lang="en-GB" sz="2000" i="1" dirty="0">
                <a:solidFill>
                  <a:srgbClr val="000000"/>
                </a:solidFill>
                <a:latin typeface="Arial-ItalicMS" pitchFamily="34"/>
                <a:ea typeface="Arial-ItalicMS" pitchFamily="34"/>
                <a:cs typeface="Arial-ItalicMS" pitchFamily="34"/>
              </a:rPr>
              <a:t>)			</a:t>
            </a:r>
            <a:r>
              <a:rPr lang="en-GB" sz="2000" b="1" i="1" dirty="0">
                <a:solidFill>
                  <a:srgbClr val="000000"/>
                </a:solidFill>
                <a:latin typeface="Arial-ItalicMS" pitchFamily="34"/>
                <a:ea typeface="Arial-ItalicMS" pitchFamily="34"/>
                <a:cs typeface="Arial-ItalicMS" pitchFamily="34"/>
              </a:rPr>
              <a:t>intractable</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ItalicMS" pitchFamily="34"/>
                <a:ea typeface="Arial-ItalicMS" pitchFamily="34"/>
                <a:cs typeface="Arial-ItalicMS" pitchFamily="34"/>
              </a:rPr>
              <a:t>factorial: O(</a:t>
            </a:r>
            <a:r>
              <a:rPr lang="en-GB" sz="2000" i="1" dirty="0">
                <a:solidFill>
                  <a:srgbClr val="000000"/>
                </a:solidFill>
                <a:latin typeface="ArialMS" pitchFamily="34"/>
                <a:ea typeface="ArialMS" pitchFamily="34"/>
                <a:cs typeface="ArialMS" pitchFamily="34"/>
              </a:rPr>
              <a:t>n!</a:t>
            </a:r>
            <a:r>
              <a:rPr lang="en-GB" sz="2000" i="1" dirty="0">
                <a:solidFill>
                  <a:srgbClr val="000000"/>
                </a:solidFill>
                <a:latin typeface="Arial-ItalicMS" pitchFamily="34"/>
                <a:ea typeface="Arial-ItalicMS" pitchFamily="34"/>
                <a:cs typeface="Arial-ItalicMS" pitchFamily="34"/>
              </a:rPr>
              <a:t>)</a:t>
            </a:r>
          </a:p>
        </p:txBody>
      </p:sp>
      <p:sp>
        <p:nvSpPr>
          <p:cNvPr id="4" name="Rectangle 3">
            <a:extLst>
              <a:ext uri="{FF2B5EF4-FFF2-40B4-BE49-F238E27FC236}">
                <a16:creationId xmlns:a16="http://schemas.microsoft.com/office/drawing/2014/main" id="{2BD13C4A-6E09-45A3-B2F0-B2C8425D0835}"/>
              </a:ext>
            </a:extLst>
          </p:cNvPr>
          <p:cNvSpPr/>
          <p:nvPr/>
        </p:nvSpPr>
        <p:spPr>
          <a:xfrm>
            <a:off x="395288" y="4677987"/>
            <a:ext cx="7545303" cy="369332"/>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See Introduction to Algorithms lecture notes</a:t>
            </a:r>
          </a:p>
        </p:txBody>
      </p:sp>
    </p:spTree>
    <p:extLst>
      <p:ext uri="{BB962C8B-B14F-4D97-AF65-F5344CB8AC3E}">
        <p14:creationId xmlns:p14="http://schemas.microsoft.com/office/powerpoint/2010/main" val="60091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Sequential search is linear (time complexity)</a:t>
            </a:r>
          </a:p>
        </p:txBody>
      </p:sp>
      <p:sp>
        <p:nvSpPr>
          <p:cNvPr id="7" name="TextBox 6">
            <a:extLst>
              <a:ext uri="{FF2B5EF4-FFF2-40B4-BE49-F238E27FC236}">
                <a16:creationId xmlns:a16="http://schemas.microsoft.com/office/drawing/2014/main" id="{F7EC4AFB-E54A-4A45-BF37-2C8670EB6767}"/>
              </a:ext>
            </a:extLst>
          </p:cNvPr>
          <p:cNvSpPr txBox="1"/>
          <p:nvPr/>
        </p:nvSpPr>
        <p:spPr>
          <a:xfrm>
            <a:off x="270000" y="1191176"/>
            <a:ext cx="8190000" cy="3952324"/>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1" u="none" strike="noStrike" baseline="0" dirty="0">
                <a:ln>
                  <a:noFill/>
                </a:ln>
                <a:solidFill>
                  <a:srgbClr val="000000"/>
                </a:solidFill>
                <a:latin typeface="Arial-ItalicMS" pitchFamily="34"/>
                <a:ea typeface="Arial-ItalicMS" pitchFamily="34"/>
                <a:cs typeface="Arial-ItalicMS" pitchFamily="34"/>
              </a:rPr>
              <a:t>																		</a:t>
            </a:r>
            <a:r>
              <a:rPr lang="en-GB" sz="2000" b="0" i="1" u="none" strike="noStrike" baseline="0" dirty="0">
                <a:ln>
                  <a:noFill/>
                </a:ln>
                <a:solidFill>
                  <a:srgbClr val="000000"/>
                </a:solidFill>
                <a:latin typeface="Arial-ItalicMS" pitchFamily="34"/>
                <a:ea typeface="Arial-ItalicMS" pitchFamily="34"/>
                <a:cs typeface="Arial-ItalicMS" pitchFamily="34"/>
              </a:rPr>
              <a:t>number 	</a:t>
            </a:r>
            <a:br>
              <a:rPr lang="en-GB" sz="2000" b="0" i="1" u="none" strike="noStrike" baseline="0" dirty="0">
                <a:ln>
                  <a:noFill/>
                </a:ln>
                <a:solidFill>
                  <a:srgbClr val="000000"/>
                </a:solidFill>
                <a:latin typeface="Arial-ItalicMS" pitchFamily="34"/>
                <a:ea typeface="Arial-ItalicMS" pitchFamily="34"/>
                <a:cs typeface="Arial-ItalicMS" pitchFamily="34"/>
              </a:rPr>
            </a:br>
            <a:r>
              <a:rPr lang="en-GB" sz="2000" b="0" i="1" u="none" strike="noStrike" baseline="0" dirty="0">
                <a:ln>
                  <a:noFill/>
                </a:ln>
                <a:solidFill>
                  <a:srgbClr val="000000"/>
                </a:solidFill>
                <a:latin typeface="Arial-ItalicMS" pitchFamily="34"/>
                <a:ea typeface="Arial-ItalicMS" pitchFamily="34"/>
                <a:cs typeface="Arial-ItalicMS" pitchFamily="34"/>
              </a:rPr>
              <a:t>	of loops</a:t>
            </a: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6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1" u="none" strike="noStrike" baseline="0" dirty="0">
                <a:ln>
                  <a:noFill/>
                </a:ln>
                <a:solidFill>
                  <a:srgbClr val="000000"/>
                </a:solidFill>
                <a:latin typeface="Arial-ItalicMS" pitchFamily="34"/>
                <a:ea typeface="Arial-ItalicMS" pitchFamily="34"/>
                <a:cs typeface="Arial-ItalicMS" pitchFamily="34"/>
              </a:rPr>
              <a:t>					</a:t>
            </a:r>
            <a:r>
              <a:rPr lang="en-GB" sz="2000" b="0" i="1" u="none" strike="noStrike" baseline="0" dirty="0">
                <a:ln>
                  <a:noFill/>
                </a:ln>
                <a:solidFill>
                  <a:srgbClr val="000000"/>
                </a:solidFill>
                <a:latin typeface="Arial-ItalicMS" pitchFamily="34"/>
                <a:ea typeface="Arial-ItalicMS" pitchFamily="34"/>
                <a:cs typeface="Arial-ItalicMS" pitchFamily="34"/>
              </a:rPr>
              <a:t>array length</a:t>
            </a:r>
            <a:endParaRPr lang="en-GB" sz="2400" b="0" i="1" u="none" strike="noStrike" baseline="0" dirty="0">
              <a:ln>
                <a:noFill/>
              </a:ln>
              <a:solidFill>
                <a:srgbClr val="000000"/>
              </a:solidFill>
              <a:latin typeface="Arial-ItalicMS" pitchFamily="34"/>
              <a:ea typeface="Arial-ItalicMS" pitchFamily="34"/>
              <a:cs typeface="Arial-ItalicMS" pitchFamily="34"/>
            </a:endParaRPr>
          </a:p>
        </p:txBody>
      </p:sp>
      <p:pic>
        <p:nvPicPr>
          <p:cNvPr id="8" name="Picture 2" descr="graph illustrating linear time complexity growth as the size of the array growths">
            <a:extLst>
              <a:ext uri="{FF2B5EF4-FFF2-40B4-BE49-F238E27FC236}">
                <a16:creationId xmlns:a16="http://schemas.microsoft.com/office/drawing/2014/main" id="{C35953AE-0ECF-4AE2-9811-A6D790398CF7}"/>
              </a:ext>
            </a:extLst>
          </p:cNvPr>
          <p:cNvPicPr>
            <a:picLocks noChangeAspect="1" noChangeArrowheads="1"/>
          </p:cNvPicPr>
          <p:nvPr/>
        </p:nvPicPr>
        <p:blipFill>
          <a:blip r:embed="rId2" cstate="print"/>
          <a:srcRect/>
          <a:stretch>
            <a:fillRect/>
          </a:stretch>
        </p:blipFill>
        <p:spPr bwMode="auto">
          <a:xfrm>
            <a:off x="1438911" y="1255175"/>
            <a:ext cx="5616624" cy="3361464"/>
          </a:xfrm>
          <a:prstGeom prst="rect">
            <a:avLst/>
          </a:prstGeom>
          <a:noFill/>
          <a:ln w="9525">
            <a:noFill/>
            <a:miter lim="800000"/>
            <a:headEnd/>
            <a:tailEnd/>
          </a:ln>
        </p:spPr>
      </p:pic>
      <p:sp>
        <p:nvSpPr>
          <p:cNvPr id="9" name="TextBox 8">
            <a:extLst>
              <a:ext uri="{FF2B5EF4-FFF2-40B4-BE49-F238E27FC236}">
                <a16:creationId xmlns:a16="http://schemas.microsoft.com/office/drawing/2014/main" id="{C56EB69A-AB19-4388-AD52-69715B2A8041}"/>
              </a:ext>
            </a:extLst>
          </p:cNvPr>
          <p:cNvSpPr txBox="1"/>
          <p:nvPr/>
        </p:nvSpPr>
        <p:spPr>
          <a:xfrm>
            <a:off x="7002370" y="2189708"/>
            <a:ext cx="696024" cy="400110"/>
          </a:xfrm>
          <a:prstGeom prst="rect">
            <a:avLst/>
          </a:prstGeom>
          <a:noFill/>
        </p:spPr>
        <p:txBody>
          <a:bodyPr wrap="none" rtlCol="0">
            <a:spAutoFit/>
          </a:bodyPr>
          <a:lstStyle/>
          <a:p>
            <a:r>
              <a:rPr lang="en-GB" sz="2000" dirty="0"/>
              <a:t>O(n)</a:t>
            </a:r>
          </a:p>
        </p:txBody>
      </p:sp>
    </p:spTree>
    <p:extLst>
      <p:ext uri="{BB962C8B-B14F-4D97-AF65-F5344CB8AC3E}">
        <p14:creationId xmlns:p14="http://schemas.microsoft.com/office/powerpoint/2010/main" val="132256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sz="2400" dirty="0"/>
              <a:t>Binary search is logarithmic (time complexity): O(log n)</a:t>
            </a:r>
          </a:p>
        </p:txBody>
      </p:sp>
      <p:sp>
        <p:nvSpPr>
          <p:cNvPr id="7" name="TextBox 6" descr="Graph showing that time complexity O(log n) increases very slowly as the input size increases">
            <a:extLst>
              <a:ext uri="{FF2B5EF4-FFF2-40B4-BE49-F238E27FC236}">
                <a16:creationId xmlns:a16="http://schemas.microsoft.com/office/drawing/2014/main" id="{F7EC4AFB-E54A-4A45-BF37-2C8670EB6767}"/>
              </a:ext>
            </a:extLst>
          </p:cNvPr>
          <p:cNvSpPr txBox="1"/>
          <p:nvPr/>
        </p:nvSpPr>
        <p:spPr>
          <a:xfrm>
            <a:off x="270000" y="1191176"/>
            <a:ext cx="8190000" cy="3952324"/>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p:txBody>
      </p:sp>
      <p:sp>
        <p:nvSpPr>
          <p:cNvPr id="6" name="TextBox 5">
            <a:extLst>
              <a:ext uri="{FF2B5EF4-FFF2-40B4-BE49-F238E27FC236}">
                <a16:creationId xmlns:a16="http://schemas.microsoft.com/office/drawing/2014/main" id="{132D7DAE-2478-4774-89A1-E6F8C07D9EC6}"/>
              </a:ext>
            </a:extLst>
          </p:cNvPr>
          <p:cNvSpPr txBox="1"/>
          <p:nvPr/>
        </p:nvSpPr>
        <p:spPr>
          <a:xfrm>
            <a:off x="270000" y="1164150"/>
            <a:ext cx="8190000" cy="4439208"/>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1" u="none" strike="noStrike" baseline="0" dirty="0">
                <a:ln>
                  <a:noFill/>
                </a:ln>
                <a:solidFill>
                  <a:srgbClr val="000000"/>
                </a:solidFill>
                <a:latin typeface="Arial-ItalicMS" pitchFamily="34"/>
                <a:ea typeface="Arial-ItalicMS" pitchFamily="34"/>
                <a:cs typeface="Arial-ItalicMS" pitchFamily="34"/>
              </a:rPr>
              <a:t>													</a:t>
            </a:r>
            <a:r>
              <a:rPr lang="en-GB" sz="2800" i="1" dirty="0">
                <a:solidFill>
                  <a:srgbClr val="000000"/>
                </a:solidFill>
                <a:latin typeface="Arial-ItalicMS" pitchFamily="34"/>
                <a:ea typeface="Arial-ItalicMS" pitchFamily="34"/>
                <a:cs typeface="Arial-ItalicMS" pitchFamily="34"/>
              </a:rPr>
              <a:t>	</a:t>
            </a:r>
            <a:r>
              <a:rPr lang="en-GB" sz="2000" b="0" i="0" u="none" strike="noStrike" baseline="0" dirty="0">
                <a:ln>
                  <a:noFill/>
                </a:ln>
                <a:solidFill>
                  <a:srgbClr val="000000"/>
                </a:solidFill>
                <a:latin typeface="Arial-ItalicMS" pitchFamily="34"/>
                <a:ea typeface="Arial-ItalicMS" pitchFamily="34"/>
                <a:cs typeface="Arial-ItalicMS" pitchFamily="34"/>
              </a:rPr>
              <a:t>log(</a:t>
            </a:r>
            <a:r>
              <a:rPr lang="en-GB" sz="2000" b="0" i="1" u="none" strike="noStrike" baseline="0" dirty="0">
                <a:ln>
                  <a:noFill/>
                </a:ln>
                <a:solidFill>
                  <a:srgbClr val="000000"/>
                </a:solidFill>
                <a:latin typeface="Arial-ItalicMS" pitchFamily="34"/>
                <a:ea typeface="Arial-ItalicMS" pitchFamily="34"/>
                <a:cs typeface="Arial-ItalicMS" pitchFamily="34"/>
              </a:rPr>
              <a:t>n</a:t>
            </a:r>
            <a:r>
              <a:rPr lang="en-GB" sz="2000" b="0" i="0" u="none" strike="noStrike" baseline="0" dirty="0">
                <a:ln>
                  <a:noFill/>
                </a:ln>
                <a:solidFill>
                  <a:srgbClr val="000000"/>
                </a:solidFill>
                <a:latin typeface="Arial-ItalicMS" pitchFamily="34"/>
                <a:ea typeface="Arial-ItalicMS" pitchFamily="34"/>
                <a:cs typeface="Arial-ItalicMS" pitchFamily="34"/>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worst case</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1" u="none" strike="noStrike" baseline="0" dirty="0">
                <a:ln>
                  <a:noFill/>
                </a:ln>
                <a:solidFill>
                  <a:srgbClr val="000000"/>
                </a:solidFill>
                <a:latin typeface="Arial-ItalicMS" pitchFamily="34"/>
                <a:ea typeface="Arial-ItalicMS" pitchFamily="34"/>
                <a:cs typeface="Arial-ItalicMS" pitchFamily="34"/>
              </a:rPr>
              <a:t>													</a:t>
            </a:r>
            <a:r>
              <a:rPr lang="en-GB" sz="2400" i="1" dirty="0">
                <a:solidFill>
                  <a:srgbClr val="000000"/>
                </a:solidFill>
                <a:latin typeface="Arial-ItalicMS" pitchFamily="34"/>
                <a:ea typeface="Arial-ItalicMS" pitchFamily="34"/>
                <a:cs typeface="Arial-ItalicMS" pitchFamily="34"/>
              </a:rPr>
              <a:t>	</a:t>
            </a:r>
            <a:r>
              <a:rPr lang="en-GB" sz="2000" b="0" i="1" u="none" strike="noStrike" baseline="0" dirty="0">
                <a:ln>
                  <a:noFill/>
                </a:ln>
                <a:solidFill>
                  <a:srgbClr val="000000"/>
                </a:solidFill>
                <a:latin typeface="Arial-ItalicMS" pitchFamily="34"/>
                <a:ea typeface="Arial-ItalicMS" pitchFamily="34"/>
                <a:cs typeface="Arial-ItalicMS" pitchFamily="34"/>
              </a:rPr>
              <a:t>average</a:t>
            </a:r>
            <a:br>
              <a:rPr lang="en-GB" sz="2400" b="0" i="1" u="none" strike="noStrike" baseline="0" dirty="0">
                <a:ln>
                  <a:noFill/>
                </a:ln>
                <a:solidFill>
                  <a:srgbClr val="000000"/>
                </a:solidFill>
                <a:latin typeface="Arial-ItalicMS" pitchFamily="34"/>
                <a:ea typeface="Arial-ItalicMS" pitchFamily="34"/>
                <a:cs typeface="Arial-ItalicMS" pitchFamily="34"/>
              </a:rPr>
            </a:br>
            <a:r>
              <a:rPr lang="en-GB" sz="2400" b="0" i="1" u="none" strike="noStrike" baseline="0" dirty="0">
                <a:ln>
                  <a:noFill/>
                </a:ln>
                <a:solidFill>
                  <a:srgbClr val="000000"/>
                </a:solidFill>
                <a:latin typeface="Arial-ItalicMS" pitchFamily="34"/>
                <a:ea typeface="Arial-ItalicMS" pitchFamily="34"/>
                <a:cs typeface="Arial-ItalicMS" pitchFamily="34"/>
              </a:rPr>
              <a:t>															 	</a:t>
            </a:r>
            <a:br>
              <a:rPr lang="en-GB" sz="2400" b="0" i="1" u="none" strike="noStrike" baseline="0" dirty="0">
                <a:ln>
                  <a:noFill/>
                </a:ln>
                <a:solidFill>
                  <a:srgbClr val="000000"/>
                </a:solidFill>
                <a:latin typeface="Arial-ItalicMS" pitchFamily="34"/>
                <a:ea typeface="Arial-ItalicMS" pitchFamily="34"/>
                <a:cs typeface="Arial-ItalicMS" pitchFamily="34"/>
              </a:rPr>
            </a:br>
            <a:r>
              <a:rPr lang="en-GB" sz="2400" b="0" i="1" u="none" strike="noStrike" baseline="0" dirty="0">
                <a:ln>
                  <a:noFill/>
                </a:ln>
                <a:solidFill>
                  <a:srgbClr val="000000"/>
                </a:solidFill>
                <a:latin typeface="Arial-ItalicMS" pitchFamily="34"/>
                <a:ea typeface="Arial-ItalicMS" pitchFamily="34"/>
                <a:cs typeface="Arial-ItalicMS" pitchFamily="34"/>
              </a:rPr>
              <a:t>															</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1" u="none" strike="noStrike" baseline="0" dirty="0">
                <a:ln>
                  <a:noFill/>
                </a:ln>
                <a:solidFill>
                  <a:srgbClr val="000000"/>
                </a:solidFill>
                <a:latin typeface="Arial-ItalicMS" pitchFamily="34"/>
                <a:ea typeface="Arial-ItalicMS" pitchFamily="34"/>
                <a:cs typeface="Arial-ItalicMS" pitchFamily="34"/>
              </a:rPr>
              <a:t>			</a:t>
            </a:r>
            <a:r>
              <a:rPr lang="en-GB" sz="2000" b="0" i="1" u="none" strike="noStrike" baseline="0" dirty="0">
                <a:ln>
                  <a:noFill/>
                </a:ln>
                <a:solidFill>
                  <a:srgbClr val="000000"/>
                </a:solidFill>
                <a:latin typeface="Arial-ItalicMS" pitchFamily="34"/>
                <a:ea typeface="Arial-ItalicMS" pitchFamily="34"/>
                <a:cs typeface="Arial-ItalicMS" pitchFamily="34"/>
              </a:rPr>
              <a:t>array length</a:t>
            </a:r>
            <a:endParaRPr lang="en-GB" sz="2400" b="0" i="1" u="none" strike="noStrike" baseline="0" dirty="0">
              <a:ln>
                <a:noFill/>
              </a:ln>
              <a:solidFill>
                <a:srgbClr val="000000"/>
              </a:solidFill>
              <a:latin typeface="Arial-ItalicMS" pitchFamily="34"/>
              <a:ea typeface="Arial-ItalicMS" pitchFamily="34"/>
              <a:cs typeface="Arial-ItalicMS" pitchFamily="34"/>
            </a:endParaRPr>
          </a:p>
        </p:txBody>
      </p:sp>
      <p:sp>
        <p:nvSpPr>
          <p:cNvPr id="11" name="TextBox 10">
            <a:extLst>
              <a:ext uri="{FF2B5EF4-FFF2-40B4-BE49-F238E27FC236}">
                <a16:creationId xmlns:a16="http://schemas.microsoft.com/office/drawing/2014/main" id="{1FE1A26C-4A1E-4E70-BD91-FFFDBF52D84E}"/>
              </a:ext>
            </a:extLst>
          </p:cNvPr>
          <p:cNvSpPr txBox="1"/>
          <p:nvPr/>
        </p:nvSpPr>
        <p:spPr>
          <a:xfrm>
            <a:off x="133616" y="2578573"/>
            <a:ext cx="798617" cy="400110"/>
          </a:xfrm>
          <a:prstGeom prst="rect">
            <a:avLst/>
          </a:prstGeom>
          <a:noFill/>
        </p:spPr>
        <p:txBody>
          <a:bodyPr wrap="none" rtlCol="0">
            <a:spAutoFit/>
          </a:bodyPr>
          <a:lstStyle/>
          <a:p>
            <a:r>
              <a:rPr lang="en-GB" sz="2000" i="1" dirty="0"/>
              <a:t>loops</a:t>
            </a:r>
          </a:p>
        </p:txBody>
      </p:sp>
      <p:pic>
        <p:nvPicPr>
          <p:cNvPr id="10" name="Picture 2" descr="graph illustrating how the time complexity grows on a logarithmic scale by the length of the array">
            <a:extLst>
              <a:ext uri="{FF2B5EF4-FFF2-40B4-BE49-F238E27FC236}">
                <a16:creationId xmlns:a16="http://schemas.microsoft.com/office/drawing/2014/main" id="{B4B05812-E0D7-499B-A975-9C7FFC37A94E}"/>
              </a:ext>
            </a:extLst>
          </p:cNvPr>
          <p:cNvPicPr>
            <a:picLocks noChangeAspect="1" noChangeArrowheads="1"/>
          </p:cNvPicPr>
          <p:nvPr/>
        </p:nvPicPr>
        <p:blipFill>
          <a:blip r:embed="rId2" cstate="print"/>
          <a:srcRect/>
          <a:stretch>
            <a:fillRect/>
          </a:stretch>
        </p:blipFill>
        <p:spPr bwMode="auto">
          <a:xfrm>
            <a:off x="911440" y="1486419"/>
            <a:ext cx="5085322" cy="3252431"/>
          </a:xfrm>
          <a:prstGeom prst="rect">
            <a:avLst/>
          </a:prstGeom>
          <a:noFill/>
          <a:ln w="9525">
            <a:noFill/>
            <a:miter lim="800000"/>
            <a:headEnd/>
            <a:tailEnd/>
          </a:ln>
        </p:spPr>
      </p:pic>
    </p:spTree>
    <p:extLst>
      <p:ext uri="{BB962C8B-B14F-4D97-AF65-F5344CB8AC3E}">
        <p14:creationId xmlns:p14="http://schemas.microsoft.com/office/powerpoint/2010/main" val="14335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Binary search is logarithmic: O(log n)</a:t>
            </a:r>
          </a:p>
        </p:txBody>
      </p:sp>
      <p:sp>
        <p:nvSpPr>
          <p:cNvPr id="7" name="TextBox 6" descr="This is a graph showing that for very large numbers, having O(log n) time complexity gives enormous gains.">
            <a:extLst>
              <a:ext uri="{FF2B5EF4-FFF2-40B4-BE49-F238E27FC236}">
                <a16:creationId xmlns:a16="http://schemas.microsoft.com/office/drawing/2014/main" id="{F7EC4AFB-E54A-4A45-BF37-2C8670EB6767}"/>
              </a:ext>
            </a:extLst>
          </p:cNvPr>
          <p:cNvSpPr txBox="1"/>
          <p:nvPr/>
        </p:nvSpPr>
        <p:spPr>
          <a:xfrm>
            <a:off x="270000" y="1191176"/>
            <a:ext cx="8190000" cy="3952324"/>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1" u="none" strike="noStrike" baseline="0" dirty="0">
              <a:ln>
                <a:noFill/>
              </a:ln>
              <a:solidFill>
                <a:srgbClr val="000000"/>
              </a:solidFill>
              <a:latin typeface="Arial-ItalicMS" pitchFamily="34"/>
              <a:ea typeface="Arial-ItalicMS" pitchFamily="34"/>
              <a:cs typeface="Arial-ItalicMS" pitchFamily="34"/>
            </a:endParaRPr>
          </a:p>
        </p:txBody>
      </p:sp>
      <p:sp>
        <p:nvSpPr>
          <p:cNvPr id="12" name="TextBox 11">
            <a:extLst>
              <a:ext uri="{FF2B5EF4-FFF2-40B4-BE49-F238E27FC236}">
                <a16:creationId xmlns:a16="http://schemas.microsoft.com/office/drawing/2014/main" id="{0F7A8CD9-AEFB-4180-9DB9-53AD57ABD386}"/>
              </a:ext>
            </a:extLst>
          </p:cNvPr>
          <p:cNvSpPr txBox="1"/>
          <p:nvPr/>
        </p:nvSpPr>
        <p:spPr>
          <a:xfrm>
            <a:off x="133615" y="1370679"/>
            <a:ext cx="798617" cy="400110"/>
          </a:xfrm>
          <a:prstGeom prst="rect">
            <a:avLst/>
          </a:prstGeom>
          <a:noFill/>
        </p:spPr>
        <p:txBody>
          <a:bodyPr wrap="none" rtlCol="0">
            <a:spAutoFit/>
          </a:bodyPr>
          <a:lstStyle/>
          <a:p>
            <a:r>
              <a:rPr lang="en-GB" sz="2000" i="1" dirty="0"/>
              <a:t>loops</a:t>
            </a:r>
          </a:p>
        </p:txBody>
      </p:sp>
      <p:pic>
        <p:nvPicPr>
          <p:cNvPr id="9" name="Picture 2" descr="graph showing what a difference a logarithmic scale makes when talking about large sizes of input">
            <a:extLst>
              <a:ext uri="{FF2B5EF4-FFF2-40B4-BE49-F238E27FC236}">
                <a16:creationId xmlns:a16="http://schemas.microsoft.com/office/drawing/2014/main" id="{4B2E7462-B4FD-4587-B860-E71309622F25}"/>
              </a:ext>
            </a:extLst>
          </p:cNvPr>
          <p:cNvPicPr>
            <a:picLocks noChangeAspect="1" noChangeArrowheads="1"/>
          </p:cNvPicPr>
          <p:nvPr/>
        </p:nvPicPr>
        <p:blipFill>
          <a:blip r:embed="rId2" cstate="print"/>
          <a:srcRect/>
          <a:stretch>
            <a:fillRect/>
          </a:stretch>
        </p:blipFill>
        <p:spPr bwMode="auto">
          <a:xfrm>
            <a:off x="932232" y="1351139"/>
            <a:ext cx="5659962" cy="3514510"/>
          </a:xfrm>
          <a:prstGeom prst="rect">
            <a:avLst/>
          </a:prstGeom>
          <a:noFill/>
          <a:ln w="9525">
            <a:noFill/>
            <a:miter lim="800000"/>
            <a:headEnd/>
            <a:tailEnd/>
          </a:ln>
        </p:spPr>
      </p:pic>
      <p:sp>
        <p:nvSpPr>
          <p:cNvPr id="8" name="TextBox 7">
            <a:extLst>
              <a:ext uri="{FF2B5EF4-FFF2-40B4-BE49-F238E27FC236}">
                <a16:creationId xmlns:a16="http://schemas.microsoft.com/office/drawing/2014/main" id="{6DB685DC-1AAF-487C-B47A-0F6F01D55E7D}"/>
              </a:ext>
            </a:extLst>
          </p:cNvPr>
          <p:cNvSpPr txBox="1"/>
          <p:nvPr/>
        </p:nvSpPr>
        <p:spPr>
          <a:xfrm>
            <a:off x="440127" y="1169919"/>
            <a:ext cx="8730000" cy="5322240"/>
          </a:xfrm>
          <a:prstGeom prst="rect">
            <a:avLst/>
          </a:prstGeom>
          <a:noFill/>
          <a:ln>
            <a:noFill/>
          </a:ln>
        </p:spPr>
        <p:txBody>
          <a:bodyPr vert="horz" lIns="0" tIns="0" rIns="0" bIns="0"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b="0" i="1" u="none" strike="noStrike" baseline="0" dirty="0">
                <a:ln>
                  <a:noFill/>
                </a:ln>
                <a:solidFill>
                  <a:srgbClr val="000000"/>
                </a:solidFill>
                <a:latin typeface="Arial-ItalicMS" pitchFamily="34"/>
                <a:ea typeface="Arial-ItalicMS" pitchFamily="34"/>
                <a:cs typeface="Arial-ItalicMS" pitchFamily="34"/>
              </a:rPr>
              <a:t>															</a:t>
            </a:r>
            <a:r>
              <a:rPr lang="en-GB" sz="2000" b="0" i="0" u="none" strike="noStrike" baseline="0" dirty="0">
                <a:ln>
                  <a:noFill/>
                </a:ln>
                <a:solidFill>
                  <a:srgbClr val="000000"/>
                </a:solidFill>
                <a:latin typeface="Arial-ItalicMS" pitchFamily="34"/>
                <a:ea typeface="Arial-ItalicMS" pitchFamily="34"/>
                <a:cs typeface="Arial-ItalicMS" pitchFamily="34"/>
              </a:rPr>
              <a:t>log(</a:t>
            </a:r>
            <a:r>
              <a:rPr lang="en-GB" sz="2000" b="0" i="1" u="none" strike="noStrike" baseline="0" dirty="0">
                <a:ln>
                  <a:noFill/>
                </a:ln>
                <a:solidFill>
                  <a:srgbClr val="000000"/>
                </a:solidFill>
                <a:latin typeface="Arial-ItalicMS" pitchFamily="34"/>
                <a:ea typeface="Arial-ItalicMS" pitchFamily="34"/>
                <a:cs typeface="Arial-ItalicMS" pitchFamily="34"/>
              </a:rPr>
              <a:t>n</a:t>
            </a:r>
            <a:r>
              <a:rPr lang="en-GB" sz="2000" b="0" i="0" u="none" strike="noStrike" baseline="0" dirty="0">
                <a:ln>
                  <a:noFill/>
                </a:ln>
                <a:solidFill>
                  <a:srgbClr val="000000"/>
                </a:solidFill>
                <a:latin typeface="Arial-ItalicMS" pitchFamily="34"/>
                <a:ea typeface="Arial-ItalicMS" pitchFamily="34"/>
                <a:cs typeface="Arial-ItalicMS" pitchFamily="34"/>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b="0" i="0" u="none" strike="noStrike" baseline="0" dirty="0">
                <a:ln>
                  <a:noFill/>
                </a:ln>
                <a:solidFill>
                  <a:srgbClr val="000000"/>
                </a:solidFill>
                <a:latin typeface="Arial-ItalicMS" pitchFamily="34"/>
                <a:ea typeface="Arial-ItalicMS" pitchFamily="34"/>
                <a:cs typeface="Arial-ItalicMS" pitchFamily="34"/>
              </a:rPr>
              <a:t>worst</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400" b="0" i="0"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b="0" i="0" u="none" strike="noStrike" baseline="0" dirty="0">
                <a:ln>
                  <a:noFill/>
                </a:ln>
                <a:solidFill>
                  <a:srgbClr val="000000"/>
                </a:solidFill>
                <a:latin typeface="Arial-ItalicMS" pitchFamily="34"/>
                <a:ea typeface="Arial-ItalicMS" pitchFamily="34"/>
                <a:cs typeface="Arial-ItalicMS" pitchFamily="34"/>
              </a:rPr>
              <a:t>average</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ItalicMS" pitchFamily="34"/>
                <a:ea typeface="Arial-ItalicMS" pitchFamily="34"/>
                <a:cs typeface="Arial-ItalicMS" pitchFamily="34"/>
              </a:rPr>
              <a:t> </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b="0" i="0"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b="0" i="0"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b="0" i="0" u="none" strike="noStrike" baseline="0" dirty="0">
              <a:ln>
                <a:noFill/>
              </a:ln>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ItalicMS" pitchFamily="34"/>
                <a:ea typeface="Arial-ItalicMS" pitchFamily="34"/>
                <a:cs typeface="Arial-ItalicMS" pitchFamily="34"/>
              </a:rPr>
              <a:t>															</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ItalicMS" pitchFamily="34"/>
                <a:ea typeface="Arial-ItalicMS" pitchFamily="34"/>
                <a:cs typeface="Arial-ItalicMS" pitchFamily="34"/>
              </a:rPr>
              <a:t>															</a:t>
            </a:r>
            <a:r>
              <a:rPr lang="en-GB" sz="2000" b="0" i="1" u="none" strike="noStrike" baseline="0" dirty="0">
                <a:ln>
                  <a:noFill/>
                </a:ln>
                <a:solidFill>
                  <a:srgbClr val="000000"/>
                </a:solidFill>
                <a:latin typeface="Arial-ItalicMS" pitchFamily="34"/>
                <a:ea typeface="Arial-ItalicMS" pitchFamily="34"/>
                <a:cs typeface="Arial-ItalicMS" pitchFamily="34"/>
              </a:rPr>
              <a:t>array length</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600" i="1" dirty="0">
              <a:solidFill>
                <a:srgbClr val="000000"/>
              </a:solidFill>
              <a:latin typeface="Arial-ItalicMS" pitchFamily="34"/>
              <a:ea typeface="Arial-ItalicMS" pitchFamily="34"/>
              <a:cs typeface="Arial-ItalicMS" pitchFamily="34"/>
            </a:endParaRP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ItalicMS" pitchFamily="34"/>
                <a:ea typeface="Arial-ItalicMS" pitchFamily="34"/>
                <a:cs typeface="Arial-ItalicMS" pitchFamily="34"/>
              </a:rPr>
              <a:t>Note how flat the graph gets for large numbers.</a:t>
            </a:r>
            <a:endParaRPr lang="en-GB" sz="2800" b="0" i="0" u="none" strike="noStrike" baseline="0" dirty="0">
              <a:ln>
                <a:noFill/>
              </a:ln>
              <a:solidFill>
                <a:srgbClr val="000000"/>
              </a:solidFill>
              <a:latin typeface="Arial-ItalicMS" pitchFamily="34"/>
              <a:ea typeface="Arial-ItalicMS" pitchFamily="34"/>
              <a:cs typeface="Arial-ItalicMS" pitchFamily="34"/>
            </a:endParaRPr>
          </a:p>
        </p:txBody>
      </p:sp>
    </p:spTree>
    <p:extLst>
      <p:ext uri="{BB962C8B-B14F-4D97-AF65-F5344CB8AC3E}">
        <p14:creationId xmlns:p14="http://schemas.microsoft.com/office/powerpoint/2010/main" val="1377922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2B1D4-5E65-4207-8C92-197059B285E3}"/>
              </a:ext>
            </a:extLst>
          </p:cNvPr>
          <p:cNvSpPr>
            <a:spLocks noGrp="1"/>
          </p:cNvSpPr>
          <p:nvPr>
            <p:ph type="title"/>
          </p:nvPr>
        </p:nvSpPr>
        <p:spPr>
          <a:xfrm>
            <a:off x="458972" y="653399"/>
            <a:ext cx="8069263" cy="454819"/>
          </a:xfrm>
        </p:spPr>
        <p:txBody>
          <a:bodyPr/>
          <a:lstStyle/>
          <a:p>
            <a:r>
              <a:rPr lang="en-GB" dirty="0"/>
              <a:t>Finding the order of complexity </a:t>
            </a:r>
          </a:p>
        </p:txBody>
      </p:sp>
      <p:sp>
        <p:nvSpPr>
          <p:cNvPr id="3" name="Content Placeholder 2">
            <a:extLst>
              <a:ext uri="{FF2B5EF4-FFF2-40B4-BE49-F238E27FC236}">
                <a16:creationId xmlns:a16="http://schemas.microsoft.com/office/drawing/2014/main" id="{C6A7751B-943D-44B3-81D8-05051B0DDBB6}"/>
              </a:ext>
            </a:extLst>
          </p:cNvPr>
          <p:cNvSpPr>
            <a:spLocks noGrp="1"/>
          </p:cNvSpPr>
          <p:nvPr>
            <p:ph sz="half" idx="2"/>
          </p:nvPr>
        </p:nvSpPr>
        <p:spPr>
          <a:xfrm>
            <a:off x="4716016" y="1324871"/>
            <a:ext cx="4104134" cy="295245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u="sng" dirty="0">
                <a:solidFill>
                  <a:srgbClr val="000000"/>
                </a:solidFill>
                <a:latin typeface="Arial" pitchFamily="34"/>
                <a:ea typeface="Arial-ItalicMS" pitchFamily="34"/>
                <a:cs typeface="Arial-ItalicMS" pitchFamily="34"/>
              </a:rPr>
              <a:t>Function </a:t>
            </a:r>
            <a:r>
              <a:rPr lang="en-GB" sz="1800" i="1" u="sng" dirty="0" err="1">
                <a:solidFill>
                  <a:srgbClr val="000000"/>
                </a:solidFill>
                <a:latin typeface="Arial" pitchFamily="34"/>
                <a:ea typeface="Arial-ItalicMS" pitchFamily="34"/>
                <a:cs typeface="Arial-ItalicMS" pitchFamily="34"/>
              </a:rPr>
              <a:t>binary_search</a:t>
            </a:r>
            <a:r>
              <a:rPr lang="en-GB" sz="1800" i="1" u="sng" dirty="0">
                <a:solidFill>
                  <a:srgbClr val="000000"/>
                </a:solidFill>
                <a:latin typeface="Arial" pitchFamily="34"/>
                <a:ea typeface="Arial-ItalicMS" pitchFamily="34"/>
                <a:cs typeface="Arial-ItalicMS" pitchFamily="34"/>
              </a:rPr>
              <a:t>(array, key)</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lo</a:t>
            </a:r>
            <a:r>
              <a:rPr lang="en-GB" sz="1800" i="1" dirty="0">
                <a:solidFill>
                  <a:srgbClr val="000000"/>
                </a:solidFill>
                <a:latin typeface="Arial" pitchFamily="34"/>
                <a:ea typeface="Symbol" pitchFamily="2"/>
                <a:cs typeface="Symbol" pitchFamily="2"/>
              </a:rPr>
              <a:t>← </a:t>
            </a:r>
            <a:r>
              <a:rPr lang="en-GB" sz="1800" dirty="0">
                <a:solidFill>
                  <a:srgbClr val="000000"/>
                </a:solidFill>
                <a:latin typeface="Arial" pitchFamily="34"/>
                <a:ea typeface="Symbol" pitchFamily="2"/>
                <a:cs typeface="Symbol" pitchFamily="2"/>
              </a:rPr>
              <a:t>1</a:t>
            </a:r>
            <a:r>
              <a:rPr lang="en-GB" sz="1800" i="1" dirty="0">
                <a:solidFill>
                  <a:srgbClr val="000000"/>
                </a:solidFill>
                <a:latin typeface="Arial" pitchFamily="34"/>
                <a:ea typeface="Arial-ItalicMS" pitchFamily="34"/>
                <a:cs typeface="Arial-ItalicMS" pitchFamily="34"/>
              </a:rPr>
              <a:t>, hi </a:t>
            </a:r>
            <a:r>
              <a:rPr lang="en-GB" sz="1800" i="1" dirty="0">
                <a:solidFill>
                  <a:srgbClr val="000000"/>
                </a:solidFill>
                <a:latin typeface="Arial" pitchFamily="34"/>
                <a:ea typeface="Symbol" pitchFamily="2"/>
                <a:cs typeface="Symbol" pitchFamily="2"/>
              </a:rPr>
              <a:t>← </a:t>
            </a:r>
            <a:r>
              <a:rPr lang="en-GB" sz="1800" i="1" dirty="0">
                <a:solidFill>
                  <a:srgbClr val="000000"/>
                </a:solidFill>
                <a:latin typeface="Arial" pitchFamily="34"/>
                <a:ea typeface="Arial-ItalicMS" pitchFamily="34"/>
                <a:cs typeface="Arial-ItalicMS" pitchFamily="34"/>
              </a:rPr>
              <a:t>length of array</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WHILE lo </a:t>
            </a:r>
            <a:r>
              <a:rPr lang="en-GB" sz="1800" i="1" dirty="0">
                <a:solidFill>
                  <a:srgbClr val="000000"/>
                </a:solidFill>
                <a:latin typeface="Arial" pitchFamily="34"/>
                <a:ea typeface="Symbol" pitchFamily="2"/>
                <a:cs typeface="Symbol" pitchFamily="2"/>
              </a:rPr>
              <a:t>≤ </a:t>
            </a:r>
            <a:r>
              <a:rPr lang="en-GB" sz="1800" i="1" dirty="0">
                <a:solidFill>
                  <a:srgbClr val="000000"/>
                </a:solidFill>
                <a:latin typeface="Arial" pitchFamily="34"/>
                <a:ea typeface="Arial-ItalicMS" pitchFamily="34"/>
                <a:cs typeface="Arial-ItalicMS" pitchFamily="34"/>
              </a:rPr>
              <a:t>hi</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mid </a:t>
            </a:r>
            <a:r>
              <a:rPr lang="en-GB" sz="1800" i="1" dirty="0">
                <a:solidFill>
                  <a:srgbClr val="000000"/>
                </a:solidFill>
                <a:latin typeface="Arial" pitchFamily="34"/>
                <a:ea typeface="Symbol" pitchFamily="2"/>
                <a:cs typeface="Symbol" pitchFamily="2"/>
              </a:rPr>
              <a:t>← </a:t>
            </a:r>
            <a:r>
              <a:rPr lang="en-GB" sz="1800" i="1" dirty="0">
                <a:solidFill>
                  <a:srgbClr val="000000"/>
                </a:solidFill>
                <a:latin typeface="Arial" pitchFamily="34"/>
                <a:ea typeface="Arial-ItalicMS" pitchFamily="34"/>
                <a:cs typeface="Arial-ItalicMS" pitchFamily="34"/>
              </a:rPr>
              <a:t>(lo + hi) / </a:t>
            </a:r>
            <a:r>
              <a:rPr lang="en-GB" sz="1800" dirty="0">
                <a:solidFill>
                  <a:srgbClr val="000000"/>
                </a:solidFill>
                <a:latin typeface="Arial" pitchFamily="34"/>
                <a:ea typeface="Arial-ItalicMS" pitchFamily="34"/>
                <a:cs typeface="Arial-ItalicMS" pitchFamily="34"/>
              </a:rPr>
              <a:t>2</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IF key &lt; array[mid] THEN</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hi </a:t>
            </a:r>
            <a:r>
              <a:rPr lang="en-GB" sz="1800" i="1" dirty="0">
                <a:solidFill>
                  <a:srgbClr val="000000"/>
                </a:solidFill>
                <a:latin typeface="Arial" pitchFamily="34"/>
                <a:ea typeface="Symbol" pitchFamily="2"/>
                <a:cs typeface="Symbol" pitchFamily="2"/>
              </a:rPr>
              <a:t>←</a:t>
            </a:r>
            <a:r>
              <a:rPr lang="en-GB" sz="1800" i="1" dirty="0">
                <a:solidFill>
                  <a:srgbClr val="000000"/>
                </a:solidFill>
                <a:latin typeface="Arial" pitchFamily="34"/>
                <a:ea typeface="Arial-ItalicMS" pitchFamily="34"/>
                <a:cs typeface="Arial-ItalicMS" pitchFamily="34"/>
              </a:rPr>
              <a:t> mid - </a:t>
            </a:r>
            <a:r>
              <a:rPr lang="en-GB" sz="1800" dirty="0">
                <a:solidFill>
                  <a:srgbClr val="000000"/>
                </a:solidFill>
                <a:latin typeface="Arial" pitchFamily="34"/>
                <a:ea typeface="Arial-ItalicMS" pitchFamily="34"/>
                <a:cs typeface="Arial-ItalicMS" pitchFamily="34"/>
              </a:rPr>
              <a:t>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ELSE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IF key &gt; array[mid] THEN</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lo </a:t>
            </a:r>
            <a:r>
              <a:rPr lang="en-GB" sz="1800" i="1" dirty="0">
                <a:solidFill>
                  <a:srgbClr val="000000"/>
                </a:solidFill>
                <a:latin typeface="Arial" pitchFamily="34"/>
                <a:ea typeface="Symbol" pitchFamily="2"/>
                <a:cs typeface="Symbol" pitchFamily="2"/>
              </a:rPr>
              <a:t>←</a:t>
            </a:r>
            <a:r>
              <a:rPr lang="en-GB" sz="1800" i="1" dirty="0">
                <a:solidFill>
                  <a:srgbClr val="000000"/>
                </a:solidFill>
                <a:latin typeface="Arial" pitchFamily="34"/>
                <a:ea typeface="Arial-ItalicMS" pitchFamily="34"/>
                <a:cs typeface="Arial-ItalicMS" pitchFamily="34"/>
              </a:rPr>
              <a:t> mid + </a:t>
            </a:r>
            <a:r>
              <a:rPr lang="en-GB" sz="1800" dirty="0">
                <a:solidFill>
                  <a:srgbClr val="000000"/>
                </a:solidFill>
                <a:latin typeface="Arial" pitchFamily="34"/>
                <a:ea typeface="Arial-ItalicMS" pitchFamily="34"/>
                <a:cs typeface="Arial-ItalicMS" pitchFamily="34"/>
              </a:rPr>
              <a:t>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ELSE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				Return mid</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rial-ItalicMS" pitchFamily="34"/>
                <a:cs typeface="Arial-ItalicMS" pitchFamily="34"/>
              </a:rPr>
              <a:t>Return </a:t>
            </a:r>
            <a:r>
              <a:rPr lang="en-GB" sz="1800" dirty="0">
                <a:solidFill>
                  <a:srgbClr val="000000"/>
                </a:solidFill>
                <a:latin typeface="Arial" pitchFamily="34"/>
                <a:ea typeface="Arial-ItalicMS" pitchFamily="34"/>
                <a:cs typeface="Arial-ItalicMS" pitchFamily="34"/>
              </a:rPr>
              <a:t>-1</a:t>
            </a:r>
          </a:p>
        </p:txBody>
      </p:sp>
    </p:spTree>
    <p:extLst>
      <p:ext uri="{BB962C8B-B14F-4D97-AF65-F5344CB8AC3E}">
        <p14:creationId xmlns:p14="http://schemas.microsoft.com/office/powerpoint/2010/main" val="119024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(for this lecture)</a:t>
            </a:r>
          </a:p>
        </p:txBody>
      </p:sp>
      <p:sp>
        <p:nvSpPr>
          <p:cNvPr id="3" name="Content Placeholder 2"/>
          <p:cNvSpPr>
            <a:spLocks noGrp="1"/>
          </p:cNvSpPr>
          <p:nvPr>
            <p:ph idx="1"/>
          </p:nvPr>
        </p:nvSpPr>
        <p:spPr/>
        <p:txBody>
          <a:bodyPr/>
          <a:lstStyle/>
          <a:p>
            <a:pPr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Have a common understanding of basic concepts</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Algorithms, data structures, computational complexity</a:t>
            </a:r>
          </a:p>
          <a:p>
            <a:pPr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Understand recursive algorithms</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What it means for an algorithm to be recursive</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How to analyse a recursive algorithm in terms of time and space complexities</a:t>
            </a:r>
          </a:p>
          <a:p>
            <a:pPr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Abstract data types </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What they are</a:t>
            </a:r>
          </a:p>
          <a:p>
            <a:pPr lvl="1" hangingPunct="0">
              <a:lnSpc>
                <a:spcPct val="107000"/>
              </a:lnSpc>
              <a:spcBef>
                <a:spcPts val="283"/>
              </a:spcBef>
              <a:spcAft>
                <a:spcPts val="283"/>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How they are implemented</a:t>
            </a:r>
          </a:p>
        </p:txBody>
      </p:sp>
    </p:spTree>
    <p:extLst>
      <p:ext uri="{BB962C8B-B14F-4D97-AF65-F5344CB8AC3E}">
        <p14:creationId xmlns:p14="http://schemas.microsoft.com/office/powerpoint/2010/main" val="188932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52B1D4-5E65-4207-8C92-197059B285E3}"/>
              </a:ext>
            </a:extLst>
          </p:cNvPr>
          <p:cNvSpPr>
            <a:spLocks noGrp="1"/>
          </p:cNvSpPr>
          <p:nvPr>
            <p:ph type="title"/>
          </p:nvPr>
        </p:nvSpPr>
        <p:spPr>
          <a:xfrm>
            <a:off x="458972" y="653399"/>
            <a:ext cx="8069263" cy="454819"/>
          </a:xfrm>
        </p:spPr>
        <p:txBody>
          <a:bodyPr/>
          <a:lstStyle/>
          <a:p>
            <a:r>
              <a:rPr lang="en-GB" dirty="0"/>
              <a:t>Examples of code complexity analysis </a:t>
            </a:r>
          </a:p>
        </p:txBody>
      </p:sp>
      <p:sp>
        <p:nvSpPr>
          <p:cNvPr id="2" name="Content Placeholder 1">
            <a:extLst>
              <a:ext uri="{FF2B5EF4-FFF2-40B4-BE49-F238E27FC236}">
                <a16:creationId xmlns:a16="http://schemas.microsoft.com/office/drawing/2014/main" id="{01FA2F6F-84F2-5C6D-B42C-0351C78B74FA}"/>
              </a:ext>
            </a:extLst>
          </p:cNvPr>
          <p:cNvSpPr>
            <a:spLocks noGrp="1"/>
          </p:cNvSpPr>
          <p:nvPr>
            <p:ph sz="half" idx="1"/>
          </p:nvPr>
        </p:nvSpPr>
        <p:spPr/>
        <p:txBody>
          <a:bodyPr/>
          <a:lstStyle/>
          <a:p>
            <a:endParaRPr lang="en-GB"/>
          </a:p>
        </p:txBody>
      </p:sp>
      <p:sp>
        <p:nvSpPr>
          <p:cNvPr id="3" name="Content Placeholder 2">
            <a:extLst>
              <a:ext uri="{FF2B5EF4-FFF2-40B4-BE49-F238E27FC236}">
                <a16:creationId xmlns:a16="http://schemas.microsoft.com/office/drawing/2014/main" id="{C6A7751B-943D-44B3-81D8-05051B0DDBB6}"/>
              </a:ext>
            </a:extLst>
          </p:cNvPr>
          <p:cNvSpPr>
            <a:spLocks noGrp="1"/>
          </p:cNvSpPr>
          <p:nvPr>
            <p:ph sz="half" idx="2"/>
          </p:nvPr>
        </p:nvSpPr>
        <p:spPr>
          <a:xfrm>
            <a:off x="4572000" y="1696826"/>
            <a:ext cx="4248150" cy="295245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u="sng" dirty="0">
                <a:solidFill>
                  <a:srgbClr val="000000"/>
                </a:solidFill>
                <a:latin typeface="Arial" pitchFamily="34"/>
                <a:ea typeface="Andale Sans UI" pitchFamily="2"/>
                <a:cs typeface="Tahoma" pitchFamily="2"/>
              </a:rPr>
              <a:t>Function foo3(array):</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sum ← </a:t>
            </a:r>
            <a:r>
              <a:rPr lang="en-GB" sz="1800" dirty="0">
                <a:solidFill>
                  <a:srgbClr val="000000"/>
                </a:solidFill>
                <a:latin typeface="Arial" pitchFamily="34"/>
                <a:ea typeface="Andale Sans UI" pitchFamily="2"/>
                <a:cs typeface="Tahoma" pitchFamily="2"/>
              </a:rPr>
              <a:t>0</a:t>
            </a:r>
            <a:r>
              <a:rPr lang="en-GB" sz="1800" i="1" dirty="0">
                <a:solidFill>
                  <a:srgbClr val="000000"/>
                </a:solidFill>
                <a:latin typeface="Arial" pitchFamily="34"/>
                <a:ea typeface="Andale Sans UI" pitchFamily="2"/>
                <a:cs typeface="Tahoma" pitchFamily="2"/>
              </a:rPr>
              <a:t>, c ← </a:t>
            </a:r>
            <a:r>
              <a:rPr lang="en-GB" sz="1800" dirty="0">
                <a:solidFill>
                  <a:srgbClr val="000000"/>
                </a:solidFill>
                <a:latin typeface="Arial" pitchFamily="34"/>
                <a:ea typeface="Andale Sans UI" pitchFamily="2"/>
                <a:cs typeface="Tahoma" pitchFamily="2"/>
              </a:rPr>
              <a:t>1</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WHILE c &lt;= length of array</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		c1 ← </a:t>
            </a:r>
            <a:r>
              <a:rPr lang="en-GB" sz="1800" dirty="0">
                <a:solidFill>
                  <a:srgbClr val="000000"/>
                </a:solidFill>
                <a:latin typeface="Arial" pitchFamily="34"/>
                <a:ea typeface="Andale Sans UI" pitchFamily="2"/>
                <a:cs typeface="Tahoma" pitchFamily="2"/>
              </a:rPr>
              <a:t>1</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		WHILE c1 &lt;= length of array</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			sum ← sum + array[c] * array[c1]</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			c1 ← c1 + </a:t>
            </a:r>
            <a:r>
              <a:rPr lang="en-GB" sz="1800" dirty="0">
                <a:solidFill>
                  <a:srgbClr val="000000"/>
                </a:solidFill>
                <a:latin typeface="Arial" pitchFamily="34"/>
                <a:ea typeface="Andale Sans UI" pitchFamily="2"/>
                <a:cs typeface="Tahoma" pitchFamily="2"/>
              </a:rPr>
              <a:t>1</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		c ← c + </a:t>
            </a:r>
            <a:r>
              <a:rPr lang="en-GB" sz="1800" dirty="0">
                <a:solidFill>
                  <a:srgbClr val="000000"/>
                </a:solidFill>
                <a:latin typeface="Arial" pitchFamily="34"/>
                <a:ea typeface="Andale Sans UI" pitchFamily="2"/>
                <a:cs typeface="Tahoma" pitchFamily="2"/>
              </a:rPr>
              <a:t>1</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 pitchFamily="34"/>
                <a:ea typeface="Andale Sans UI" pitchFamily="2"/>
                <a:cs typeface="Tahoma" pitchFamily="2"/>
              </a:rPr>
              <a:t>Return sum</a:t>
            </a:r>
          </a:p>
        </p:txBody>
      </p:sp>
    </p:spTree>
    <p:extLst>
      <p:ext uri="{BB962C8B-B14F-4D97-AF65-F5344CB8AC3E}">
        <p14:creationId xmlns:p14="http://schemas.microsoft.com/office/powerpoint/2010/main" val="180271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 you to try later…</a:t>
            </a:r>
          </a:p>
        </p:txBody>
      </p:sp>
      <p:sp>
        <p:nvSpPr>
          <p:cNvPr id="3" name="Content Placeholder 2">
            <a:extLst>
              <a:ext uri="{FF2B5EF4-FFF2-40B4-BE49-F238E27FC236}">
                <a16:creationId xmlns:a16="http://schemas.microsoft.com/office/drawing/2014/main" id="{6411117A-843E-4AF2-B746-4B4495934736}"/>
              </a:ext>
            </a:extLst>
          </p:cNvPr>
          <p:cNvSpPr>
            <a:spLocks noGrp="1"/>
          </p:cNvSpPr>
          <p:nvPr>
            <p:ph idx="1"/>
          </p:nvPr>
        </p:nvSpPr>
        <p:spPr/>
        <p:txBody>
          <a:bodyPr/>
          <a:lstStyle/>
          <a:p>
            <a:r>
              <a:rPr lang="en-GB" dirty="0"/>
              <a:t>Other examples of complexity code analysis *</a:t>
            </a:r>
          </a:p>
        </p:txBody>
      </p:sp>
      <p:sp>
        <p:nvSpPr>
          <p:cNvPr id="5" name="TextBox 4">
            <a:extLst>
              <a:ext uri="{FF2B5EF4-FFF2-40B4-BE49-F238E27FC236}">
                <a16:creationId xmlns:a16="http://schemas.microsoft.com/office/drawing/2014/main" id="{AD45BE8C-8D41-4F35-86F4-B4B148218AFD}"/>
              </a:ext>
            </a:extLst>
          </p:cNvPr>
          <p:cNvSpPr txBox="1"/>
          <p:nvPr/>
        </p:nvSpPr>
        <p:spPr>
          <a:xfrm>
            <a:off x="2401664" y="2158005"/>
            <a:ext cx="3522600" cy="2666820"/>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b="0" i="1" u="sng" strike="noStrike" baseline="0" dirty="0">
                <a:ln>
                  <a:noFill/>
                </a:ln>
                <a:solidFill>
                  <a:srgbClr val="000000"/>
                </a:solidFill>
                <a:uFillTx/>
                <a:latin typeface="Arial-ItalicMS" pitchFamily="34"/>
                <a:ea typeface="Andale Sans UI" pitchFamily="2"/>
                <a:cs typeface="Tahoma" pitchFamily="2"/>
              </a:rPr>
              <a:t>Function </a:t>
            </a:r>
            <a:r>
              <a:rPr lang="en-GB" sz="2200" b="0" i="1" u="sng" strike="noStrike" baseline="0" dirty="0" err="1">
                <a:ln>
                  <a:noFill/>
                </a:ln>
                <a:solidFill>
                  <a:srgbClr val="000000"/>
                </a:solidFill>
                <a:uFillTx/>
                <a:latin typeface="Arial-ItalicMS" pitchFamily="34"/>
                <a:ea typeface="Andale Sans UI" pitchFamily="2"/>
                <a:cs typeface="Tahoma" pitchFamily="2"/>
              </a:rPr>
              <a:t>foo</a:t>
            </a:r>
            <a:r>
              <a:rPr lang="en-GB" sz="2200" b="0" i="1" u="sng" strike="noStrike" baseline="0" dirty="0">
                <a:ln>
                  <a:noFill/>
                </a:ln>
                <a:solidFill>
                  <a:srgbClr val="000000"/>
                </a:solidFill>
                <a:uFillTx/>
                <a:latin typeface="Arial-ItalicMS" pitchFamily="34"/>
                <a:ea typeface="Andale Sans UI" pitchFamily="2"/>
                <a:cs typeface="Tahoma" pitchFamily="2"/>
              </a:rPr>
              <a:t>(array):</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b="0" i="1" u="none" strike="noStrike" baseline="0" dirty="0">
                <a:ln>
                  <a:noFill/>
                </a:ln>
                <a:solidFill>
                  <a:srgbClr val="000000"/>
                </a:solidFill>
                <a:latin typeface="Arial-ItalicMS" pitchFamily="34"/>
                <a:ea typeface="Andale Sans UI" pitchFamily="2"/>
                <a:cs typeface="Tahoma" pitchFamily="2"/>
              </a:rPr>
              <a:t>bar </a:t>
            </a:r>
            <a:r>
              <a:rPr lang="en-GB" sz="2200" b="0" i="0" u="none" strike="noStrike" baseline="0" dirty="0">
                <a:ln>
                  <a:noFill/>
                </a:ln>
                <a:solidFill>
                  <a:srgbClr val="000000"/>
                </a:solidFill>
                <a:latin typeface="Symbol" pitchFamily="18"/>
                <a:ea typeface="Andale Sans UI" pitchFamily="2"/>
                <a:cs typeface="Tahoma" pitchFamily="2"/>
                <a:sym typeface="Symbol"/>
              </a:rPr>
              <a:t></a:t>
            </a:r>
            <a:r>
              <a:rPr lang="en-GB" sz="2200" b="0" i="0" u="none" strike="noStrike" baseline="0" dirty="0">
                <a:ln>
                  <a:noFill/>
                </a:ln>
                <a:solidFill>
                  <a:srgbClr val="000000"/>
                </a:solidFill>
                <a:latin typeface="Symbol" pitchFamily="18"/>
                <a:ea typeface="Andale Sans UI" pitchFamily="2"/>
                <a:cs typeface="Tahoma" pitchFamily="2"/>
              </a:rPr>
              <a:t></a:t>
            </a:r>
            <a:r>
              <a:rPr lang="en-GB" sz="2200" b="0" i="0" u="none" strike="noStrike" baseline="0" dirty="0">
                <a:ln>
                  <a:noFill/>
                </a:ln>
                <a:solidFill>
                  <a:srgbClr val="000000"/>
                </a:solidFill>
                <a:latin typeface="Arial-ItalicMS" pitchFamily="34"/>
                <a:ea typeface="Andale Sans UI" pitchFamily="2"/>
                <a:cs typeface="Tahoma" pitchFamily="2"/>
              </a:rPr>
              <a:t>0</a:t>
            </a:r>
            <a:r>
              <a:rPr lang="en-GB" sz="2200" b="0" i="1" u="none" strike="noStrike" baseline="0" dirty="0">
                <a:ln>
                  <a:noFill/>
                </a:ln>
                <a:solidFill>
                  <a:srgbClr val="000000"/>
                </a:solidFill>
                <a:latin typeface="Arial-ItalicMS" pitchFamily="34"/>
                <a:ea typeface="Andale Sans UI" pitchFamily="2"/>
                <a:cs typeface="Tahoma" pitchFamily="2"/>
              </a:rPr>
              <a:t>, </a:t>
            </a:r>
            <a:r>
              <a:rPr lang="en-GB" sz="2200" b="0" i="1" u="none" strike="noStrike" baseline="0" dirty="0" err="1">
                <a:ln>
                  <a:noFill/>
                </a:ln>
                <a:solidFill>
                  <a:srgbClr val="000000"/>
                </a:solidFill>
                <a:latin typeface="Arial-ItalicMS" pitchFamily="34"/>
                <a:ea typeface="Andale Sans UI" pitchFamily="2"/>
                <a:cs typeface="Tahoma" pitchFamily="2"/>
              </a:rPr>
              <a:t>i</a:t>
            </a:r>
            <a:r>
              <a:rPr lang="en-GB" sz="2200" b="0" i="1" u="none" strike="noStrike" baseline="0" dirty="0">
                <a:ln>
                  <a:noFill/>
                </a:ln>
                <a:solidFill>
                  <a:srgbClr val="000000"/>
                </a:solidFill>
                <a:latin typeface="Arial-ItalicMS" pitchFamily="34"/>
                <a:ea typeface="Andale Sans UI" pitchFamily="2"/>
                <a:cs typeface="Tahoma" pitchFamily="2"/>
              </a:rPr>
              <a:t> </a:t>
            </a:r>
            <a:r>
              <a:rPr lang="en-GB" sz="2200" b="0" i="0" u="none" strike="noStrike" baseline="0" dirty="0">
                <a:ln>
                  <a:noFill/>
                </a:ln>
                <a:solidFill>
                  <a:srgbClr val="000000"/>
                </a:solidFill>
                <a:latin typeface="Symbol" pitchFamily="18"/>
                <a:ea typeface="Andale Sans UI" pitchFamily="2"/>
                <a:cs typeface="Tahoma" pitchFamily="2"/>
                <a:sym typeface="Symbol"/>
              </a:rPr>
              <a:t></a:t>
            </a:r>
            <a:r>
              <a:rPr lang="en-GB" sz="2200" b="0" i="0" u="none" strike="noStrike" baseline="0" dirty="0">
                <a:ln>
                  <a:noFill/>
                </a:ln>
                <a:solidFill>
                  <a:srgbClr val="000000"/>
                </a:solidFill>
                <a:latin typeface="Symbol" pitchFamily="18"/>
                <a:ea typeface="Andale Sans UI" pitchFamily="2"/>
                <a:cs typeface="Tahoma" pitchFamily="2"/>
              </a:rPr>
              <a:t></a:t>
            </a:r>
            <a:r>
              <a:rPr lang="en-GB" sz="2200" b="0" i="0" u="none" strike="noStrike" baseline="0" dirty="0">
                <a:ln>
                  <a:noFill/>
                </a:ln>
                <a:solidFill>
                  <a:srgbClr val="000000"/>
                </a:solidFill>
                <a:latin typeface="Arial-ItalicMS" pitchFamily="34"/>
                <a:ea typeface="Andale Sans UI" pitchFamily="2"/>
                <a:cs typeface="Tahoma" pitchFamily="2"/>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b="0" i="1" u="none" strike="noStrike" baseline="0" dirty="0">
                <a:ln>
                  <a:noFill/>
                </a:ln>
                <a:solidFill>
                  <a:srgbClr val="000000"/>
                </a:solidFill>
                <a:latin typeface="Arial-ItalicMS" pitchFamily="34"/>
                <a:ea typeface="Andale Sans UI" pitchFamily="2"/>
                <a:cs typeface="Tahoma" pitchFamily="2"/>
              </a:rPr>
              <a:t>WHILE </a:t>
            </a:r>
            <a:r>
              <a:rPr lang="en-GB" sz="2200" b="0" i="1" u="none" strike="noStrike" baseline="0" dirty="0" err="1">
                <a:ln>
                  <a:noFill/>
                </a:ln>
                <a:solidFill>
                  <a:srgbClr val="000000"/>
                </a:solidFill>
                <a:latin typeface="Arial-ItalicMS" pitchFamily="34"/>
                <a:ea typeface="Andale Sans UI" pitchFamily="2"/>
                <a:cs typeface="Tahoma" pitchFamily="2"/>
              </a:rPr>
              <a:t>i</a:t>
            </a:r>
            <a:r>
              <a:rPr lang="en-GB" sz="2200" b="0" i="1" u="none" strike="noStrike" baseline="0" dirty="0">
                <a:ln>
                  <a:noFill/>
                </a:ln>
                <a:solidFill>
                  <a:srgbClr val="000000"/>
                </a:solidFill>
                <a:latin typeface="Arial-ItalicMS" pitchFamily="34"/>
                <a:ea typeface="Andale Sans UI" pitchFamily="2"/>
                <a:cs typeface="Tahoma" pitchFamily="2"/>
              </a:rPr>
              <a:t> &lt;= length of array</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b="0" i="1" u="none" strike="noStrike" baseline="0" dirty="0">
                <a:ln>
                  <a:noFill/>
                </a:ln>
                <a:solidFill>
                  <a:srgbClr val="000000"/>
                </a:solidFill>
                <a:latin typeface="Arial-ItalicMS" pitchFamily="34"/>
                <a:ea typeface="Andale Sans UI" pitchFamily="2"/>
                <a:cs typeface="Tahoma" pitchFamily="2"/>
              </a:rPr>
              <a:t>    bar </a:t>
            </a:r>
            <a:r>
              <a:rPr lang="en-GB" sz="2200" dirty="0">
                <a:solidFill>
                  <a:srgbClr val="000000"/>
                </a:solidFill>
                <a:latin typeface="Symbol" pitchFamily="18"/>
                <a:ea typeface="Andale Sans UI" pitchFamily="2"/>
                <a:cs typeface="Tahoma" pitchFamily="2"/>
                <a:sym typeface="Symbol"/>
              </a:rPr>
              <a:t></a:t>
            </a:r>
            <a:r>
              <a:rPr lang="en-GB" sz="2200" b="0" i="1" u="none" strike="noStrike" baseline="0" dirty="0">
                <a:ln>
                  <a:noFill/>
                </a:ln>
                <a:solidFill>
                  <a:srgbClr val="000000"/>
                </a:solidFill>
                <a:latin typeface="Arial-ItalicMS" pitchFamily="34"/>
                <a:ea typeface="Andale Sans UI" pitchFamily="2"/>
                <a:cs typeface="Tahoma" pitchFamily="2"/>
              </a:rPr>
              <a:t> bar+ 2*array[</a:t>
            </a:r>
            <a:r>
              <a:rPr lang="en-GB" sz="2200" b="0" i="1" u="none" strike="noStrike" baseline="0" dirty="0" err="1">
                <a:ln>
                  <a:noFill/>
                </a:ln>
                <a:solidFill>
                  <a:srgbClr val="000000"/>
                </a:solidFill>
                <a:latin typeface="Arial-ItalicMS" pitchFamily="34"/>
                <a:ea typeface="Andale Sans UI" pitchFamily="2"/>
                <a:cs typeface="Tahoma" pitchFamily="2"/>
              </a:rPr>
              <a:t>i</a:t>
            </a:r>
            <a:r>
              <a:rPr lang="en-GB" sz="2200" b="0" i="1" u="none" strike="noStrike" baseline="0" dirty="0">
                <a:ln>
                  <a:noFill/>
                </a:ln>
                <a:solidFill>
                  <a:srgbClr val="000000"/>
                </a:solidFill>
                <a:latin typeface="Arial-ItalicMS" pitchFamily="34"/>
                <a:ea typeface="Andale Sans UI" pitchFamily="2"/>
                <a:cs typeface="Tahoma" pitchFamily="2"/>
              </a:rPr>
              <a:t>]</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b="0" i="1" u="none" strike="noStrike" baseline="0" dirty="0">
                <a:ln>
                  <a:noFill/>
                </a:ln>
                <a:solidFill>
                  <a:srgbClr val="000000"/>
                </a:solidFill>
                <a:latin typeface="Arial-ItalicMS" pitchFamily="34"/>
                <a:ea typeface="Andale Sans UI" pitchFamily="2"/>
                <a:cs typeface="Tahoma" pitchFamily="2"/>
              </a:rPr>
              <a:t>    </a:t>
            </a:r>
            <a:r>
              <a:rPr lang="en-GB" sz="2200" b="0" i="1" u="none" strike="noStrike" baseline="0" dirty="0" err="1">
                <a:ln>
                  <a:noFill/>
                </a:ln>
                <a:solidFill>
                  <a:srgbClr val="000000"/>
                </a:solidFill>
                <a:latin typeface="Arial-ItalicMS" pitchFamily="34"/>
                <a:ea typeface="Andale Sans UI" pitchFamily="2"/>
                <a:cs typeface="Tahoma" pitchFamily="2"/>
              </a:rPr>
              <a:t>i</a:t>
            </a:r>
            <a:r>
              <a:rPr lang="en-GB" sz="2200" b="0" i="1" u="none" strike="noStrike" baseline="0" dirty="0">
                <a:ln>
                  <a:noFill/>
                </a:ln>
                <a:solidFill>
                  <a:srgbClr val="000000"/>
                </a:solidFill>
                <a:latin typeface="Arial-ItalicMS" pitchFamily="34"/>
                <a:ea typeface="Andale Sans UI" pitchFamily="2"/>
                <a:cs typeface="Tahoma" pitchFamily="2"/>
              </a:rPr>
              <a:t> </a:t>
            </a:r>
            <a:r>
              <a:rPr lang="en-GB" sz="2200" dirty="0">
                <a:solidFill>
                  <a:srgbClr val="000000"/>
                </a:solidFill>
                <a:latin typeface="Symbol" pitchFamily="18"/>
                <a:ea typeface="Andale Sans UI" pitchFamily="2"/>
                <a:cs typeface="Tahoma" pitchFamily="2"/>
                <a:sym typeface="Symbol"/>
              </a:rPr>
              <a:t></a:t>
            </a:r>
            <a:r>
              <a:rPr lang="en-GB" sz="2200" b="0" i="1" u="none" strike="noStrike" baseline="0" dirty="0">
                <a:ln>
                  <a:noFill/>
                </a:ln>
                <a:solidFill>
                  <a:srgbClr val="000000"/>
                </a:solidFill>
                <a:latin typeface="Arial-ItalicMS" pitchFamily="34"/>
                <a:ea typeface="Andale Sans UI" pitchFamily="2"/>
                <a:cs typeface="Tahoma" pitchFamily="2"/>
              </a:rPr>
              <a:t> </a:t>
            </a:r>
            <a:r>
              <a:rPr lang="en-GB" sz="2200" b="0" i="1" u="none" strike="noStrike" baseline="0" dirty="0" err="1">
                <a:ln>
                  <a:noFill/>
                </a:ln>
                <a:solidFill>
                  <a:srgbClr val="000000"/>
                </a:solidFill>
                <a:latin typeface="Arial-ItalicMS" pitchFamily="34"/>
                <a:ea typeface="Andale Sans UI" pitchFamily="2"/>
                <a:cs typeface="Tahoma" pitchFamily="2"/>
              </a:rPr>
              <a:t>i</a:t>
            </a:r>
            <a:r>
              <a:rPr lang="en-GB" sz="2200" b="0" i="1" u="none" strike="noStrike" baseline="0" dirty="0">
                <a:ln>
                  <a:noFill/>
                </a:ln>
                <a:solidFill>
                  <a:srgbClr val="000000"/>
                </a:solidFill>
                <a:latin typeface="Arial-ItalicMS" pitchFamily="34"/>
                <a:ea typeface="Andale Sans UI" pitchFamily="2"/>
                <a:cs typeface="Tahoma" pitchFamily="2"/>
              </a:rPr>
              <a:t>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b="0" i="1" u="none" strike="noStrike" baseline="0" dirty="0">
                <a:ln>
                  <a:noFill/>
                </a:ln>
                <a:solidFill>
                  <a:srgbClr val="000000"/>
                </a:solidFill>
                <a:latin typeface="Arial-ItalicMS" pitchFamily="34"/>
                <a:ea typeface="Andale Sans UI" pitchFamily="2"/>
                <a:cs typeface="Tahoma" pitchFamily="2"/>
              </a:rPr>
              <a:t>Return bar</a:t>
            </a:r>
          </a:p>
          <a:p>
            <a:pPr marL="0" marR="0" lvl="0" indent="0" algn="l" rtl="0" hangingPunct="0">
              <a:lnSpc>
                <a:spcPct val="102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200" b="0" i="1" u="none" strike="noStrike" baseline="0" dirty="0">
              <a:ln>
                <a:noFill/>
              </a:ln>
              <a:solidFill>
                <a:srgbClr val="000000"/>
              </a:solidFill>
              <a:latin typeface="Arial-ItalicMS" pitchFamily="34"/>
              <a:ea typeface="Andale Sans UI" pitchFamily="2"/>
              <a:cs typeface="Tahoma" pitchFamily="2"/>
            </a:endParaRPr>
          </a:p>
        </p:txBody>
      </p:sp>
      <p:sp>
        <p:nvSpPr>
          <p:cNvPr id="8" name="Rectangle 7">
            <a:extLst>
              <a:ext uri="{FF2B5EF4-FFF2-40B4-BE49-F238E27FC236}">
                <a16:creationId xmlns:a16="http://schemas.microsoft.com/office/drawing/2014/main" id="{862F3877-27ED-4519-A066-454999CD49F9}"/>
              </a:ext>
            </a:extLst>
          </p:cNvPr>
          <p:cNvSpPr/>
          <p:nvPr/>
        </p:nvSpPr>
        <p:spPr>
          <a:xfrm>
            <a:off x="723677" y="4733315"/>
            <a:ext cx="7545303" cy="369332"/>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From slides 6 and 11</a:t>
            </a:r>
          </a:p>
        </p:txBody>
      </p:sp>
    </p:spTree>
    <p:extLst>
      <p:ext uri="{BB962C8B-B14F-4D97-AF65-F5344CB8AC3E}">
        <p14:creationId xmlns:p14="http://schemas.microsoft.com/office/powerpoint/2010/main" val="3310570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 and another one *</a:t>
            </a:r>
          </a:p>
        </p:txBody>
      </p:sp>
      <p:sp>
        <p:nvSpPr>
          <p:cNvPr id="8" name="Rectangle 7">
            <a:extLst>
              <a:ext uri="{FF2B5EF4-FFF2-40B4-BE49-F238E27FC236}">
                <a16:creationId xmlns:a16="http://schemas.microsoft.com/office/drawing/2014/main" id="{862F3877-27ED-4519-A066-454999CD49F9}"/>
              </a:ext>
            </a:extLst>
          </p:cNvPr>
          <p:cNvSpPr/>
          <p:nvPr/>
        </p:nvSpPr>
        <p:spPr>
          <a:xfrm>
            <a:off x="723677" y="4733315"/>
            <a:ext cx="7545303" cy="369332"/>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From slides 7 and 12</a:t>
            </a:r>
          </a:p>
        </p:txBody>
      </p:sp>
      <p:sp>
        <p:nvSpPr>
          <p:cNvPr id="6" name="TextBox 5">
            <a:extLst>
              <a:ext uri="{FF2B5EF4-FFF2-40B4-BE49-F238E27FC236}">
                <a16:creationId xmlns:a16="http://schemas.microsoft.com/office/drawing/2014/main" id="{7D77B555-8714-47EA-816D-59D1EA9A449B}"/>
              </a:ext>
            </a:extLst>
          </p:cNvPr>
          <p:cNvSpPr txBox="1"/>
          <p:nvPr/>
        </p:nvSpPr>
        <p:spPr>
          <a:xfrm>
            <a:off x="2310276" y="1299625"/>
            <a:ext cx="3522600" cy="3185359"/>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sng" strike="noStrike" baseline="0" dirty="0">
                <a:ln>
                  <a:noFill/>
                </a:ln>
                <a:solidFill>
                  <a:srgbClr val="000000"/>
                </a:solidFill>
                <a:uFillTx/>
                <a:latin typeface="Arial-ItalicMS" pitchFamily="34"/>
                <a:ea typeface="Arial-ItalicMS" pitchFamily="34"/>
                <a:cs typeface="Arial-ItalicMS" pitchFamily="34"/>
              </a:rPr>
              <a:t>Function foo2(array):</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bar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0,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WHILE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&lt;= length of array</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IF array[</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 0 THEN</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bar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bar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ELSE</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array[</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0</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Return bar</a:t>
            </a:r>
          </a:p>
        </p:txBody>
      </p:sp>
    </p:spTree>
    <p:extLst>
      <p:ext uri="{BB962C8B-B14F-4D97-AF65-F5344CB8AC3E}">
        <p14:creationId xmlns:p14="http://schemas.microsoft.com/office/powerpoint/2010/main" val="32999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Recursion</a:t>
            </a:r>
          </a:p>
        </p:txBody>
      </p:sp>
    </p:spTree>
    <p:extLst>
      <p:ext uri="{BB962C8B-B14F-4D97-AF65-F5344CB8AC3E}">
        <p14:creationId xmlns:p14="http://schemas.microsoft.com/office/powerpoint/2010/main" val="1181807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Divide and Conquer</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709"/>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MS" pitchFamily="34"/>
                <a:ea typeface="ArialMS" pitchFamily="34"/>
                <a:cs typeface="ArialMS" pitchFamily="34"/>
              </a:rPr>
              <a:t>Many algorithms have the form:</a:t>
            </a:r>
          </a:p>
          <a:p>
            <a:pPr lvl="1" hangingPunct="0">
              <a:lnSpc>
                <a:spcPct val="107000"/>
              </a:lnSpc>
              <a:spcBef>
                <a:spcPts val="709"/>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MS" pitchFamily="34"/>
                <a:ea typeface="ArialMS" pitchFamily="34"/>
                <a:cs typeface="ArialMS" pitchFamily="34"/>
              </a:rPr>
              <a:t>If the input is not simple, </a:t>
            </a:r>
            <a:r>
              <a:rPr lang="en-GB" sz="2400" b="1" dirty="0">
                <a:solidFill>
                  <a:srgbClr val="000000"/>
                </a:solidFill>
                <a:latin typeface="Arial-BoldMS" pitchFamily="34"/>
                <a:ea typeface="Arial-BoldMS" pitchFamily="34"/>
                <a:cs typeface="Arial-BoldMS" pitchFamily="34"/>
              </a:rPr>
              <a:t>divide </a:t>
            </a:r>
            <a:r>
              <a:rPr lang="en-GB" sz="2400" dirty="0">
                <a:solidFill>
                  <a:srgbClr val="000000"/>
                </a:solidFill>
                <a:latin typeface="ArialMS" pitchFamily="34"/>
                <a:ea typeface="ArialMS" pitchFamily="34"/>
                <a:cs typeface="ArialMS" pitchFamily="34"/>
              </a:rPr>
              <a:t>the input into simpler components, apply the algorithm recursively to each part, and </a:t>
            </a:r>
            <a:r>
              <a:rPr lang="en-GB" sz="2400" b="1" dirty="0">
                <a:solidFill>
                  <a:srgbClr val="000000"/>
                </a:solidFill>
                <a:latin typeface="Arial-BoldMS" pitchFamily="34"/>
                <a:ea typeface="Arial-BoldMS" pitchFamily="34"/>
                <a:cs typeface="Arial-BoldMS" pitchFamily="34"/>
              </a:rPr>
              <a:t>combine </a:t>
            </a:r>
            <a:r>
              <a:rPr lang="en-GB" sz="2400" dirty="0">
                <a:solidFill>
                  <a:srgbClr val="000000"/>
                </a:solidFill>
                <a:latin typeface="ArialMS" pitchFamily="34"/>
                <a:ea typeface="ArialMS" pitchFamily="34"/>
                <a:cs typeface="ArialMS" pitchFamily="34"/>
              </a:rPr>
              <a:t>the results obtained</a:t>
            </a:r>
          </a:p>
          <a:p>
            <a:pPr lvl="1" hangingPunct="0">
              <a:lnSpc>
                <a:spcPct val="107000"/>
              </a:lnSpc>
              <a:spcBef>
                <a:spcPts val="709"/>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MS" pitchFamily="34"/>
                <a:ea typeface="ArialMS" pitchFamily="34"/>
                <a:cs typeface="ArialMS" pitchFamily="34"/>
              </a:rPr>
              <a:t>Otherwise, </a:t>
            </a:r>
            <a:r>
              <a:rPr lang="en-GB" sz="2400" b="1" dirty="0">
                <a:solidFill>
                  <a:srgbClr val="000000"/>
                </a:solidFill>
                <a:latin typeface="Arial-BoldMS" pitchFamily="34"/>
                <a:ea typeface="Arial-BoldMS" pitchFamily="34"/>
                <a:cs typeface="Arial-BoldMS" pitchFamily="34"/>
              </a:rPr>
              <a:t>solve </a:t>
            </a:r>
            <a:r>
              <a:rPr lang="en-GB" sz="2400" dirty="0">
                <a:solidFill>
                  <a:srgbClr val="000000"/>
                </a:solidFill>
                <a:latin typeface="ArialMS" pitchFamily="34"/>
                <a:ea typeface="ArialMS" pitchFamily="34"/>
                <a:cs typeface="ArialMS" pitchFamily="34"/>
              </a:rPr>
              <a:t>it with a special algorithm</a:t>
            </a:r>
            <a:endParaRPr lang="en-GB" sz="2000" dirty="0">
              <a:latin typeface="ArialMS" pitchFamily="34"/>
            </a:endParaRPr>
          </a:p>
        </p:txBody>
      </p:sp>
    </p:spTree>
    <p:extLst>
      <p:ext uri="{BB962C8B-B14F-4D97-AF65-F5344CB8AC3E}">
        <p14:creationId xmlns:p14="http://schemas.microsoft.com/office/powerpoint/2010/main" val="35472551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Analysing divide and conquer algorithms</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rialMS" pitchFamily="34"/>
                <a:cs typeface="ArialMS" pitchFamily="34"/>
              </a:rPr>
              <a:t>You have to consider, for an input size of </a:t>
            </a:r>
            <a:r>
              <a:rPr lang="en-GB" sz="2800" i="1" dirty="0">
                <a:solidFill>
                  <a:srgbClr val="000000"/>
                </a:solidFill>
                <a:latin typeface="Arial-ItalicMS" pitchFamily="34"/>
                <a:ea typeface="Arial-ItalicMS" pitchFamily="34"/>
                <a:cs typeface="Arial-ItalicMS" pitchFamily="34"/>
              </a:rPr>
              <a:t>n</a:t>
            </a:r>
            <a:r>
              <a:rPr lang="en-GB" dirty="0">
                <a:solidFill>
                  <a:srgbClr val="000000"/>
                </a:solidFill>
                <a:latin typeface="Arial" pitchFamily="34"/>
                <a:ea typeface="ArialMS" pitchFamily="34"/>
                <a:cs typeface="ArialMS" pitchFamily="34"/>
              </a:rPr>
              <a:t>:</a:t>
            </a:r>
          </a:p>
          <a:p>
            <a:pPr lvl="1"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rialMS" pitchFamily="34"/>
                <a:cs typeface="ArialMS" pitchFamily="34"/>
              </a:rPr>
              <a:t>If the input is simple</a:t>
            </a:r>
          </a:p>
          <a:p>
            <a:pPr lvl="2"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dirty="0">
                <a:solidFill>
                  <a:srgbClr val="000000"/>
                </a:solidFill>
                <a:latin typeface="Arial" pitchFamily="34"/>
                <a:ea typeface="ArialMS" pitchFamily="34"/>
                <a:cs typeface="ArialMS" pitchFamily="34"/>
              </a:rPr>
              <a:t>the time the special algorithm takes</a:t>
            </a:r>
          </a:p>
          <a:p>
            <a:pPr lvl="1"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rialMS" pitchFamily="34"/>
                <a:cs typeface="ArialMS" pitchFamily="34"/>
              </a:rPr>
              <a:t>Otherwise, </a:t>
            </a:r>
          </a:p>
          <a:p>
            <a:pPr lvl="2"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dirty="0">
                <a:solidFill>
                  <a:srgbClr val="000000"/>
                </a:solidFill>
                <a:latin typeface="Arial" pitchFamily="34"/>
                <a:ea typeface="ArialMS" pitchFamily="34"/>
                <a:cs typeface="ArialMS" pitchFamily="34"/>
              </a:rPr>
              <a:t>the time of dividing the input, plus</a:t>
            </a:r>
          </a:p>
          <a:p>
            <a:pPr lvl="2"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dirty="0">
                <a:solidFill>
                  <a:srgbClr val="000000"/>
                </a:solidFill>
                <a:latin typeface="Arial" pitchFamily="34"/>
                <a:ea typeface="ArialMS" pitchFamily="34"/>
                <a:cs typeface="ArialMS" pitchFamily="34"/>
              </a:rPr>
              <a:t>the time of processing the components, plus</a:t>
            </a:r>
          </a:p>
          <a:p>
            <a:pPr lvl="2"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dirty="0">
                <a:solidFill>
                  <a:srgbClr val="000000"/>
                </a:solidFill>
                <a:latin typeface="Arial" pitchFamily="34"/>
                <a:ea typeface="ArialMS" pitchFamily="34"/>
                <a:cs typeface="ArialMS" pitchFamily="34"/>
              </a:rPr>
              <a:t>the time of combining the results</a:t>
            </a:r>
          </a:p>
          <a:p>
            <a:pPr lvl="2"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200" dirty="0">
                <a:solidFill>
                  <a:srgbClr val="000000"/>
                </a:solidFill>
                <a:latin typeface="Arial" pitchFamily="34"/>
                <a:ea typeface="ArialMS" pitchFamily="34"/>
                <a:cs typeface="ArialMS" pitchFamily="34"/>
              </a:rPr>
              <a:t>... and then solve the recursive definition.</a:t>
            </a:r>
          </a:p>
        </p:txBody>
      </p:sp>
    </p:spTree>
    <p:extLst>
      <p:ext uri="{BB962C8B-B14F-4D97-AF65-F5344CB8AC3E}">
        <p14:creationId xmlns:p14="http://schemas.microsoft.com/office/powerpoint/2010/main" val="7900074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Recursion *</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A powerful way of programming using a function within itself</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A problem is addressed by identifying:</a:t>
            </a:r>
          </a:p>
          <a:p>
            <a:pPr lvl="1"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A step towards the next simpler case to which the same approach applies</a:t>
            </a:r>
          </a:p>
          <a:p>
            <a:pPr mar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AND</a:t>
            </a:r>
          </a:p>
          <a:p>
            <a:pPr lvl="1"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Result in the simplest case</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Recursion is, in a way, the reverse of proof by induction</a:t>
            </a:r>
          </a:p>
        </p:txBody>
      </p:sp>
      <p:sp>
        <p:nvSpPr>
          <p:cNvPr id="4" name="Rectangle 3">
            <a:extLst>
              <a:ext uri="{FF2B5EF4-FFF2-40B4-BE49-F238E27FC236}">
                <a16:creationId xmlns:a16="http://schemas.microsoft.com/office/drawing/2014/main" id="{E24180A1-399B-4ED4-95B6-437406A78962}"/>
              </a:ext>
            </a:extLst>
          </p:cNvPr>
          <p:cNvSpPr/>
          <p:nvPr/>
        </p:nvSpPr>
        <p:spPr>
          <a:xfrm>
            <a:off x="457348" y="4779110"/>
            <a:ext cx="7545303" cy="400110"/>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latin typeface="ArialMS" pitchFamily="34"/>
              </a:rPr>
              <a:t>* Introduced to you in Introduction to Algorithms</a:t>
            </a:r>
          </a:p>
        </p:txBody>
      </p:sp>
    </p:spTree>
    <p:extLst>
      <p:ext uri="{BB962C8B-B14F-4D97-AF65-F5344CB8AC3E}">
        <p14:creationId xmlns:p14="http://schemas.microsoft.com/office/powerpoint/2010/main" val="2184198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Example: Factorial</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Problem: calculate </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 = </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rial" pitchFamily="34"/>
                <a:cs typeface="Arial" pitchFamily="34"/>
              </a:rPr>
              <a:t>·</a:t>
            </a:r>
            <a:r>
              <a:rPr lang="en-GB" sz="2000" dirty="0">
                <a:solidFill>
                  <a:srgbClr val="000000"/>
                </a:solidFill>
                <a:latin typeface="Arial" pitchFamily="34"/>
                <a:ea typeface="Andale Sans UI" pitchFamily="2"/>
                <a:cs typeface="Tahoma" pitchFamily="2"/>
              </a:rPr>
              <a:t>(</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-1)</a:t>
            </a:r>
            <a:r>
              <a:rPr lang="en-GB" sz="2000" dirty="0">
                <a:solidFill>
                  <a:srgbClr val="000000"/>
                </a:solidFill>
                <a:latin typeface="Arial" pitchFamily="34"/>
                <a:ea typeface="Arial" pitchFamily="34"/>
                <a:cs typeface="Arial" pitchFamily="34"/>
              </a:rPr>
              <a:t>·</a:t>
            </a:r>
            <a:r>
              <a:rPr lang="en-GB" sz="2000" dirty="0">
                <a:solidFill>
                  <a:srgbClr val="000000"/>
                </a:solidFill>
                <a:latin typeface="Arial" pitchFamily="34"/>
                <a:ea typeface="Andale Sans UI" pitchFamily="2"/>
                <a:cs typeface="Tahoma" pitchFamily="2"/>
              </a:rPr>
              <a:t>(</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-2)</a:t>
            </a:r>
            <a:r>
              <a:rPr lang="en-GB" sz="2000" dirty="0">
                <a:solidFill>
                  <a:srgbClr val="000000"/>
                </a:solidFill>
                <a:latin typeface="Arial" pitchFamily="34"/>
                <a:ea typeface="Arial" pitchFamily="34"/>
                <a:cs typeface="Arial" pitchFamily="34"/>
              </a:rPr>
              <a:t>·</a:t>
            </a:r>
            <a:r>
              <a:rPr lang="en-GB" sz="2000" dirty="0">
                <a:solidFill>
                  <a:srgbClr val="000000"/>
                </a:solidFill>
                <a:latin typeface="Arial" pitchFamily="34"/>
                <a:ea typeface="Andale Sans UI" pitchFamily="2"/>
                <a:cs typeface="Tahoma" pitchFamily="2"/>
              </a:rPr>
              <a:t>...</a:t>
            </a:r>
            <a:r>
              <a:rPr lang="en-GB" sz="2000" dirty="0">
                <a:solidFill>
                  <a:srgbClr val="000000"/>
                </a:solidFill>
                <a:latin typeface="Arial" pitchFamily="34"/>
                <a:ea typeface="Arial" pitchFamily="34"/>
                <a:cs typeface="Arial" pitchFamily="34"/>
              </a:rPr>
              <a:t>·</a:t>
            </a:r>
            <a:r>
              <a:rPr lang="en-GB" sz="2000" dirty="0">
                <a:solidFill>
                  <a:srgbClr val="000000"/>
                </a:solidFill>
                <a:latin typeface="Arial" pitchFamily="34"/>
                <a:ea typeface="Andale Sans UI" pitchFamily="2"/>
                <a:cs typeface="Tahoma" pitchFamily="2"/>
              </a:rPr>
              <a:t>1</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Step (for </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&gt;0): </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 = </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rial" pitchFamily="34"/>
                <a:cs typeface="Arial" pitchFamily="34"/>
              </a:rPr>
              <a:t>·</a:t>
            </a:r>
            <a:r>
              <a:rPr lang="en-GB" sz="2000" dirty="0">
                <a:solidFill>
                  <a:srgbClr val="000000"/>
                </a:solidFill>
                <a:latin typeface="Arial" pitchFamily="34"/>
                <a:ea typeface="Andale Sans UI" pitchFamily="2"/>
                <a:cs typeface="Tahoma" pitchFamily="2"/>
              </a:rPr>
              <a:t>(</a:t>
            </a:r>
            <a:r>
              <a:rPr lang="en-GB" sz="2000" i="1" dirty="0">
                <a:solidFill>
                  <a:srgbClr val="000000"/>
                </a:solidFill>
                <a:latin typeface="Arial" pitchFamily="34"/>
                <a:ea typeface="Andale Sans UI" pitchFamily="2"/>
                <a:cs typeface="Tahoma" pitchFamily="2"/>
              </a:rPr>
              <a:t>n</a:t>
            </a:r>
            <a:r>
              <a:rPr lang="en-GB" sz="2000" dirty="0">
                <a:solidFill>
                  <a:srgbClr val="000000"/>
                </a:solidFill>
                <a:latin typeface="Arial" pitchFamily="34"/>
                <a:ea typeface="Andale Sans UI" pitchFamily="2"/>
                <a:cs typeface="Tahoma" pitchFamily="2"/>
              </a:rPr>
              <a:t>-1)!</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Base (simplest) case: 0! = 1</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This defines the value of n! for any natural number n.</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050" dirty="0">
              <a:solidFill>
                <a:srgbClr val="000000"/>
              </a:solidFill>
              <a:latin typeface="Arial" pitchFamily="34"/>
              <a:ea typeface="Andale Sans UI" pitchFamily="2"/>
              <a:cs typeface="Tahoma" pitchFamily="2"/>
            </a:endParaRPr>
          </a:p>
          <a:p>
            <a:pPr marL="0" lvl="0" indent="0" hangingPunct="0">
              <a:spcBef>
                <a:spcPts val="3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u="sng" dirty="0">
                <a:solidFill>
                  <a:srgbClr val="000000"/>
                </a:solidFill>
                <a:latin typeface="Arial" pitchFamily="34"/>
                <a:ea typeface="Andale Sans UI" pitchFamily="2"/>
                <a:cs typeface="Tahoma" pitchFamily="2"/>
              </a:rPr>
              <a:t>Function factorial(n)</a:t>
            </a:r>
          </a:p>
          <a:p>
            <a:pPr marL="0" lvl="0" indent="0" hangingPunct="0">
              <a:spcBef>
                <a:spcPts val="3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ndale Sans UI" pitchFamily="2"/>
                <a:cs typeface="Tahoma" pitchFamily="2"/>
              </a:rPr>
              <a:t>IF n = 0 THEN</a:t>
            </a:r>
          </a:p>
          <a:p>
            <a:pPr marL="0" lvl="0" indent="0" hangingPunct="0">
              <a:spcBef>
                <a:spcPts val="3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ndale Sans UI" pitchFamily="2"/>
                <a:cs typeface="Tahoma" pitchFamily="2"/>
              </a:rPr>
              <a:t>		Return 1</a:t>
            </a:r>
          </a:p>
          <a:p>
            <a:pPr marL="0" lvl="0" indent="0" hangingPunct="0">
              <a:spcBef>
                <a:spcPts val="3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ndale Sans UI" pitchFamily="2"/>
                <a:cs typeface="Tahoma" pitchFamily="2"/>
              </a:rPr>
              <a:t>ELSE</a:t>
            </a:r>
          </a:p>
          <a:p>
            <a:pPr marL="0" lvl="0" indent="0" hangingPunct="0">
              <a:spcBef>
                <a:spcPts val="3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ndale Sans UI" pitchFamily="2"/>
                <a:cs typeface="Tahoma" pitchFamily="2"/>
              </a:rPr>
              <a:t>		aux ← factorial(n-1)</a:t>
            </a:r>
          </a:p>
          <a:p>
            <a:pPr marL="0" lvl="0" indent="0" hangingPunct="0">
              <a:spcBef>
                <a:spcPts val="3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i="1" dirty="0">
                <a:solidFill>
                  <a:srgbClr val="000000"/>
                </a:solidFill>
                <a:latin typeface="Arial" pitchFamily="34"/>
                <a:ea typeface="Andale Sans UI" pitchFamily="2"/>
                <a:cs typeface="Tahoma" pitchFamily="2"/>
              </a:rPr>
              <a:t>		Return n * aux</a:t>
            </a:r>
            <a:endParaRPr lang="en-GB" sz="2000" dirty="0">
              <a:solidFill>
                <a:srgbClr val="000000"/>
              </a:solidFill>
              <a:latin typeface="Arial" pitchFamily="34"/>
              <a:ea typeface="Andale Sans UI" pitchFamily="2"/>
              <a:cs typeface="Tahoma" pitchFamily="2"/>
            </a:endParaRPr>
          </a:p>
        </p:txBody>
      </p:sp>
      <p:sp>
        <p:nvSpPr>
          <p:cNvPr id="5" name="TextBox 4">
            <a:extLst>
              <a:ext uri="{FF2B5EF4-FFF2-40B4-BE49-F238E27FC236}">
                <a16:creationId xmlns:a16="http://schemas.microsoft.com/office/drawing/2014/main" id="{CAC73BEE-800B-45EB-A5D8-385029ADC31F}"/>
              </a:ext>
            </a:extLst>
          </p:cNvPr>
          <p:cNvSpPr txBox="1"/>
          <p:nvPr/>
        </p:nvSpPr>
        <p:spPr>
          <a:xfrm>
            <a:off x="3282087" y="3365646"/>
            <a:ext cx="1008112" cy="1785104"/>
          </a:xfrm>
          <a:prstGeom prst="rect">
            <a:avLst/>
          </a:prstGeom>
          <a:noFill/>
        </p:spPr>
        <p:txBody>
          <a:bodyPr wrap="square" rtlCol="0">
            <a:spAutoFit/>
          </a:bodyPr>
          <a:lstStyle/>
          <a:p>
            <a:pPr>
              <a:spcBef>
                <a:spcPts val="300"/>
              </a:spcBef>
            </a:pPr>
            <a:r>
              <a:rPr lang="en-GB" sz="2000" dirty="0">
                <a:solidFill>
                  <a:srgbClr val="7030A0"/>
                </a:solidFill>
              </a:rPr>
              <a:t>// 0</a:t>
            </a:r>
          </a:p>
          <a:p>
            <a:pPr>
              <a:spcBef>
                <a:spcPts val="300"/>
              </a:spcBef>
            </a:pPr>
            <a:r>
              <a:rPr lang="en-GB" sz="2000" dirty="0">
                <a:solidFill>
                  <a:srgbClr val="7030A0"/>
                </a:solidFill>
              </a:rPr>
              <a:t>// 1</a:t>
            </a:r>
          </a:p>
          <a:p>
            <a:pPr>
              <a:spcBef>
                <a:spcPts val="300"/>
              </a:spcBef>
            </a:pPr>
            <a:r>
              <a:rPr lang="en-GB" sz="2000" dirty="0">
                <a:solidFill>
                  <a:srgbClr val="7030A0"/>
                </a:solidFill>
              </a:rPr>
              <a:t>// 2</a:t>
            </a:r>
          </a:p>
          <a:p>
            <a:pPr>
              <a:spcBef>
                <a:spcPts val="300"/>
              </a:spcBef>
            </a:pPr>
            <a:r>
              <a:rPr lang="en-GB" sz="2000" dirty="0">
                <a:solidFill>
                  <a:srgbClr val="7030A0"/>
                </a:solidFill>
              </a:rPr>
              <a:t>// 3</a:t>
            </a:r>
          </a:p>
          <a:p>
            <a:pPr>
              <a:spcBef>
                <a:spcPts val="300"/>
              </a:spcBef>
            </a:pPr>
            <a:r>
              <a:rPr lang="en-GB" sz="2000" dirty="0">
                <a:solidFill>
                  <a:srgbClr val="7030A0"/>
                </a:solidFill>
              </a:rPr>
              <a:t>// 4</a:t>
            </a:r>
            <a:endParaRPr lang="en-GB" sz="2400" dirty="0">
              <a:solidFill>
                <a:srgbClr val="7030A0"/>
              </a:solidFill>
            </a:endParaRPr>
          </a:p>
        </p:txBody>
      </p:sp>
    </p:spTree>
    <p:extLst>
      <p:ext uri="{BB962C8B-B14F-4D97-AF65-F5344CB8AC3E}">
        <p14:creationId xmlns:p14="http://schemas.microsoft.com/office/powerpoint/2010/main" val="2464849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What are “factorial’s” time and space complexities? </a:t>
            </a:r>
            <a:endParaRPr lang="en-GB" dirty="0">
              <a:solidFill>
                <a:srgbClr val="00B0F0"/>
              </a:solidFill>
            </a:endParaRPr>
          </a:p>
        </p:txBody>
      </p:sp>
      <p:sp>
        <p:nvSpPr>
          <p:cNvPr id="3" name="Content Placeholder 2"/>
          <p:cNvSpPr>
            <a:spLocks noGrp="1"/>
          </p:cNvSpPr>
          <p:nvPr>
            <p:ph idx="1"/>
          </p:nvPr>
        </p:nvSpPr>
        <p:spPr>
          <a:xfrm>
            <a:off x="395288" y="1383625"/>
            <a:ext cx="8424862" cy="3294362"/>
          </a:xfrm>
        </p:spPr>
        <p:txBody>
          <a:bodyPr/>
          <a:lstStyle/>
          <a:p>
            <a:pPr marL="342900"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Time complexity</a:t>
            </a:r>
          </a:p>
          <a:p>
            <a:pPr marL="800100" lvl="1"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C9122B"/>
              </a:solidFill>
              <a:latin typeface="Arial" pitchFamily="34"/>
              <a:ea typeface="Andale Sans UI" pitchFamily="2"/>
              <a:cs typeface="Tahoma" pitchFamily="2"/>
            </a:endParaRPr>
          </a:p>
          <a:p>
            <a:pPr marL="800100" lvl="1"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000000"/>
              </a:solidFill>
              <a:latin typeface="Arial" pitchFamily="34"/>
              <a:ea typeface="Andale Sans UI" pitchFamily="2"/>
              <a:cs typeface="Tahoma" pitchFamily="2"/>
            </a:endParaRPr>
          </a:p>
          <a:p>
            <a:pPr marL="342900"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Space complexity </a:t>
            </a:r>
          </a:p>
          <a:p>
            <a:pPr marL="800100" lvl="1"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C9122B"/>
              </a:solidFill>
              <a:latin typeface="Arial" pitchFamily="34"/>
              <a:ea typeface="Andale Sans UI" pitchFamily="2"/>
              <a:cs typeface="Tahoma" pitchFamily="2"/>
            </a:endParaRPr>
          </a:p>
        </p:txBody>
      </p:sp>
    </p:spTree>
    <p:extLst>
      <p:ext uri="{BB962C8B-B14F-4D97-AF65-F5344CB8AC3E}">
        <p14:creationId xmlns:p14="http://schemas.microsoft.com/office/powerpoint/2010/main" val="34295233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A167-372A-418B-B445-00839B37580F}"/>
              </a:ext>
            </a:extLst>
          </p:cNvPr>
          <p:cNvSpPr>
            <a:spLocks noGrp="1"/>
          </p:cNvSpPr>
          <p:nvPr>
            <p:ph type="title"/>
          </p:nvPr>
        </p:nvSpPr>
        <p:spPr>
          <a:xfrm>
            <a:off x="533403" y="664044"/>
            <a:ext cx="8069263" cy="454819"/>
          </a:xfrm>
        </p:spPr>
        <p:txBody>
          <a:bodyPr/>
          <a:lstStyle/>
          <a:p>
            <a:r>
              <a:rPr lang="en-GB" dirty="0"/>
              <a:t>Tail Recursion</a:t>
            </a:r>
          </a:p>
        </p:txBody>
      </p:sp>
      <p:sp>
        <p:nvSpPr>
          <p:cNvPr id="2" name="Content Placeholder 1">
            <a:extLst>
              <a:ext uri="{FF2B5EF4-FFF2-40B4-BE49-F238E27FC236}">
                <a16:creationId xmlns:a16="http://schemas.microsoft.com/office/drawing/2014/main" id="{8F372DC0-A0E0-4D8D-9989-51DA5226BA5E}"/>
              </a:ext>
            </a:extLst>
          </p:cNvPr>
          <p:cNvSpPr>
            <a:spLocks noGrp="1"/>
          </p:cNvSpPr>
          <p:nvPr>
            <p:ph sz="half" idx="1"/>
          </p:nvPr>
        </p:nvSpPr>
        <p:spPr>
          <a:xfrm>
            <a:off x="395288" y="1186670"/>
            <a:ext cx="4032696" cy="295245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void tail(</a:t>
            </a:r>
            <a:r>
              <a:rPr lang="en-GB" sz="1800" dirty="0" err="1">
                <a:solidFill>
                  <a:srgbClr val="000000"/>
                </a:solidFill>
                <a:latin typeface="Courier" pitchFamily="49" charset="0"/>
                <a:ea typeface="CourierNewPSMT" pitchFamily="50"/>
                <a:cs typeface="CourierNewPSMT" pitchFamily="50"/>
              </a:rPr>
              <a:t>int</a:t>
            </a: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i</a:t>
            </a:r>
            <a:r>
              <a:rPr lang="en-GB" sz="18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if (</a:t>
            </a:r>
            <a:r>
              <a:rPr lang="en-GB" sz="1800" dirty="0" err="1">
                <a:solidFill>
                  <a:srgbClr val="000000"/>
                </a:solidFill>
                <a:latin typeface="Courier" pitchFamily="49" charset="0"/>
                <a:ea typeface="CourierNewPSMT" pitchFamily="50"/>
                <a:cs typeface="CourierNewPSMT" pitchFamily="50"/>
              </a:rPr>
              <a:t>i</a:t>
            </a:r>
            <a:r>
              <a:rPr lang="en-GB" sz="1800" dirty="0">
                <a:solidFill>
                  <a:srgbClr val="000000"/>
                </a:solidFill>
                <a:latin typeface="Courier" pitchFamily="49" charset="0"/>
                <a:ea typeface="CourierNewPSMT" pitchFamily="50"/>
                <a:cs typeface="CourierNewPSMT" pitchFamily="50"/>
              </a:rPr>
              <a:t> &gt; 0)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System.out.println</a:t>
            </a:r>
            <a:r>
              <a:rPr lang="en-GB" sz="1800" dirty="0">
                <a:solidFill>
                  <a:srgbClr val="000000"/>
                </a:solidFill>
                <a:latin typeface="Courier" pitchFamily="49" charset="0"/>
                <a:ea typeface="CourierNewPSMT" pitchFamily="50"/>
                <a:cs typeface="CourierNewPSMT" pitchFamily="50"/>
              </a:rPr>
              <a:t>(</a:t>
            </a:r>
            <a:r>
              <a:rPr lang="en-GB" sz="1800" dirty="0" err="1">
                <a:solidFill>
                  <a:srgbClr val="000000"/>
                </a:solidFill>
                <a:latin typeface="Courier" pitchFamily="49" charset="0"/>
                <a:ea typeface="CourierNewPSMT" pitchFamily="50"/>
                <a:cs typeface="CourierNewPSMT" pitchFamily="50"/>
              </a:rPr>
              <a:t>i</a:t>
            </a:r>
            <a:r>
              <a:rPr lang="en-GB" sz="18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tail(i-1);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000"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void </a:t>
            </a:r>
            <a:r>
              <a:rPr lang="en-GB" sz="1800" dirty="0" err="1">
                <a:solidFill>
                  <a:srgbClr val="000000"/>
                </a:solidFill>
                <a:latin typeface="Courier" pitchFamily="49" charset="0"/>
                <a:ea typeface="CourierNewPSMT" pitchFamily="50"/>
                <a:cs typeface="CourierNewPSMT" pitchFamily="50"/>
              </a:rPr>
              <a:t>tailloop</a:t>
            </a:r>
            <a:r>
              <a:rPr lang="en-GB" sz="1800" dirty="0">
                <a:solidFill>
                  <a:srgbClr val="000000"/>
                </a:solidFill>
                <a:latin typeface="Courier" pitchFamily="49" charset="0"/>
                <a:ea typeface="CourierNewPSMT" pitchFamily="50"/>
                <a:cs typeface="CourierNewPSMT" pitchFamily="50"/>
              </a:rPr>
              <a:t>(</a:t>
            </a:r>
            <a:r>
              <a:rPr lang="en-GB" sz="1800" dirty="0" err="1">
                <a:solidFill>
                  <a:srgbClr val="000000"/>
                </a:solidFill>
                <a:latin typeface="Courier" pitchFamily="49" charset="0"/>
                <a:ea typeface="CourierNewPSMT" pitchFamily="50"/>
                <a:cs typeface="CourierNewPSMT" pitchFamily="50"/>
              </a:rPr>
              <a:t>int</a:t>
            </a: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i</a:t>
            </a:r>
            <a:r>
              <a:rPr lang="en-GB" sz="18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while (</a:t>
            </a:r>
            <a:r>
              <a:rPr lang="en-GB" sz="1800" dirty="0" err="1">
                <a:solidFill>
                  <a:srgbClr val="000000"/>
                </a:solidFill>
                <a:latin typeface="Courier" pitchFamily="49" charset="0"/>
                <a:ea typeface="CourierNewPSMT" pitchFamily="50"/>
                <a:cs typeface="CourierNewPSMT" pitchFamily="50"/>
              </a:rPr>
              <a:t>i</a:t>
            </a:r>
            <a:r>
              <a:rPr lang="en-GB" sz="1800" dirty="0">
                <a:solidFill>
                  <a:srgbClr val="000000"/>
                </a:solidFill>
                <a:latin typeface="Courier" pitchFamily="49" charset="0"/>
                <a:ea typeface="CourierNewPSMT" pitchFamily="50"/>
                <a:cs typeface="CourierNewPSMT" pitchFamily="50"/>
              </a:rPr>
              <a:t> &gt; 0)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System.out.println</a:t>
            </a:r>
            <a:r>
              <a:rPr lang="en-GB" sz="1800" dirty="0">
                <a:solidFill>
                  <a:srgbClr val="000000"/>
                </a:solidFill>
                <a:latin typeface="Courier" pitchFamily="49" charset="0"/>
                <a:ea typeface="CourierNewPSMT" pitchFamily="50"/>
                <a:cs typeface="CourierNewPSMT" pitchFamily="50"/>
              </a:rPr>
              <a:t>(</a:t>
            </a:r>
            <a:r>
              <a:rPr lang="en-GB" sz="1800" dirty="0" err="1">
                <a:solidFill>
                  <a:srgbClr val="000000"/>
                </a:solidFill>
                <a:latin typeface="Courier" pitchFamily="49" charset="0"/>
                <a:ea typeface="CourierNewPSMT" pitchFamily="50"/>
                <a:cs typeface="CourierNewPSMT" pitchFamily="50"/>
              </a:rPr>
              <a:t>i</a:t>
            </a:r>
            <a:r>
              <a:rPr lang="en-GB" sz="18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i</a:t>
            </a:r>
            <a:r>
              <a:rPr lang="en-GB" sz="1800" dirty="0">
                <a:solidFill>
                  <a:srgbClr val="000000"/>
                </a:solidFill>
                <a:latin typeface="Courier" pitchFamily="49" charset="0"/>
                <a:ea typeface="CourierNewPSMT" pitchFamily="50"/>
                <a:cs typeface="CourierNewPSMT" pitchFamily="50"/>
              </a:rPr>
              <a:t>=i-1;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a:t>
            </a:r>
          </a:p>
        </p:txBody>
      </p:sp>
      <p:sp>
        <p:nvSpPr>
          <p:cNvPr id="3" name="Content Placeholder 2">
            <a:extLst>
              <a:ext uri="{FF2B5EF4-FFF2-40B4-BE49-F238E27FC236}">
                <a16:creationId xmlns:a16="http://schemas.microsoft.com/office/drawing/2014/main" id="{504700DD-B867-444C-B095-CD3D1BC800D9}"/>
              </a:ext>
            </a:extLst>
          </p:cNvPr>
          <p:cNvSpPr>
            <a:spLocks noGrp="1"/>
          </p:cNvSpPr>
          <p:nvPr>
            <p:ph sz="half" idx="2"/>
          </p:nvPr>
        </p:nvSpPr>
        <p:spPr>
          <a:xfrm>
            <a:off x="4716016" y="1488558"/>
            <a:ext cx="4104134" cy="3171548"/>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Tail recursion is when the recursive call is the last thing done.</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A loop can easily replace it.</a:t>
            </a:r>
          </a:p>
        </p:txBody>
      </p:sp>
    </p:spTree>
    <p:extLst>
      <p:ext uri="{BB962C8B-B14F-4D97-AF65-F5344CB8AC3E}">
        <p14:creationId xmlns:p14="http://schemas.microsoft.com/office/powerpoint/2010/main" val="3015658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Basic Concepts Discussion</a:t>
            </a:r>
          </a:p>
        </p:txBody>
      </p:sp>
    </p:spTree>
    <p:extLst>
      <p:ext uri="{BB962C8B-B14F-4D97-AF65-F5344CB8AC3E}">
        <p14:creationId xmlns:p14="http://schemas.microsoft.com/office/powerpoint/2010/main" val="906547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Example of Tail Recursion: factorial</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Arial-ItalicMS" pitchFamily="34"/>
                <a:ea typeface="Arial-ItalicMS" pitchFamily="34"/>
                <a:cs typeface="Arial-ItalicMS" pitchFamily="34"/>
              </a:rPr>
              <a:t>This factorial function is tail-recursive:</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900" i="1" dirty="0">
              <a:solidFill>
                <a:srgbClr val="000000"/>
              </a:solidFill>
              <a:latin typeface="Arial-ItalicMS" pitchFamily="34"/>
              <a:ea typeface="Arial-ItalicMS" pitchFamily="34"/>
              <a:cs typeface="Arial-ItalicMS" pitchFamily="34"/>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factorial(</a:t>
            </a: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n) {</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return fact(n, 1);</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900" dirty="0">
              <a:solidFill>
                <a:srgbClr val="000000"/>
              </a:solidFill>
              <a:latin typeface="Courier" pitchFamily="49" charset="0"/>
              <a:ea typeface="Arial-ItalicMS" pitchFamily="34"/>
              <a:cs typeface="Arial-ItalicMS" pitchFamily="34"/>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fact (</a:t>
            </a: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n, </a:t>
            </a: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product) {</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if (n == 0){</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return product;</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return fact(n-1, n*product);</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Courier New" pitchFamily="49"/>
              <a:ea typeface="Arial-ItalicMS" pitchFamily="34"/>
              <a:cs typeface="Arial-ItalicMS" pitchFamily="34"/>
            </a:endParaRPr>
          </a:p>
        </p:txBody>
      </p:sp>
    </p:spTree>
    <p:extLst>
      <p:ext uri="{BB962C8B-B14F-4D97-AF65-F5344CB8AC3E}">
        <p14:creationId xmlns:p14="http://schemas.microsoft.com/office/powerpoint/2010/main" val="24138170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A167-372A-418B-B445-00839B37580F}"/>
              </a:ext>
            </a:extLst>
          </p:cNvPr>
          <p:cNvSpPr>
            <a:spLocks noGrp="1"/>
          </p:cNvSpPr>
          <p:nvPr>
            <p:ph type="title"/>
          </p:nvPr>
        </p:nvSpPr>
        <p:spPr>
          <a:xfrm>
            <a:off x="533403" y="664044"/>
            <a:ext cx="8069263" cy="454819"/>
          </a:xfrm>
        </p:spPr>
        <p:txBody>
          <a:bodyPr/>
          <a:lstStyle/>
          <a:p>
            <a:r>
              <a:rPr lang="en-GB" dirty="0"/>
              <a:t>... Tail Recursive factorial</a:t>
            </a:r>
          </a:p>
        </p:txBody>
      </p:sp>
      <p:sp>
        <p:nvSpPr>
          <p:cNvPr id="2" name="Content Placeholder 1">
            <a:extLst>
              <a:ext uri="{FF2B5EF4-FFF2-40B4-BE49-F238E27FC236}">
                <a16:creationId xmlns:a16="http://schemas.microsoft.com/office/drawing/2014/main" id="{8F372DC0-A0E0-4D8D-9989-51DA5226BA5E}"/>
              </a:ext>
            </a:extLst>
          </p:cNvPr>
          <p:cNvSpPr>
            <a:spLocks noGrp="1"/>
          </p:cNvSpPr>
          <p:nvPr>
            <p:ph sz="half" idx="1"/>
          </p:nvPr>
        </p:nvSpPr>
        <p:spPr>
          <a:xfrm>
            <a:off x="395288" y="1186670"/>
            <a:ext cx="4032696" cy="295245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err="1">
                <a:solidFill>
                  <a:srgbClr val="818182"/>
                </a:solidFill>
                <a:latin typeface="Courier" pitchFamily="49" charset="0"/>
                <a:ea typeface="Arial-ItalicMS" pitchFamily="34"/>
                <a:cs typeface="Arial-ItalicMS" pitchFamily="34"/>
              </a:rPr>
              <a:t>int</a:t>
            </a:r>
            <a:r>
              <a:rPr lang="en-GB" sz="1600" dirty="0">
                <a:solidFill>
                  <a:srgbClr val="818182"/>
                </a:solidFill>
                <a:latin typeface="Courier" pitchFamily="49" charset="0"/>
                <a:ea typeface="Arial-ItalicMS" pitchFamily="34"/>
                <a:cs typeface="Arial-ItalicMS" pitchFamily="34"/>
              </a:rPr>
              <a:t> fact (</a:t>
            </a:r>
            <a:r>
              <a:rPr lang="en-GB" sz="1600" dirty="0" err="1">
                <a:solidFill>
                  <a:srgbClr val="818182"/>
                </a:solidFill>
                <a:latin typeface="Courier" pitchFamily="49" charset="0"/>
                <a:ea typeface="Arial-ItalicMS" pitchFamily="34"/>
                <a:cs typeface="Arial-ItalicMS" pitchFamily="34"/>
              </a:rPr>
              <a:t>int</a:t>
            </a:r>
            <a:r>
              <a:rPr lang="en-GB" sz="1600" dirty="0">
                <a:solidFill>
                  <a:srgbClr val="818182"/>
                </a:solidFill>
                <a:latin typeface="Courier" pitchFamily="49" charset="0"/>
                <a:ea typeface="Arial-ItalicMS" pitchFamily="34"/>
                <a:cs typeface="Arial-ItalicMS" pitchFamily="34"/>
              </a:rPr>
              <a:t> n, </a:t>
            </a:r>
            <a:r>
              <a:rPr lang="en-GB" sz="1600" dirty="0" err="1">
                <a:solidFill>
                  <a:srgbClr val="818182"/>
                </a:solidFill>
                <a:latin typeface="Courier" pitchFamily="49" charset="0"/>
                <a:ea typeface="Arial-ItalicMS" pitchFamily="34"/>
                <a:cs typeface="Arial-ItalicMS" pitchFamily="34"/>
              </a:rPr>
              <a:t>int</a:t>
            </a:r>
            <a:r>
              <a:rPr lang="en-GB" sz="1600" dirty="0">
                <a:solidFill>
                  <a:srgbClr val="818182"/>
                </a:solidFill>
                <a:latin typeface="Courier" pitchFamily="49" charset="0"/>
                <a:ea typeface="Arial-ItalicMS" pitchFamily="34"/>
                <a:cs typeface="Arial-ItalicMS" pitchFamily="34"/>
              </a:rPr>
              <a:t> product)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818182"/>
                </a:solidFill>
                <a:latin typeface="Courier" pitchFamily="49" charset="0"/>
                <a:ea typeface="Arial-ItalicMS" pitchFamily="34"/>
                <a:cs typeface="Arial-ItalicMS" pitchFamily="34"/>
              </a:rPr>
              <a:t>		if (n == 0)</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818182"/>
                </a:solidFill>
                <a:latin typeface="Courier" pitchFamily="49" charset="0"/>
                <a:ea typeface="Arial-ItalicMS" pitchFamily="34"/>
                <a:cs typeface="Arial-ItalicMS" pitchFamily="34"/>
              </a:rPr>
              <a:t>			return product;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818182"/>
                </a:solidFill>
                <a:latin typeface="Courier" pitchFamily="49" charset="0"/>
                <a:ea typeface="Arial-ItalicMS" pitchFamily="34"/>
                <a:cs typeface="Arial-ItalicMS" pitchFamily="34"/>
              </a:rPr>
              <a:t>		return fact(n-1, n*product);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818182"/>
                </a:solidFill>
                <a:latin typeface="Courier" pitchFamily="49" charset="0"/>
                <a:ea typeface="Arial-ItalicMS" pitchFamily="34"/>
                <a:cs typeface="Arial-ItalicMS" pitchFamily="34"/>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900" dirty="0">
              <a:solidFill>
                <a:srgbClr val="818182"/>
              </a:solidFill>
              <a:latin typeface="Courier" pitchFamily="49" charset="0"/>
              <a:ea typeface="Arial-ItalicMS" pitchFamily="34"/>
              <a:cs typeface="Arial-Italic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fact(</a:t>
            </a: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n, </a:t>
            </a:r>
            <a:r>
              <a:rPr lang="en-GB" sz="1600" dirty="0" err="1">
                <a:solidFill>
                  <a:srgbClr val="000000"/>
                </a:solidFill>
                <a:latin typeface="Courier" pitchFamily="49" charset="0"/>
                <a:ea typeface="Arial-ItalicMS" pitchFamily="34"/>
                <a:cs typeface="Arial-ItalicMS" pitchFamily="34"/>
              </a:rPr>
              <a:t>int</a:t>
            </a:r>
            <a:r>
              <a:rPr lang="en-GB" sz="1600" dirty="0">
                <a:solidFill>
                  <a:srgbClr val="000000"/>
                </a:solidFill>
                <a:latin typeface="Courier" pitchFamily="49" charset="0"/>
                <a:ea typeface="Arial-ItalicMS" pitchFamily="34"/>
                <a:cs typeface="Arial-ItalicMS" pitchFamily="34"/>
              </a:rPr>
              <a:t> product)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while(n&gt;0)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product = n*product;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n = n-1;</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		return product;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solidFill>
                  <a:srgbClr val="000000"/>
                </a:solidFill>
                <a:latin typeface="Courier" pitchFamily="49" charset="0"/>
                <a:ea typeface="Arial-ItalicMS" pitchFamily="34"/>
                <a:cs typeface="Arial-ItalicMS" pitchFamily="34"/>
              </a:rPr>
              <a:t>}</a:t>
            </a:r>
          </a:p>
        </p:txBody>
      </p:sp>
      <p:sp>
        <p:nvSpPr>
          <p:cNvPr id="3" name="Content Placeholder 2">
            <a:extLst>
              <a:ext uri="{FF2B5EF4-FFF2-40B4-BE49-F238E27FC236}">
                <a16:creationId xmlns:a16="http://schemas.microsoft.com/office/drawing/2014/main" id="{504700DD-B867-444C-B095-CD3D1BC800D9}"/>
              </a:ext>
            </a:extLst>
          </p:cNvPr>
          <p:cNvSpPr>
            <a:spLocks noGrp="1"/>
          </p:cNvSpPr>
          <p:nvPr>
            <p:ph sz="half" idx="2"/>
          </p:nvPr>
        </p:nvSpPr>
        <p:spPr>
          <a:xfrm>
            <a:off x="4716016" y="1488558"/>
            <a:ext cx="4104134" cy="3171548"/>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ItalicMS" pitchFamily="34"/>
              <a:ea typeface="Arial-ItalicMS" pitchFamily="34"/>
              <a:cs typeface="Arial-ItalicMS" pitchFamily="34"/>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ItalicMS" pitchFamily="34"/>
              <a:ea typeface="Arial-ItalicMS" pitchFamily="34"/>
              <a:cs typeface="Arial-ItalicMS" pitchFamily="34"/>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ItalicMS" pitchFamily="34"/>
                <a:ea typeface="Arial-ItalicMS" pitchFamily="34"/>
                <a:cs typeface="Arial-ItalicMS" pitchFamily="34"/>
              </a:rPr>
              <a:t>And can easily be converted into iterative (i.e. a loop).</a:t>
            </a:r>
          </a:p>
        </p:txBody>
      </p:sp>
    </p:spTree>
    <p:extLst>
      <p:ext uri="{BB962C8B-B14F-4D97-AF65-F5344CB8AC3E}">
        <p14:creationId xmlns:p14="http://schemas.microsoft.com/office/powerpoint/2010/main" val="41836777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9BA167-372A-418B-B445-00839B37580F}"/>
              </a:ext>
            </a:extLst>
          </p:cNvPr>
          <p:cNvSpPr>
            <a:spLocks noGrp="1"/>
          </p:cNvSpPr>
          <p:nvPr>
            <p:ph type="title"/>
          </p:nvPr>
        </p:nvSpPr>
        <p:spPr/>
        <p:txBody>
          <a:bodyPr/>
          <a:lstStyle/>
          <a:p>
            <a:r>
              <a:rPr lang="en-GB" dirty="0"/>
              <a:t>Why Use Tail Recursion? </a:t>
            </a:r>
          </a:p>
        </p:txBody>
      </p:sp>
      <p:sp>
        <p:nvSpPr>
          <p:cNvPr id="2" name="Content Placeholder 1">
            <a:extLst>
              <a:ext uri="{FF2B5EF4-FFF2-40B4-BE49-F238E27FC236}">
                <a16:creationId xmlns:a16="http://schemas.microsoft.com/office/drawing/2014/main" id="{A7064A14-2F56-4FB4-E64F-1EF9350D63A8}"/>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500289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Another Example of Recursion</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MS" pitchFamily="34"/>
                <a:ea typeface="ArialMS" pitchFamily="34"/>
                <a:cs typeface="ArialMS" pitchFamily="34"/>
              </a:rPr>
              <a:t>What does this function do?</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ArialMS" pitchFamily="34"/>
              <a:ea typeface="ArialMS" pitchFamily="34"/>
              <a:cs typeface="ArialMS" pitchFamily="34"/>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void </a:t>
            </a:r>
            <a:r>
              <a:rPr lang="en-GB" sz="1800" dirty="0" err="1">
                <a:solidFill>
                  <a:srgbClr val="000000"/>
                </a:solidFill>
                <a:latin typeface="Courier" pitchFamily="49" charset="0"/>
                <a:ea typeface="CourierNewPSMT" pitchFamily="50"/>
                <a:cs typeface="CourierNewPSMT" pitchFamily="50"/>
              </a:rPr>
              <a:t>printNum</a:t>
            </a:r>
            <a:r>
              <a:rPr lang="en-GB" sz="1800" dirty="0">
                <a:solidFill>
                  <a:srgbClr val="000000"/>
                </a:solidFill>
                <a:latin typeface="Courier" pitchFamily="49" charset="0"/>
                <a:ea typeface="CourierNewPSMT" pitchFamily="50"/>
                <a:cs typeface="CourierNewPSMT" pitchFamily="50"/>
              </a:rPr>
              <a:t>(</a:t>
            </a:r>
            <a:r>
              <a:rPr lang="en-GB" sz="1800" dirty="0" err="1">
                <a:solidFill>
                  <a:srgbClr val="000000"/>
                </a:solidFill>
                <a:latin typeface="Courier" pitchFamily="49" charset="0"/>
                <a:ea typeface="CourierNewPSMT" pitchFamily="50"/>
                <a:cs typeface="CourierNewPSMT" pitchFamily="50"/>
              </a:rPr>
              <a:t>int</a:t>
            </a:r>
            <a:r>
              <a:rPr lang="en-GB" sz="1800" dirty="0">
                <a:solidFill>
                  <a:srgbClr val="000000"/>
                </a:solidFill>
                <a:latin typeface="Courier" pitchFamily="49" charset="0"/>
                <a:ea typeface="CourierNewPSMT" pitchFamily="50"/>
                <a:cs typeface="CourierNewPSMT" pitchFamily="50"/>
              </a:rPr>
              <a:t> n)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if (n &gt;= 10){</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printNum</a:t>
            </a:r>
            <a:r>
              <a:rPr lang="en-GB" sz="1800" dirty="0">
                <a:solidFill>
                  <a:srgbClr val="000000"/>
                </a:solidFill>
                <a:latin typeface="Courier" pitchFamily="49" charset="0"/>
                <a:ea typeface="CourierNewPSMT" pitchFamily="50"/>
                <a:cs typeface="CourierNewPSMT" pitchFamily="50"/>
              </a:rPr>
              <a:t>(n/10);</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System.out.print</a:t>
            </a:r>
            <a:r>
              <a:rPr lang="en-GB" sz="1800" dirty="0">
                <a:solidFill>
                  <a:srgbClr val="000000"/>
                </a:solidFill>
                <a:latin typeface="Courier" pitchFamily="49" charset="0"/>
                <a:ea typeface="CourierNewPSMT" pitchFamily="50"/>
                <a:cs typeface="CourierNewPSMT" pitchFamily="50"/>
              </a:rPr>
              <a:t>(n%10);</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a:t>
            </a:r>
          </a:p>
        </p:txBody>
      </p:sp>
    </p:spTree>
    <p:extLst>
      <p:ext uri="{BB962C8B-B14F-4D97-AF65-F5344CB8AC3E}">
        <p14:creationId xmlns:p14="http://schemas.microsoft.com/office/powerpoint/2010/main" val="23896193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What are “</a:t>
            </a:r>
            <a:r>
              <a:rPr lang="en-GB" dirty="0" err="1"/>
              <a:t>printNum’s</a:t>
            </a:r>
            <a:r>
              <a:rPr lang="en-GB" dirty="0"/>
              <a:t>” time and space complexities? </a:t>
            </a:r>
            <a:endParaRPr lang="en-GB" dirty="0">
              <a:solidFill>
                <a:srgbClr val="00B0F0"/>
              </a:solidFill>
            </a:endParaRPr>
          </a:p>
        </p:txBody>
      </p:sp>
      <p:sp>
        <p:nvSpPr>
          <p:cNvPr id="3" name="Content Placeholder 2"/>
          <p:cNvSpPr>
            <a:spLocks noGrp="1"/>
          </p:cNvSpPr>
          <p:nvPr>
            <p:ph idx="1"/>
          </p:nvPr>
        </p:nvSpPr>
        <p:spPr>
          <a:xfrm>
            <a:off x="395288" y="1383625"/>
            <a:ext cx="8424862" cy="3294362"/>
          </a:xfrm>
        </p:spPr>
        <p:txBody>
          <a:bodyPr/>
          <a:lstStyle/>
          <a:p>
            <a:pPr marL="342900"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Time complexity</a:t>
            </a:r>
          </a:p>
          <a:p>
            <a:pPr marL="800100" lvl="1"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C9122B"/>
              </a:solidFill>
              <a:latin typeface="Arial" pitchFamily="34"/>
              <a:ea typeface="Andale Sans UI" pitchFamily="2"/>
              <a:cs typeface="Tahoma" pitchFamily="2"/>
            </a:endParaRPr>
          </a:p>
          <a:p>
            <a:pPr marL="800100" lvl="1"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000000"/>
              </a:solidFill>
              <a:latin typeface="Arial" pitchFamily="34"/>
              <a:ea typeface="Andale Sans UI" pitchFamily="2"/>
              <a:cs typeface="Tahoma" pitchFamily="2"/>
            </a:endParaRPr>
          </a:p>
          <a:p>
            <a:pPr marL="342900"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Space complexity </a:t>
            </a:r>
          </a:p>
          <a:p>
            <a:pPr marL="800100" lvl="1" indent="-342900"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C9122B"/>
              </a:solidFill>
              <a:latin typeface="Arial" pitchFamily="34"/>
              <a:ea typeface="Andale Sans UI" pitchFamily="2"/>
              <a:cs typeface="Tahoma" pitchFamily="2"/>
            </a:endParaRPr>
          </a:p>
        </p:txBody>
      </p:sp>
    </p:spTree>
    <p:extLst>
      <p:ext uri="{BB962C8B-B14F-4D97-AF65-F5344CB8AC3E}">
        <p14:creationId xmlns:p14="http://schemas.microsoft.com/office/powerpoint/2010/main" val="1698336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3" y="483394"/>
            <a:ext cx="8069263" cy="454819"/>
          </a:xfrm>
        </p:spPr>
        <p:txBody>
          <a:bodyPr/>
          <a:lstStyle/>
          <a:p>
            <a:r>
              <a:rPr lang="en-GB" dirty="0"/>
              <a:t>Another example for recursion (exam 2019-20)</a:t>
            </a:r>
          </a:p>
        </p:txBody>
      </p:sp>
      <p:sp>
        <p:nvSpPr>
          <p:cNvPr id="3" name="Content Placeholder 2"/>
          <p:cNvSpPr>
            <a:spLocks noGrp="1"/>
          </p:cNvSpPr>
          <p:nvPr>
            <p:ph sz="half" idx="1"/>
          </p:nvPr>
        </p:nvSpPr>
        <p:spPr>
          <a:xfrm>
            <a:off x="325788" y="1193304"/>
            <a:ext cx="4032696" cy="2952452"/>
          </a:xfrm>
        </p:spPr>
        <p:txBody>
          <a:bodyPr/>
          <a:lstStyle/>
          <a:p>
            <a:pPr lvl="0">
              <a:buNone/>
            </a:pPr>
            <a:r>
              <a:rPr lang="en-GB" sz="2000" b="1" dirty="0"/>
              <a:t>Complexity Analysis, Circular List &amp; Recursion  </a:t>
            </a:r>
            <a:r>
              <a:rPr lang="en-GB" sz="2000" dirty="0"/>
              <a:t> (20%)</a:t>
            </a:r>
          </a:p>
          <a:p>
            <a:pPr>
              <a:buNone/>
            </a:pPr>
            <a:r>
              <a:rPr lang="en-GB" sz="2000" dirty="0"/>
              <a:t>You are given the pseudocode for the </a:t>
            </a:r>
            <a:r>
              <a:rPr lang="en-GB" sz="2000" i="1" dirty="0" err="1"/>
              <a:t>bla</a:t>
            </a:r>
            <a:r>
              <a:rPr lang="en-GB" sz="2000" dirty="0"/>
              <a:t> method below, where a circular list of n nodes is</a:t>
            </a:r>
          </a:p>
          <a:p>
            <a:pPr>
              <a:buNone/>
            </a:pPr>
            <a:r>
              <a:rPr lang="en-GB" sz="1600" u="sng" dirty="0">
                <a:effectLst/>
                <a:latin typeface="Courier New" panose="02070309020205020404" pitchFamily="49" charset="0"/>
              </a:rPr>
              <a:t>Function </a:t>
            </a:r>
            <a:r>
              <a:rPr lang="en-GB" sz="1600" u="sng" dirty="0" err="1">
                <a:effectLst/>
                <a:latin typeface="Courier New" panose="02070309020205020404" pitchFamily="49" charset="0"/>
              </a:rPr>
              <a:t>bla</a:t>
            </a:r>
            <a:r>
              <a:rPr lang="en-GB" sz="1600" u="sng" dirty="0">
                <a:effectLst/>
                <a:latin typeface="Courier New" panose="02070309020205020404" pitchFamily="49" charset="0"/>
              </a:rPr>
              <a:t> (CList t)</a:t>
            </a:r>
            <a:br>
              <a:rPr lang="en-GB" sz="1600" dirty="0"/>
            </a:br>
            <a:r>
              <a:rPr lang="en-GB" sz="1600" dirty="0">
                <a:effectLst/>
                <a:latin typeface="Courier New" panose="02070309020205020404" pitchFamily="49" charset="0"/>
              </a:rPr>
              <a:t>IF t != NULL</a:t>
            </a:r>
            <a:br>
              <a:rPr lang="en-GB" sz="1600" dirty="0"/>
            </a:br>
            <a:r>
              <a:rPr lang="en-GB" sz="1600" dirty="0"/>
              <a:t>     </a:t>
            </a:r>
            <a:r>
              <a:rPr lang="en-GB" sz="1600" dirty="0">
                <a:effectLst/>
                <a:latin typeface="Courier New" panose="02070309020205020404" pitchFamily="49" charset="0"/>
              </a:rPr>
              <a:t>IF </a:t>
            </a:r>
            <a:r>
              <a:rPr lang="en-GB" sz="1600" dirty="0" err="1">
                <a:effectLst/>
                <a:latin typeface="Courier New" panose="02070309020205020404" pitchFamily="49" charset="0"/>
              </a:rPr>
              <a:t>t.next</a:t>
            </a:r>
            <a:r>
              <a:rPr lang="en-GB" sz="1600" dirty="0">
                <a:effectLst/>
                <a:latin typeface="Courier New" panose="02070309020205020404" pitchFamily="49" charset="0"/>
              </a:rPr>
              <a:t> = t</a:t>
            </a:r>
            <a:br>
              <a:rPr lang="en-GB" sz="1600" dirty="0"/>
            </a:br>
            <a:r>
              <a:rPr lang="en-GB" sz="1600" dirty="0"/>
              <a:t>          </a:t>
            </a:r>
            <a:r>
              <a:rPr lang="en-GB" sz="1600" dirty="0">
                <a:effectLst/>
                <a:latin typeface="Courier New" panose="02070309020205020404" pitchFamily="49" charset="0"/>
              </a:rPr>
              <a:t>Return 1</a:t>
            </a:r>
            <a:br>
              <a:rPr lang="en-GB" sz="1600" dirty="0"/>
            </a:br>
            <a:r>
              <a:rPr lang="en-GB" sz="1600" dirty="0"/>
              <a:t>     </a:t>
            </a:r>
            <a:r>
              <a:rPr lang="en-GB" sz="1600" dirty="0">
                <a:effectLst/>
                <a:latin typeface="Courier New" panose="02070309020205020404" pitchFamily="49" charset="0"/>
              </a:rPr>
              <a:t>ELSE</a:t>
            </a:r>
            <a:br>
              <a:rPr lang="en-GB" sz="1600" dirty="0"/>
            </a:br>
            <a:r>
              <a:rPr lang="en-GB" sz="1600" dirty="0"/>
              <a:t>          </a:t>
            </a:r>
            <a:r>
              <a:rPr lang="en-GB" sz="1600" dirty="0" err="1">
                <a:effectLst/>
                <a:latin typeface="Courier New" panose="02070309020205020404" pitchFamily="49" charset="0"/>
              </a:rPr>
              <a:t>t.next</a:t>
            </a:r>
            <a:r>
              <a:rPr lang="en-GB" sz="1600" dirty="0">
                <a:effectLst/>
                <a:latin typeface="Courier New" panose="02070309020205020404" pitchFamily="49" charset="0"/>
              </a:rPr>
              <a:t> &lt;- </a:t>
            </a:r>
            <a:r>
              <a:rPr lang="en-GB" sz="1600" dirty="0" err="1">
                <a:effectLst/>
                <a:latin typeface="Courier New" panose="02070309020205020404" pitchFamily="49" charset="0"/>
              </a:rPr>
              <a:t>t.next.next</a:t>
            </a:r>
            <a:br>
              <a:rPr lang="en-GB" sz="1600" dirty="0"/>
            </a:br>
            <a:r>
              <a:rPr lang="en-GB" sz="1600" dirty="0"/>
              <a:t>          </a:t>
            </a:r>
            <a:r>
              <a:rPr lang="en-GB" sz="1600" dirty="0">
                <a:effectLst/>
                <a:latin typeface="Courier New" panose="02070309020205020404" pitchFamily="49" charset="0"/>
              </a:rPr>
              <a:t>Return 1 + </a:t>
            </a:r>
            <a:r>
              <a:rPr lang="en-GB" sz="1600" dirty="0" err="1">
                <a:effectLst/>
                <a:latin typeface="Courier New" panose="02070309020205020404" pitchFamily="49" charset="0"/>
              </a:rPr>
              <a:t>bla</a:t>
            </a:r>
            <a:r>
              <a:rPr lang="en-GB" sz="1600" dirty="0">
                <a:effectLst/>
                <a:latin typeface="Courier New" panose="02070309020205020404" pitchFamily="49" charset="0"/>
              </a:rPr>
              <a:t>(t)</a:t>
            </a:r>
            <a:br>
              <a:rPr lang="en-GB" sz="1600" dirty="0"/>
            </a:br>
            <a:r>
              <a:rPr lang="en-GB" sz="1600" dirty="0">
                <a:effectLst/>
                <a:latin typeface="Courier New" panose="02070309020205020404" pitchFamily="49" charset="0"/>
              </a:rPr>
              <a:t>ELSE</a:t>
            </a:r>
            <a:br>
              <a:rPr lang="en-GB" sz="1600" dirty="0"/>
            </a:br>
            <a:r>
              <a:rPr lang="en-GB" sz="1600" dirty="0"/>
              <a:t>     </a:t>
            </a:r>
            <a:r>
              <a:rPr lang="en-GB" sz="1600" dirty="0">
                <a:effectLst/>
                <a:latin typeface="Courier New" panose="02070309020205020404" pitchFamily="49" charset="0"/>
              </a:rPr>
              <a:t>Return 0</a:t>
            </a:r>
            <a:endParaRPr lang="en-GB" sz="20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835265B9-D563-4DEE-B9A4-09B764FC4F6C}"/>
              </a:ext>
            </a:extLst>
          </p:cNvPr>
          <p:cNvSpPr>
            <a:spLocks noGrp="1"/>
          </p:cNvSpPr>
          <p:nvPr>
            <p:ph sz="half" idx="2"/>
          </p:nvPr>
        </p:nvSpPr>
        <p:spPr>
          <a:xfrm>
            <a:off x="4658866" y="1193304"/>
            <a:ext cx="4104134" cy="2952452"/>
          </a:xfrm>
        </p:spPr>
        <p:txBody>
          <a:bodyPr/>
          <a:lstStyle/>
          <a:p>
            <a:pPr marL="180973" lvl="1" indent="0">
              <a:buNone/>
            </a:pPr>
            <a:r>
              <a:rPr lang="en-GB" sz="2000" dirty="0"/>
              <a:t>a) Describe what </a:t>
            </a:r>
            <a:r>
              <a:rPr lang="en-GB" sz="2000" i="1" dirty="0" err="1"/>
              <a:t>bla</a:t>
            </a:r>
            <a:r>
              <a:rPr lang="en-GB" sz="2000" dirty="0"/>
              <a:t> does.  (10%)</a:t>
            </a:r>
          </a:p>
          <a:p>
            <a:pPr marL="638173" lvl="1" indent="-457200">
              <a:buAutoNum type="alphaLcParenR"/>
            </a:pPr>
            <a:endParaRPr lang="en-GB" sz="2000" dirty="0"/>
          </a:p>
          <a:p>
            <a:pPr lvl="1">
              <a:buNone/>
            </a:pPr>
            <a:r>
              <a:rPr lang="en-GB" sz="2000" dirty="0"/>
              <a:t>b) What is its time complexity? Justify your answer.  (5%)</a:t>
            </a:r>
          </a:p>
          <a:p>
            <a:pPr lvl="1">
              <a:buNone/>
            </a:pPr>
            <a:endParaRPr lang="en-GB" sz="2000" dirty="0"/>
          </a:p>
          <a:p>
            <a:pPr lvl="1">
              <a:buNone/>
            </a:pPr>
            <a:r>
              <a:rPr lang="en-GB" sz="2000" dirty="0"/>
              <a:t>c) What is its space complexity? Justify your answer.  (5%)</a:t>
            </a:r>
            <a:endParaRPr lang="en-GB" sz="2000" dirty="0">
              <a:solidFill>
                <a:srgbClr val="000000"/>
              </a:solidFill>
              <a:latin typeface="Courier" pitchFamily="49" charset="0"/>
              <a:ea typeface="CourierNewPSMT" pitchFamily="50"/>
              <a:cs typeface="CourierNewPSMT" pitchFamily="50"/>
            </a:endParaRPr>
          </a:p>
          <a:p>
            <a:pPr marL="0" indent="0">
              <a:buNone/>
            </a:pPr>
            <a:endParaRPr lang="en-GB" sz="2000" dirty="0"/>
          </a:p>
        </p:txBody>
      </p:sp>
    </p:spTree>
    <p:extLst>
      <p:ext uri="{BB962C8B-B14F-4D97-AF65-F5344CB8AC3E}">
        <p14:creationId xmlns:p14="http://schemas.microsoft.com/office/powerpoint/2010/main" val="3474212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Applications of Recursion</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dirty="0">
                <a:solidFill>
                  <a:srgbClr val="000000"/>
                </a:solidFill>
                <a:latin typeface="ArialMS" pitchFamily="34"/>
                <a:ea typeface="ArialMS" pitchFamily="34"/>
                <a:cs typeface="ArialMS" pitchFamily="34"/>
              </a:rPr>
              <a:t>Recursion is useful for:</a:t>
            </a:r>
          </a:p>
          <a:p>
            <a:pPr lvl="1"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dirty="0">
                <a:solidFill>
                  <a:srgbClr val="000000"/>
                </a:solidFill>
                <a:latin typeface="ArialMS" pitchFamily="34"/>
                <a:ea typeface="ArialMS" pitchFamily="34"/>
                <a:cs typeface="ArialMS" pitchFamily="34"/>
              </a:rPr>
              <a:t> designing algorithms</a:t>
            </a:r>
          </a:p>
          <a:p>
            <a:pPr lvl="1"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dirty="0">
                <a:solidFill>
                  <a:srgbClr val="000000"/>
                </a:solidFill>
                <a:latin typeface="ArialMS" pitchFamily="34"/>
                <a:ea typeface="ArialMS" pitchFamily="34"/>
                <a:cs typeface="ArialMS" pitchFamily="34"/>
              </a:rPr>
              <a:t> traversing branching structures (like trees and graphs)</a:t>
            </a:r>
          </a:p>
          <a:p>
            <a:pPr lvl="1"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dirty="0">
                <a:solidFill>
                  <a:srgbClr val="000000"/>
                </a:solidFill>
                <a:latin typeface="ArialMS" pitchFamily="34"/>
                <a:ea typeface="ArialMS" pitchFamily="34"/>
                <a:cs typeface="ArialMS" pitchFamily="34"/>
              </a:rPr>
              <a:t> writing parsers</a:t>
            </a:r>
          </a:p>
          <a:p>
            <a:pPr lvl="1"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dirty="0">
                <a:solidFill>
                  <a:srgbClr val="000000"/>
                </a:solidFill>
                <a:latin typeface="ArialMS" pitchFamily="34"/>
                <a:ea typeface="ArialMS" pitchFamily="34"/>
                <a:cs typeface="ArialMS" pitchFamily="34"/>
              </a:rPr>
              <a:t> backtracking search algorithms</a:t>
            </a:r>
          </a:p>
          <a:p>
            <a:pPr lvl="1"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800" dirty="0">
                <a:solidFill>
                  <a:srgbClr val="000000"/>
                </a:solidFill>
                <a:latin typeface="ArialMS" pitchFamily="34"/>
                <a:ea typeface="ArialMS" pitchFamily="34"/>
                <a:cs typeface="ArialMS" pitchFamily="34"/>
              </a:rPr>
              <a:t> divide-and-conquer algorithms</a:t>
            </a:r>
          </a:p>
        </p:txBody>
      </p:sp>
    </p:spTree>
    <p:extLst>
      <p:ext uri="{BB962C8B-B14F-4D97-AF65-F5344CB8AC3E}">
        <p14:creationId xmlns:p14="http://schemas.microsoft.com/office/powerpoint/2010/main" val="29128946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Pros and Cons of Using Recursion</a:t>
            </a:r>
          </a:p>
        </p:txBody>
      </p:sp>
      <p:sp>
        <p:nvSpPr>
          <p:cNvPr id="3" name="Content Placeholder 2"/>
          <p:cNvSpPr>
            <a:spLocks noGrp="1"/>
          </p:cNvSpPr>
          <p:nvPr>
            <p:ph idx="1"/>
          </p:nvPr>
        </p:nvSpPr>
        <p:spPr>
          <a:xfrm>
            <a:off x="395288" y="1383625"/>
            <a:ext cx="8424862" cy="3294362"/>
          </a:xfrm>
        </p:spPr>
        <p:txBody>
          <a:bodyPr/>
          <a:lstStyle/>
          <a:p>
            <a:pPr marL="0" lvl="0" indent="0"/>
            <a:r>
              <a:rPr lang="en-GB" dirty="0"/>
              <a:t>Pros</a:t>
            </a:r>
          </a:p>
          <a:p>
            <a:pPr marL="403560" lvl="2" indent="0"/>
            <a:r>
              <a:rPr lang="en-GB" dirty="0"/>
              <a:t>often elegant solutions</a:t>
            </a:r>
          </a:p>
          <a:p>
            <a:pPr marL="403560" lvl="2" indent="0"/>
            <a:r>
              <a:rPr lang="en-GB" dirty="0"/>
              <a:t>compact code</a:t>
            </a:r>
          </a:p>
          <a:p>
            <a:pPr marL="403560" lvl="2" indent="0"/>
            <a:r>
              <a:rPr lang="en-GB" dirty="0"/>
              <a:t>proving correctness often relatively easy</a:t>
            </a:r>
          </a:p>
          <a:p>
            <a:pPr marL="0" lvl="0" indent="0"/>
            <a:r>
              <a:rPr lang="en-GB" dirty="0"/>
              <a:t>Cons</a:t>
            </a:r>
          </a:p>
          <a:p>
            <a:pPr marL="403560" lvl="2" indent="0"/>
            <a:r>
              <a:rPr lang="en-GB" dirty="0"/>
              <a:t>careful algorithm design necessary</a:t>
            </a:r>
          </a:p>
          <a:p>
            <a:pPr marL="403560" lvl="2" indent="0"/>
            <a:r>
              <a:rPr lang="en-GB" dirty="0"/>
              <a:t>hard to debug (better prove correctness)</a:t>
            </a:r>
          </a:p>
          <a:p>
            <a:pPr marL="403560" lvl="2" indent="0"/>
            <a:r>
              <a:rPr lang="en-GB" dirty="0"/>
              <a:t>function call stack needs extra memory and is often limited</a:t>
            </a:r>
          </a:p>
        </p:txBody>
      </p:sp>
    </p:spTree>
    <p:extLst>
      <p:ext uri="{BB962C8B-B14F-4D97-AF65-F5344CB8AC3E}">
        <p14:creationId xmlns:p14="http://schemas.microsoft.com/office/powerpoint/2010/main" val="2427147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Common Computations</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CourierNewPSMT" pitchFamily="50"/>
                <a:cs typeface="CourierNewPSMT" pitchFamily="50"/>
              </a:rPr>
              <a:t> Why do we often discuss sorting algorithms?</a:t>
            </a: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CourierNewPSMT" pitchFamily="50"/>
              <a:cs typeface="CourierNewPSMT" pitchFamily="50"/>
            </a:endParaRP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CourierNewPSMT" pitchFamily="50"/>
                <a:cs typeface="CourierNewPSMT" pitchFamily="50"/>
              </a:rPr>
              <a:t> What are examples of sorting algorithms?</a:t>
            </a: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CourierNewPSMT" pitchFamily="50"/>
              <a:cs typeface="CourierNewPSMT" pitchFamily="50"/>
            </a:endParaRP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CourierNewPSMT" pitchFamily="50"/>
                <a:cs typeface="CourierNewPSMT" pitchFamily="50"/>
              </a:rPr>
              <a:t> How fast are they?</a:t>
            </a: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CourierNewPSMT" pitchFamily="50"/>
              <a:cs typeface="CourierNewPSMT" pitchFamily="50"/>
            </a:endParaRPr>
          </a:p>
        </p:txBody>
      </p:sp>
    </p:spTree>
    <p:extLst>
      <p:ext uri="{BB962C8B-B14F-4D97-AF65-F5344CB8AC3E}">
        <p14:creationId xmlns:p14="http://schemas.microsoft.com/office/powerpoint/2010/main" val="5458146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Sorting Algorithms</a:t>
            </a:r>
          </a:p>
        </p:txBody>
      </p:sp>
      <p:graphicFrame>
        <p:nvGraphicFramePr>
          <p:cNvPr id="6" name="Content Placeholder 5">
            <a:extLst>
              <a:ext uri="{FF2B5EF4-FFF2-40B4-BE49-F238E27FC236}">
                <a16:creationId xmlns:a16="http://schemas.microsoft.com/office/drawing/2014/main" id="{AD977349-A49C-4C4C-A408-9E277EDB02AA}"/>
              </a:ext>
            </a:extLst>
          </p:cNvPr>
          <p:cNvGraphicFramePr>
            <a:graphicFrameLocks noGrp="1"/>
          </p:cNvGraphicFramePr>
          <p:nvPr>
            <p:ph idx="1"/>
          </p:nvPr>
        </p:nvGraphicFramePr>
        <p:xfrm>
          <a:off x="395288" y="1708150"/>
          <a:ext cx="8424864" cy="3017520"/>
        </p:xfrm>
        <a:graphic>
          <a:graphicData uri="http://schemas.openxmlformats.org/drawingml/2006/table">
            <a:tbl>
              <a:tblPr firstRow="1" bandRow="1">
                <a:tableStyleId>{5C22544A-7EE6-4342-B048-85BDC9FD1C3A}</a:tableStyleId>
              </a:tblPr>
              <a:tblGrid>
                <a:gridCol w="2106216">
                  <a:extLst>
                    <a:ext uri="{9D8B030D-6E8A-4147-A177-3AD203B41FA5}">
                      <a16:colId xmlns:a16="http://schemas.microsoft.com/office/drawing/2014/main" val="4104610342"/>
                    </a:ext>
                  </a:extLst>
                </a:gridCol>
                <a:gridCol w="2106216">
                  <a:extLst>
                    <a:ext uri="{9D8B030D-6E8A-4147-A177-3AD203B41FA5}">
                      <a16:colId xmlns:a16="http://schemas.microsoft.com/office/drawing/2014/main" val="2876085940"/>
                    </a:ext>
                  </a:extLst>
                </a:gridCol>
                <a:gridCol w="2106216">
                  <a:extLst>
                    <a:ext uri="{9D8B030D-6E8A-4147-A177-3AD203B41FA5}">
                      <a16:colId xmlns:a16="http://schemas.microsoft.com/office/drawing/2014/main" val="3684679790"/>
                    </a:ext>
                  </a:extLst>
                </a:gridCol>
                <a:gridCol w="2106216">
                  <a:extLst>
                    <a:ext uri="{9D8B030D-6E8A-4147-A177-3AD203B41FA5}">
                      <a16:colId xmlns:a16="http://schemas.microsoft.com/office/drawing/2014/main" val="3964174053"/>
                    </a:ext>
                  </a:extLst>
                </a:gridCol>
              </a:tblGrid>
              <a:tr h="370840">
                <a:tc>
                  <a:txBody>
                    <a:bodyPr/>
                    <a:lstStyle/>
                    <a:p>
                      <a:endParaRPr lang="en-GB" sz="2400" dirty="0"/>
                    </a:p>
                  </a:txBody>
                  <a:tcPr/>
                </a:tc>
                <a:tc>
                  <a:txBody>
                    <a:bodyPr/>
                    <a:lstStyle/>
                    <a:p>
                      <a:r>
                        <a:rPr lang="en-GB" sz="2400" dirty="0"/>
                        <a:t>Space complexity</a:t>
                      </a:r>
                    </a:p>
                  </a:txBody>
                  <a:tcPr/>
                </a:tc>
                <a:tc>
                  <a:txBody>
                    <a:bodyPr/>
                    <a:lstStyle/>
                    <a:p>
                      <a:r>
                        <a:rPr lang="en-GB" sz="2400" dirty="0"/>
                        <a:t>Average</a:t>
                      </a:r>
                      <a:r>
                        <a:rPr lang="en-GB" sz="2400" baseline="0" dirty="0"/>
                        <a:t> time complexity</a:t>
                      </a:r>
                      <a:endParaRPr lang="en-GB" sz="2400" dirty="0"/>
                    </a:p>
                  </a:txBody>
                  <a:tcPr/>
                </a:tc>
                <a:tc>
                  <a:txBody>
                    <a:bodyPr/>
                    <a:lstStyle/>
                    <a:p>
                      <a:r>
                        <a:rPr lang="en-GB" sz="2400" dirty="0"/>
                        <a:t>Worst case time complexity</a:t>
                      </a:r>
                    </a:p>
                  </a:txBody>
                  <a:tcPr/>
                </a:tc>
                <a:extLst>
                  <a:ext uri="{0D108BD9-81ED-4DB2-BD59-A6C34878D82A}">
                    <a16:rowId xmlns:a16="http://schemas.microsoft.com/office/drawing/2014/main" val="4194850052"/>
                  </a:ext>
                </a:extLst>
              </a:tr>
              <a:tr h="370840">
                <a:tc>
                  <a:txBody>
                    <a:bodyPr/>
                    <a:lstStyle/>
                    <a:p>
                      <a:r>
                        <a:rPr lang="en-GB" sz="2400" dirty="0"/>
                        <a:t>Selection sort</a:t>
                      </a:r>
                    </a:p>
                  </a:txBody>
                  <a:tcPr/>
                </a:tc>
                <a:tc>
                  <a:txBody>
                    <a:bodyPr/>
                    <a:lstStyle/>
                    <a:p>
                      <a:r>
                        <a:rPr lang="en-GB" sz="2400" dirty="0"/>
                        <a:t>O(1)</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a:t>
                      </a:r>
                      <a:r>
                        <a:rPr lang="en-GB" sz="2400" baseline="30000" dirty="0"/>
                        <a:t>2</a:t>
                      </a:r>
                      <a:r>
                        <a:rPr lang="en-GB" sz="2400" dirty="0"/>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a:t>
                      </a:r>
                      <a:r>
                        <a:rPr lang="en-GB" sz="2400" baseline="30000" dirty="0"/>
                        <a:t>2</a:t>
                      </a:r>
                      <a:r>
                        <a:rPr lang="en-GB" sz="2400" dirty="0"/>
                        <a:t>)</a:t>
                      </a:r>
                    </a:p>
                  </a:txBody>
                  <a:tcPr/>
                </a:tc>
                <a:extLst>
                  <a:ext uri="{0D108BD9-81ED-4DB2-BD59-A6C34878D82A}">
                    <a16:rowId xmlns:a16="http://schemas.microsoft.com/office/drawing/2014/main" val="3753762249"/>
                  </a:ext>
                </a:extLst>
              </a:tr>
              <a:tr h="370840">
                <a:tc>
                  <a:txBody>
                    <a:bodyPr/>
                    <a:lstStyle/>
                    <a:p>
                      <a:r>
                        <a:rPr lang="en-GB" sz="2400" dirty="0"/>
                        <a:t>Insertion</a:t>
                      </a:r>
                      <a:r>
                        <a:rPr lang="en-GB" sz="2400" baseline="0" dirty="0"/>
                        <a:t> sort</a:t>
                      </a:r>
                      <a:endParaRPr lang="en-GB" sz="24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O(1)</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a:t>
                      </a:r>
                      <a:r>
                        <a:rPr lang="en-GB" sz="2400" baseline="30000" dirty="0"/>
                        <a:t>2</a:t>
                      </a:r>
                      <a:r>
                        <a:rPr lang="en-GB" sz="2400" dirty="0"/>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a:t>
                      </a:r>
                      <a:r>
                        <a:rPr lang="en-GB" sz="2400" baseline="30000" dirty="0"/>
                        <a:t>2</a:t>
                      </a:r>
                      <a:r>
                        <a:rPr lang="en-GB" sz="2400" dirty="0"/>
                        <a:t>)</a:t>
                      </a:r>
                    </a:p>
                  </a:txBody>
                  <a:tcPr/>
                </a:tc>
                <a:extLst>
                  <a:ext uri="{0D108BD9-81ED-4DB2-BD59-A6C34878D82A}">
                    <a16:rowId xmlns:a16="http://schemas.microsoft.com/office/drawing/2014/main" val="2175231822"/>
                  </a:ext>
                </a:extLst>
              </a:tr>
              <a:tr h="370840">
                <a:tc>
                  <a:txBody>
                    <a:bodyPr/>
                    <a:lstStyle/>
                    <a:p>
                      <a:r>
                        <a:rPr lang="en-GB" sz="2400" dirty="0"/>
                        <a:t>Quicksort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O(log</a:t>
                      </a:r>
                      <a:r>
                        <a:rPr lang="en-GB" sz="2400" baseline="0" dirty="0"/>
                        <a:t> n</a:t>
                      </a:r>
                      <a:r>
                        <a:rPr lang="en-GB" sz="2400" dirty="0"/>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 log</a:t>
                      </a:r>
                      <a:r>
                        <a:rPr lang="en-GB" sz="2400" baseline="0" dirty="0"/>
                        <a:t> n</a:t>
                      </a:r>
                      <a:r>
                        <a:rPr lang="en-GB" sz="2400" dirty="0"/>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a:t>
                      </a:r>
                      <a:r>
                        <a:rPr lang="en-GB" sz="2400" baseline="30000" dirty="0"/>
                        <a:t>2</a:t>
                      </a:r>
                      <a:r>
                        <a:rPr lang="en-GB" sz="2400" dirty="0"/>
                        <a:t>)</a:t>
                      </a:r>
                    </a:p>
                  </a:txBody>
                  <a:tcPr/>
                </a:tc>
                <a:extLst>
                  <a:ext uri="{0D108BD9-81ED-4DB2-BD59-A6C34878D82A}">
                    <a16:rowId xmlns:a16="http://schemas.microsoft.com/office/drawing/2014/main" val="2877561985"/>
                  </a:ext>
                </a:extLst>
              </a:tr>
              <a:tr h="370840">
                <a:tc>
                  <a:txBody>
                    <a:bodyPr/>
                    <a:lstStyle/>
                    <a:p>
                      <a:r>
                        <a:rPr lang="en-GB" sz="2400" dirty="0" err="1"/>
                        <a:t>Mergesort</a:t>
                      </a:r>
                      <a:r>
                        <a:rPr lang="en-GB" sz="2400" dirty="0"/>
                        <a:t>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 log</a:t>
                      </a:r>
                      <a:r>
                        <a:rPr lang="en-GB" sz="2400" baseline="0" dirty="0"/>
                        <a:t> n</a:t>
                      </a:r>
                      <a:r>
                        <a:rPr lang="en-GB" sz="2400" dirty="0"/>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GB" sz="2400" dirty="0"/>
                        <a:t>O(n log</a:t>
                      </a:r>
                      <a:r>
                        <a:rPr lang="en-GB" sz="2400" baseline="0" dirty="0"/>
                        <a:t> n</a:t>
                      </a:r>
                      <a:r>
                        <a:rPr lang="en-GB" sz="2400" dirty="0"/>
                        <a:t>)</a:t>
                      </a:r>
                    </a:p>
                  </a:txBody>
                  <a:tcPr/>
                </a:tc>
                <a:extLst>
                  <a:ext uri="{0D108BD9-81ED-4DB2-BD59-A6C34878D82A}">
                    <a16:rowId xmlns:a16="http://schemas.microsoft.com/office/drawing/2014/main" val="2778259001"/>
                  </a:ext>
                </a:extLst>
              </a:tr>
            </a:tbl>
          </a:graphicData>
        </a:graphic>
      </p:graphicFrame>
    </p:spTree>
    <p:extLst>
      <p:ext uri="{BB962C8B-B14F-4D97-AF65-F5344CB8AC3E}">
        <p14:creationId xmlns:p14="http://schemas.microsoft.com/office/powerpoint/2010/main" val="2068739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Basic Concepts</a:t>
            </a:r>
          </a:p>
        </p:txBody>
      </p:sp>
      <p:sp>
        <p:nvSpPr>
          <p:cNvPr id="3" name="Content Placeholder 2"/>
          <p:cNvSpPr>
            <a:spLocks noGrp="1"/>
          </p:cNvSpPr>
          <p:nvPr>
            <p:ph idx="1"/>
          </p:nvPr>
        </p:nvSpPr>
        <p:spPr>
          <a:xfrm>
            <a:off x="395288" y="1383625"/>
            <a:ext cx="8424862" cy="3294362"/>
          </a:xfrm>
        </p:spPr>
        <p:txBody>
          <a:bodyPr/>
          <a:lstStyle/>
          <a:p>
            <a:r>
              <a:rPr lang="en-GB" sz="2000" dirty="0">
                <a:latin typeface="ArialMS" pitchFamily="34"/>
              </a:rPr>
              <a:t>What are Algorithms and Data Structures?</a:t>
            </a:r>
            <a:br>
              <a:rPr lang="en-GB" sz="2000" dirty="0">
                <a:latin typeface="ArialMS" pitchFamily="34"/>
              </a:rPr>
            </a:br>
            <a:endParaRPr lang="en-GB" sz="2000" dirty="0">
              <a:latin typeface="ArialMS" pitchFamily="34"/>
            </a:endParaRPr>
          </a:p>
          <a:p>
            <a:r>
              <a:rPr lang="en-GB" sz="2000" dirty="0">
                <a:latin typeface="ArialMS" pitchFamily="34"/>
              </a:rPr>
              <a:t>Describing an algorithm</a:t>
            </a:r>
          </a:p>
          <a:p>
            <a:r>
              <a:rPr lang="en-GB" sz="2000" dirty="0">
                <a:latin typeface="ArialMS" pitchFamily="34"/>
              </a:rPr>
              <a:t>Properties of algorithms</a:t>
            </a:r>
            <a:br>
              <a:rPr lang="en-GB" sz="2000" dirty="0">
                <a:latin typeface="ArialMS" pitchFamily="34"/>
              </a:rPr>
            </a:br>
            <a:endParaRPr lang="en-GB" sz="2000" dirty="0">
              <a:latin typeface="ArialMS" pitchFamily="34"/>
            </a:endParaRPr>
          </a:p>
          <a:p>
            <a:r>
              <a:rPr lang="en-GB" sz="2000" dirty="0">
                <a:latin typeface="ArialMS" pitchFamily="34"/>
              </a:rPr>
              <a:t>Data structure: static arrays</a:t>
            </a:r>
          </a:p>
          <a:p>
            <a:r>
              <a:rPr lang="en-GB" sz="2000" dirty="0">
                <a:latin typeface="ArialMS" pitchFamily="34"/>
              </a:rPr>
              <a:t>Algorithm type: search</a:t>
            </a:r>
          </a:p>
        </p:txBody>
      </p:sp>
    </p:spTree>
    <p:extLst>
      <p:ext uri="{BB962C8B-B14F-4D97-AF65-F5344CB8AC3E}">
        <p14:creationId xmlns:p14="http://schemas.microsoft.com/office/powerpoint/2010/main" val="191959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Other Common Computations</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CourierNewPSMT" pitchFamily="50"/>
                <a:cs typeface="CourierNewPSMT" pitchFamily="50"/>
              </a:rPr>
              <a:t> How about searching?</a:t>
            </a: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CourierNewPSMT" pitchFamily="50"/>
              <a:cs typeface="CourierNewPSMT" pitchFamily="50"/>
            </a:endParaRP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CourierNewPSMT" pitchFamily="50"/>
                <a:cs typeface="CourierNewPSMT" pitchFamily="50"/>
              </a:rPr>
              <a:t> Insertion?</a:t>
            </a: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CourierNewPSMT" pitchFamily="50"/>
              <a:cs typeface="CourierNewPSMT" pitchFamily="50"/>
            </a:endParaRPr>
          </a:p>
          <a:p>
            <a:pPr marL="0" lvl="0" indent="0" hangingPunct="0">
              <a:lnSpc>
                <a:spcPct val="107000"/>
              </a:lnSpc>
              <a:spcBef>
                <a:spcPts val="283"/>
              </a:spcBef>
              <a:spcAft>
                <a:spcPts val="0"/>
              </a:spcAft>
              <a:buClr>
                <a:srgbClr val="000000"/>
              </a:buClr>
              <a:buSzPct val="100000"/>
              <a:buFont typeface="Arial" pitchFamily="34"/>
              <a:buChar char="•"/>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CourierNewPSMT" pitchFamily="50"/>
                <a:cs typeface="CourierNewPSMT" pitchFamily="50"/>
              </a:rPr>
              <a:t> Deletion?</a:t>
            </a:r>
          </a:p>
        </p:txBody>
      </p:sp>
    </p:spTree>
    <p:extLst>
      <p:ext uri="{BB962C8B-B14F-4D97-AF65-F5344CB8AC3E}">
        <p14:creationId xmlns:p14="http://schemas.microsoft.com/office/powerpoint/2010/main" val="1962313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Deletion Algorithm</a:t>
            </a:r>
          </a:p>
        </p:txBody>
      </p:sp>
      <p:sp>
        <p:nvSpPr>
          <p:cNvPr id="3" name="Content Placeholder 2"/>
          <p:cNvSpPr>
            <a:spLocks noGrp="1"/>
          </p:cNvSpPr>
          <p:nvPr>
            <p:ph idx="1"/>
          </p:nvPr>
        </p:nvSpPr>
        <p:spPr>
          <a:xfrm>
            <a:off x="395288" y="1383625"/>
            <a:ext cx="8424862" cy="3294362"/>
          </a:xfrm>
        </p:spPr>
        <p:txBody>
          <a:bodyPr/>
          <a:lstStyle/>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How do we delete an element of an array?</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What if the array is sorted?</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How often do we need to delete elements?</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p:txBody>
      </p:sp>
    </p:spTree>
    <p:extLst>
      <p:ext uri="{BB962C8B-B14F-4D97-AF65-F5344CB8AC3E}">
        <p14:creationId xmlns:p14="http://schemas.microsoft.com/office/powerpoint/2010/main" val="2676991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Food for Thought  (Arrays)</a:t>
            </a:r>
          </a:p>
        </p:txBody>
      </p:sp>
      <p:sp>
        <p:nvSpPr>
          <p:cNvPr id="3" name="Content Placeholder 2"/>
          <p:cNvSpPr>
            <a:spLocks noGrp="1"/>
          </p:cNvSpPr>
          <p:nvPr>
            <p:ph idx="1"/>
          </p:nvPr>
        </p:nvSpPr>
        <p:spPr>
          <a:xfrm>
            <a:off x="395288" y="1383625"/>
            <a:ext cx="8424862" cy="3294362"/>
          </a:xfrm>
        </p:spPr>
        <p:txBody>
          <a:bodyPr/>
          <a:lstStyle/>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a:t>
            </a:r>
            <a:r>
              <a:rPr lang="en-GB" dirty="0">
                <a:solidFill>
                  <a:schemeClr val="tx1">
                    <a:lumMod val="95000"/>
                    <a:lumOff val="5000"/>
                  </a:schemeClr>
                </a:solidFill>
                <a:latin typeface="ArialMS" pitchFamily="34"/>
              </a:rPr>
              <a:t>Should we always use arrays to store and manipulate our data? </a:t>
            </a: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Should we always sort their contents?</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p:txBody>
      </p:sp>
    </p:spTree>
    <p:extLst>
      <p:ext uri="{BB962C8B-B14F-4D97-AF65-F5344CB8AC3E}">
        <p14:creationId xmlns:p14="http://schemas.microsoft.com/office/powerpoint/2010/main" val="11096401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246" y="2325011"/>
            <a:ext cx="8424862" cy="648072"/>
          </a:xfrm>
          <a:solidFill>
            <a:schemeClr val="accent1">
              <a:lumMod val="40000"/>
              <a:lumOff val="60000"/>
            </a:schemeClr>
          </a:solidFill>
        </p:spPr>
        <p:txBody>
          <a:bodyPr/>
          <a:lstStyle/>
          <a:p>
            <a:pPr algn="ctr"/>
            <a:r>
              <a:rPr lang="en-US" dirty="0"/>
              <a:t>Abstract Data Types</a:t>
            </a:r>
          </a:p>
        </p:txBody>
      </p:sp>
    </p:spTree>
    <p:extLst>
      <p:ext uri="{BB962C8B-B14F-4D97-AF65-F5344CB8AC3E}">
        <p14:creationId xmlns:p14="http://schemas.microsoft.com/office/powerpoint/2010/main" val="3167924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Abstract Data Types  (ADTs)</a:t>
            </a:r>
          </a:p>
        </p:txBody>
      </p:sp>
      <p:sp>
        <p:nvSpPr>
          <p:cNvPr id="3" name="Content Placeholder 2"/>
          <p:cNvSpPr>
            <a:spLocks noGrp="1"/>
          </p:cNvSpPr>
          <p:nvPr>
            <p:ph idx="1"/>
          </p:nvPr>
        </p:nvSpPr>
        <p:spPr>
          <a:xfrm>
            <a:off x="395288" y="1224130"/>
            <a:ext cx="8424862" cy="3294362"/>
          </a:xfrm>
        </p:spPr>
        <p:txBody>
          <a:bodyPr/>
          <a:lstStyle/>
          <a:p>
            <a:pPr marL="0" lvl="0" indent="0">
              <a:spcBef>
                <a:spcPts val="425"/>
              </a:spcBef>
              <a:tabLst/>
            </a:pPr>
            <a:r>
              <a:rPr lang="en-GB" dirty="0"/>
              <a:t>Abstract data types</a:t>
            </a:r>
          </a:p>
          <a:p>
            <a:pPr marL="403560" lvl="2" indent="0"/>
            <a:r>
              <a:rPr lang="en-GB" dirty="0"/>
              <a:t>separate functionality from implementation</a:t>
            </a:r>
          </a:p>
          <a:p>
            <a:pPr marL="403560" lvl="2" indent="0"/>
            <a:r>
              <a:rPr lang="en-GB" dirty="0"/>
              <a:t>hidden representation</a:t>
            </a:r>
          </a:p>
          <a:p>
            <a:pPr marL="403560" lvl="2" indent="0">
              <a:spcBef>
                <a:spcPts val="425"/>
              </a:spcBef>
            </a:pPr>
            <a:r>
              <a:rPr lang="en-GB" dirty="0"/>
              <a:t>manipulated via a limited set of operations</a:t>
            </a:r>
          </a:p>
          <a:p>
            <a:pPr marL="403560" lvl="2" indent="0">
              <a:spcBef>
                <a:spcPts val="425"/>
              </a:spcBef>
            </a:pPr>
            <a:r>
              <a:rPr lang="en-GB" dirty="0"/>
              <a:t>in Java, interfaces with defined method semantics</a:t>
            </a:r>
            <a:endParaRPr lang="en-GB" sz="2400" dirty="0"/>
          </a:p>
          <a:p>
            <a:pPr marL="0" lvl="0" indent="0">
              <a:spcBef>
                <a:spcPts val="425"/>
              </a:spcBef>
              <a:tabLst/>
            </a:pPr>
            <a:r>
              <a:rPr lang="en-GB" dirty="0"/>
              <a:t>Data structures</a:t>
            </a:r>
          </a:p>
          <a:p>
            <a:pPr marL="403560" lvl="2" indent="0">
              <a:spcBef>
                <a:spcPts val="425"/>
              </a:spcBef>
            </a:pPr>
            <a:r>
              <a:rPr lang="en-GB" dirty="0"/>
              <a:t>concrete implementations, often subject to an invariant preserved by the operations</a:t>
            </a:r>
          </a:p>
          <a:p>
            <a:pPr marL="403560" lvl="2" indent="0">
              <a:spcBef>
                <a:spcPts val="425"/>
              </a:spcBef>
            </a:pPr>
            <a:r>
              <a:rPr lang="en-GB" dirty="0"/>
              <a:t>in Java: classes implementing ADT interfaces</a:t>
            </a:r>
          </a:p>
          <a:p>
            <a:pPr marL="403560" lvl="2" indent="0">
              <a:spcBef>
                <a:spcPts val="425"/>
              </a:spcBef>
            </a:pPr>
            <a:r>
              <a:rPr lang="en-GB" dirty="0"/>
              <a:t>are analysed by measuring the time and space complexity of  the structure and each operation</a:t>
            </a:r>
          </a:p>
        </p:txBody>
      </p:sp>
    </p:spTree>
    <p:extLst>
      <p:ext uri="{BB962C8B-B14F-4D97-AF65-F5344CB8AC3E}">
        <p14:creationId xmlns:p14="http://schemas.microsoft.com/office/powerpoint/2010/main" val="2658392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ADT Stack</a:t>
            </a:r>
          </a:p>
        </p:txBody>
      </p:sp>
      <p:sp>
        <p:nvSpPr>
          <p:cNvPr id="3" name="Content Placeholder 2"/>
          <p:cNvSpPr>
            <a:spLocks noGrp="1"/>
          </p:cNvSpPr>
          <p:nvPr>
            <p:ph idx="1"/>
          </p:nvPr>
        </p:nvSpPr>
        <p:spPr>
          <a:xfrm>
            <a:off x="395288" y="1224130"/>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Think of physical stacks:</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 series of similar elements</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 you add elements on the top</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 you take the elements from the top</a:t>
            </a: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000000"/>
              </a:solidFill>
              <a:latin typeface="Arial" pitchFamily="34"/>
              <a:ea typeface="Andale Sans UI" pitchFamily="2"/>
              <a:cs typeface="Tahoma" pitchFamily="2"/>
            </a:endParaRP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000000"/>
              </a:solidFill>
              <a:latin typeface="Arial" pitchFamily="34"/>
              <a:ea typeface="Andale Sans UI" pitchFamily="2"/>
              <a:cs typeface="Tahoma" pitchFamily="2"/>
            </a:endParaRP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000000"/>
              </a:solidFill>
              <a:latin typeface="Arial" pitchFamily="34"/>
              <a:ea typeface="Andale Sans UI" pitchFamily="2"/>
              <a:cs typeface="Tahoma" pitchFamily="2"/>
            </a:endParaRP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000000"/>
              </a:solidFill>
              <a:latin typeface="Arial" pitchFamily="34"/>
              <a:ea typeface="Andale Sans UI" pitchFamily="2"/>
              <a:cs typeface="Tahoma" pitchFamily="2"/>
            </a:endParaRP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 so the last element in is the first out (LIFO)</a:t>
            </a:r>
          </a:p>
          <a:p>
            <a:pPr lvl="1" hangingPunct="0">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dirty="0">
              <a:solidFill>
                <a:srgbClr val="000000"/>
              </a:solidFill>
              <a:latin typeface="Arial" pitchFamily="34"/>
              <a:ea typeface="Andale Sans UI" pitchFamily="2"/>
              <a:cs typeface="Tahoma" pitchFamily="2"/>
            </a:endParaRPr>
          </a:p>
        </p:txBody>
      </p:sp>
      <p:pic>
        <p:nvPicPr>
          <p:cNvPr id="4" name="Picture 3" descr="Figure depicting how a stack works for adding and removing elements">
            <a:extLst>
              <a:ext uri="{FF2B5EF4-FFF2-40B4-BE49-F238E27FC236}">
                <a16:creationId xmlns:a16="http://schemas.microsoft.com/office/drawing/2014/main" id="{E9558EE2-40F2-4C32-B9BA-668F1ADE7E00}"/>
              </a:ext>
            </a:extLst>
          </p:cNvPr>
          <p:cNvPicPr>
            <a:picLocks noChangeAspect="1"/>
          </p:cNvPicPr>
          <p:nvPr/>
        </p:nvPicPr>
        <p:blipFill>
          <a:blip r:embed="rId2" cstate="print">
            <a:alphaModFix/>
            <a:lum/>
          </a:blip>
          <a:srcRect/>
          <a:stretch>
            <a:fillRect/>
          </a:stretch>
        </p:blipFill>
        <p:spPr>
          <a:xfrm>
            <a:off x="1227065" y="2978580"/>
            <a:ext cx="5400000" cy="1252800"/>
          </a:xfrm>
          <a:prstGeom prst="rect">
            <a:avLst/>
          </a:prstGeom>
          <a:noFill/>
          <a:ln>
            <a:noFill/>
          </a:ln>
        </p:spPr>
      </p:pic>
    </p:spTree>
    <p:extLst>
      <p:ext uri="{BB962C8B-B14F-4D97-AF65-F5344CB8AC3E}">
        <p14:creationId xmlns:p14="http://schemas.microsoft.com/office/powerpoint/2010/main" val="5594292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Stack Operations</a:t>
            </a:r>
          </a:p>
        </p:txBody>
      </p:sp>
      <p:sp>
        <p:nvSpPr>
          <p:cNvPr id="3" name="Content Placeholder 2"/>
          <p:cNvSpPr>
            <a:spLocks noGrp="1"/>
          </p:cNvSpPr>
          <p:nvPr>
            <p:ph idx="1"/>
          </p:nvPr>
        </p:nvSpPr>
        <p:spPr>
          <a:xfrm>
            <a:off x="395288" y="1224130"/>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You can only remove the last element added.</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The operations are thus:</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 Add an element to the stack</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 Remove the last element added</a:t>
            </a:r>
          </a:p>
          <a:p>
            <a:pPr lvl="1" hangingPunct="0">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dirty="0">
                <a:solidFill>
                  <a:srgbClr val="000000"/>
                </a:solidFill>
                <a:latin typeface="Arial" pitchFamily="34"/>
                <a:ea typeface="Andale Sans UI" pitchFamily="2"/>
                <a:cs typeface="Tahoma" pitchFamily="2"/>
              </a:rPr>
              <a:t> Check whether the stack is empty.</a:t>
            </a:r>
          </a:p>
        </p:txBody>
      </p:sp>
    </p:spTree>
    <p:extLst>
      <p:ext uri="{BB962C8B-B14F-4D97-AF65-F5344CB8AC3E}">
        <p14:creationId xmlns:p14="http://schemas.microsoft.com/office/powerpoint/2010/main" val="1291487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 stack in Java</a:t>
            </a:r>
          </a:p>
        </p:txBody>
      </p:sp>
      <p:sp>
        <p:nvSpPr>
          <p:cNvPr id="3" name="Content Placeholder 2"/>
          <p:cNvSpPr>
            <a:spLocks noGrp="1"/>
          </p:cNvSpPr>
          <p:nvPr>
            <p:ph idx="1"/>
          </p:nvPr>
        </p:nvSpPr>
        <p:spPr>
          <a:xfrm>
            <a:off x="395288" y="106463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 stack of integers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public interface Stack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 is the stack empty?</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boolean</a:t>
            </a: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isEmpty</a:t>
            </a:r>
            <a:r>
              <a:rPr lang="en-GB" sz="18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 add (push) an element into the stack</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void push(</a:t>
            </a:r>
            <a:r>
              <a:rPr lang="en-GB" sz="1800" dirty="0" err="1">
                <a:solidFill>
                  <a:srgbClr val="000000"/>
                </a:solidFill>
                <a:latin typeface="Courier" pitchFamily="49" charset="0"/>
                <a:ea typeface="CourierNewPSMT" pitchFamily="50"/>
                <a:cs typeface="CourierNewPSMT" pitchFamily="50"/>
              </a:rPr>
              <a:t>int</a:t>
            </a: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elt</a:t>
            </a:r>
            <a:r>
              <a:rPr lang="en-GB" sz="1800" dirty="0">
                <a:solidFill>
                  <a:srgbClr val="000000"/>
                </a:solidFill>
                <a:latin typeface="Courier" pitchFamily="49" charset="0"/>
                <a:ea typeface="CourierNewPSMT" pitchFamily="50"/>
                <a:cs typeface="CourierNewPSMT" pitchFamily="50"/>
              </a:rPr>
              <a:t>);</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 remove and return the most recently pushed</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 element still in the stack</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		</a:t>
            </a:r>
            <a:r>
              <a:rPr lang="en-GB" sz="1800" dirty="0" err="1">
                <a:solidFill>
                  <a:srgbClr val="000000"/>
                </a:solidFill>
                <a:latin typeface="Courier" pitchFamily="49" charset="0"/>
                <a:ea typeface="CourierNewPSMT" pitchFamily="50"/>
                <a:cs typeface="CourierNewPSMT" pitchFamily="50"/>
              </a:rPr>
              <a:t>int</a:t>
            </a:r>
            <a:r>
              <a:rPr lang="en-GB" sz="1800" dirty="0">
                <a:solidFill>
                  <a:srgbClr val="000000"/>
                </a:solidFill>
                <a:latin typeface="Courier" pitchFamily="49" charset="0"/>
                <a:ea typeface="CourierNewPSMT" pitchFamily="50"/>
                <a:cs typeface="CourierNewPSMT" pitchFamily="50"/>
              </a:rPr>
              <a:t> pop();</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Courier" pitchFamily="49" charset="0"/>
                <a:ea typeface="CourierNewPSMT" pitchFamily="50"/>
                <a:cs typeface="CourierNewPSMT" pitchFamily="50"/>
              </a:rPr>
              <a:t>}</a:t>
            </a:r>
          </a:p>
        </p:txBody>
      </p:sp>
    </p:spTree>
    <p:extLst>
      <p:ext uri="{BB962C8B-B14F-4D97-AF65-F5344CB8AC3E}">
        <p14:creationId xmlns:p14="http://schemas.microsoft.com/office/powerpoint/2010/main" val="38684416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 stack implementation using an array (sketch) </a:t>
            </a:r>
          </a:p>
        </p:txBody>
      </p:sp>
      <p:sp>
        <p:nvSpPr>
          <p:cNvPr id="3" name="Content Placeholder 2"/>
          <p:cNvSpPr>
            <a:spLocks noGrp="1"/>
          </p:cNvSpPr>
          <p:nvPr>
            <p:ph idx="1"/>
          </p:nvPr>
        </p:nvSpPr>
        <p:spPr>
          <a:xfrm>
            <a:off x="395288" y="1224130"/>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public class </a:t>
            </a:r>
            <a:r>
              <a:rPr lang="en-GB" sz="1800" i="1" dirty="0" err="1">
                <a:solidFill>
                  <a:srgbClr val="000000"/>
                </a:solidFill>
                <a:latin typeface="Courier" pitchFamily="49" charset="0"/>
                <a:ea typeface="CourierNewPSMT" pitchFamily="50"/>
                <a:cs typeface="CourierNewPSMT" pitchFamily="50"/>
              </a:rPr>
              <a:t>ArrayStack</a:t>
            </a:r>
            <a:r>
              <a:rPr lang="en-GB" sz="1800" i="1" dirty="0">
                <a:solidFill>
                  <a:srgbClr val="000000"/>
                </a:solidFill>
                <a:latin typeface="Courier" pitchFamily="49" charset="0"/>
                <a:ea typeface="CourierNewPSMT" pitchFamily="50"/>
                <a:cs typeface="CourierNewPSMT" pitchFamily="50"/>
              </a:rPr>
              <a:t> implements Stack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		private </a:t>
            </a:r>
            <a:r>
              <a:rPr lang="en-GB" sz="1800" i="1" dirty="0" err="1">
                <a:solidFill>
                  <a:srgbClr val="000000"/>
                </a:solidFill>
                <a:latin typeface="Courier" pitchFamily="49" charset="0"/>
                <a:ea typeface="CourierNewPSMT" pitchFamily="50"/>
                <a:cs typeface="CourierNewPSMT" pitchFamily="50"/>
              </a:rPr>
              <a:t>int</a:t>
            </a:r>
            <a:r>
              <a:rPr lang="en-GB" sz="1800" i="1" dirty="0">
                <a:solidFill>
                  <a:srgbClr val="000000"/>
                </a:solidFill>
                <a:latin typeface="Courier" pitchFamily="49" charset="0"/>
                <a:ea typeface="CourierNewPSMT" pitchFamily="50"/>
                <a:cs typeface="CourierNewPSMT" pitchFamily="50"/>
              </a:rPr>
              <a:t>[] a;</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		private </a:t>
            </a:r>
            <a:r>
              <a:rPr lang="en-GB" sz="1800" i="1" dirty="0" err="1">
                <a:solidFill>
                  <a:srgbClr val="000000"/>
                </a:solidFill>
                <a:latin typeface="Courier" pitchFamily="49" charset="0"/>
                <a:ea typeface="CourierNewPSMT" pitchFamily="50"/>
                <a:cs typeface="CourierNewPSMT" pitchFamily="50"/>
              </a:rPr>
              <a:t>int</a:t>
            </a:r>
            <a:r>
              <a:rPr lang="en-GB" sz="1800" i="1" dirty="0">
                <a:solidFill>
                  <a:srgbClr val="000000"/>
                </a:solidFill>
                <a:latin typeface="Courier" pitchFamily="49" charset="0"/>
                <a:ea typeface="CourierNewPSMT" pitchFamily="50"/>
                <a:cs typeface="CourierNewPSMT" pitchFamily="50"/>
              </a:rPr>
              <a:t> count = 0;</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i="1"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		public </a:t>
            </a:r>
            <a:r>
              <a:rPr lang="en-GB" sz="1800" i="1" dirty="0" err="1">
                <a:solidFill>
                  <a:srgbClr val="000000"/>
                </a:solidFill>
                <a:latin typeface="Courier" pitchFamily="49" charset="0"/>
                <a:ea typeface="CourierNewPSMT" pitchFamily="50"/>
                <a:cs typeface="CourierNewPSMT" pitchFamily="50"/>
              </a:rPr>
              <a:t>ArrayStack</a:t>
            </a:r>
            <a:r>
              <a:rPr lang="en-GB" sz="1800" i="1" dirty="0">
                <a:solidFill>
                  <a:srgbClr val="000000"/>
                </a:solidFill>
                <a:latin typeface="Courier" pitchFamily="49" charset="0"/>
                <a:ea typeface="CourierNewPSMT" pitchFamily="50"/>
                <a:cs typeface="CourierNewPSMT" pitchFamily="50"/>
              </a:rPr>
              <a:t>(</a:t>
            </a:r>
            <a:r>
              <a:rPr lang="en-GB" sz="1800" i="1" dirty="0" err="1">
                <a:solidFill>
                  <a:srgbClr val="000000"/>
                </a:solidFill>
                <a:latin typeface="Courier" pitchFamily="49" charset="0"/>
                <a:ea typeface="CourierNewPSMT" pitchFamily="50"/>
                <a:cs typeface="CourierNewPSMT" pitchFamily="50"/>
              </a:rPr>
              <a:t>int</a:t>
            </a:r>
            <a:r>
              <a:rPr lang="en-GB" sz="1800" i="1" dirty="0">
                <a:solidFill>
                  <a:srgbClr val="000000"/>
                </a:solidFill>
                <a:latin typeface="Courier" pitchFamily="49" charset="0"/>
                <a:ea typeface="CourierNewPSMT" pitchFamily="50"/>
                <a:cs typeface="CourierNewPSMT" pitchFamily="50"/>
              </a:rPr>
              <a:t> size) {a = new </a:t>
            </a:r>
            <a:r>
              <a:rPr lang="en-GB" sz="1800" i="1" dirty="0" err="1">
                <a:solidFill>
                  <a:srgbClr val="000000"/>
                </a:solidFill>
                <a:latin typeface="Courier" pitchFamily="49" charset="0"/>
                <a:ea typeface="CourierNewPSMT" pitchFamily="50"/>
                <a:cs typeface="CourierNewPSMT" pitchFamily="50"/>
              </a:rPr>
              <a:t>int</a:t>
            </a:r>
            <a:r>
              <a:rPr lang="en-GB" sz="1800" i="1" dirty="0">
                <a:solidFill>
                  <a:srgbClr val="000000"/>
                </a:solidFill>
                <a:latin typeface="Courier" pitchFamily="49" charset="0"/>
                <a:ea typeface="CourierNewPSMT" pitchFamily="50"/>
                <a:cs typeface="CourierNewPSMT" pitchFamily="50"/>
              </a:rPr>
              <a:t>[size];}</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		public </a:t>
            </a:r>
            <a:r>
              <a:rPr lang="en-GB" sz="1800" i="1" dirty="0" err="1">
                <a:solidFill>
                  <a:srgbClr val="000000"/>
                </a:solidFill>
                <a:latin typeface="Courier" pitchFamily="49" charset="0"/>
                <a:ea typeface="CourierNewPSMT" pitchFamily="50"/>
                <a:cs typeface="CourierNewPSMT" pitchFamily="50"/>
              </a:rPr>
              <a:t>boolean</a:t>
            </a:r>
            <a:r>
              <a:rPr lang="en-GB" sz="1800" i="1" dirty="0">
                <a:solidFill>
                  <a:srgbClr val="000000"/>
                </a:solidFill>
                <a:latin typeface="Courier" pitchFamily="49" charset="0"/>
                <a:ea typeface="CourierNewPSMT" pitchFamily="50"/>
                <a:cs typeface="CourierNewPSMT" pitchFamily="50"/>
              </a:rPr>
              <a:t> </a:t>
            </a:r>
            <a:r>
              <a:rPr lang="en-GB" sz="1800" i="1" dirty="0" err="1">
                <a:solidFill>
                  <a:srgbClr val="000000"/>
                </a:solidFill>
                <a:latin typeface="Courier" pitchFamily="49" charset="0"/>
                <a:ea typeface="CourierNewPSMT" pitchFamily="50"/>
                <a:cs typeface="CourierNewPSMT" pitchFamily="50"/>
              </a:rPr>
              <a:t>isEmpty</a:t>
            </a:r>
            <a:r>
              <a:rPr lang="en-GB" sz="1800" i="1" dirty="0">
                <a:solidFill>
                  <a:srgbClr val="000000"/>
                </a:solidFill>
                <a:latin typeface="Courier" pitchFamily="49" charset="0"/>
                <a:ea typeface="CourierNewPSMT" pitchFamily="50"/>
                <a:cs typeface="CourierNewPSMT" pitchFamily="50"/>
              </a:rPr>
              <a:t>() {	return count == 0;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i="1"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		public void push(</a:t>
            </a:r>
            <a:r>
              <a:rPr lang="en-GB" sz="1800" i="1" dirty="0" err="1">
                <a:solidFill>
                  <a:srgbClr val="000000"/>
                </a:solidFill>
                <a:latin typeface="Courier" pitchFamily="49" charset="0"/>
                <a:ea typeface="CourierNewPSMT" pitchFamily="50"/>
                <a:cs typeface="CourierNewPSMT" pitchFamily="50"/>
              </a:rPr>
              <a:t>int</a:t>
            </a:r>
            <a:r>
              <a:rPr lang="en-GB" sz="1800" i="1" dirty="0">
                <a:solidFill>
                  <a:srgbClr val="000000"/>
                </a:solidFill>
                <a:latin typeface="Courier" pitchFamily="49" charset="0"/>
                <a:ea typeface="CourierNewPSMT" pitchFamily="50"/>
                <a:cs typeface="CourierNewPSMT" pitchFamily="50"/>
              </a:rPr>
              <a:t> </a:t>
            </a:r>
            <a:r>
              <a:rPr lang="en-GB" sz="1800" i="1" dirty="0" err="1">
                <a:solidFill>
                  <a:srgbClr val="000000"/>
                </a:solidFill>
                <a:latin typeface="Courier" pitchFamily="49" charset="0"/>
                <a:ea typeface="CourierNewPSMT" pitchFamily="50"/>
                <a:cs typeface="CourierNewPSMT" pitchFamily="50"/>
              </a:rPr>
              <a:t>elt</a:t>
            </a:r>
            <a:r>
              <a:rPr lang="en-GB" sz="1800" i="1" dirty="0">
                <a:solidFill>
                  <a:srgbClr val="000000"/>
                </a:solidFill>
                <a:latin typeface="Courier" pitchFamily="49" charset="0"/>
                <a:ea typeface="CourierNewPSMT" pitchFamily="50"/>
                <a:cs typeface="CourierNewPSMT" pitchFamily="50"/>
              </a:rPr>
              <a:t>) { a[count++] = 	</a:t>
            </a:r>
            <a:r>
              <a:rPr lang="en-GB" sz="1800" i="1" dirty="0" err="1">
                <a:solidFill>
                  <a:srgbClr val="000000"/>
                </a:solidFill>
                <a:latin typeface="Courier" pitchFamily="49" charset="0"/>
                <a:ea typeface="CourierNewPSMT" pitchFamily="50"/>
                <a:cs typeface="CourierNewPSMT" pitchFamily="50"/>
              </a:rPr>
              <a:t>elt</a:t>
            </a:r>
            <a:r>
              <a:rPr lang="en-GB" sz="1800" i="1" dirty="0">
                <a:solidFill>
                  <a:srgbClr val="000000"/>
                </a:solidFill>
                <a:latin typeface="Courier" pitchFamily="49" charset="0"/>
                <a:ea typeface="CourierNewPSMT" pitchFamily="50"/>
                <a:cs typeface="CourierNewPSMT" pitchFamily="50"/>
              </a:rPr>
              <a: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1800" i="1" dirty="0">
              <a:solidFill>
                <a:srgbClr val="000000"/>
              </a:solidFill>
              <a:latin typeface="Courier" pitchFamily="49" charset="0"/>
              <a:ea typeface="CourierNewPSMT" pitchFamily="50"/>
              <a:cs typeface="CourierNewPSMT" pitchFamily="50"/>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		public </a:t>
            </a:r>
            <a:r>
              <a:rPr lang="en-GB" sz="1800" i="1" dirty="0" err="1">
                <a:solidFill>
                  <a:srgbClr val="000000"/>
                </a:solidFill>
                <a:latin typeface="Courier" pitchFamily="49" charset="0"/>
                <a:ea typeface="CourierNewPSMT" pitchFamily="50"/>
                <a:cs typeface="CourierNewPSMT" pitchFamily="50"/>
              </a:rPr>
              <a:t>int</a:t>
            </a:r>
            <a:r>
              <a:rPr lang="en-GB" sz="1800" i="1" dirty="0">
                <a:solidFill>
                  <a:srgbClr val="000000"/>
                </a:solidFill>
                <a:latin typeface="Courier" pitchFamily="49" charset="0"/>
                <a:ea typeface="CourierNewPSMT" pitchFamily="50"/>
                <a:cs typeface="CourierNewPSMT" pitchFamily="50"/>
              </a:rPr>
              <a:t> pop() { return a[--count]; }</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i="1" dirty="0">
                <a:solidFill>
                  <a:srgbClr val="000000"/>
                </a:solidFill>
                <a:latin typeface="Courier" pitchFamily="49" charset="0"/>
                <a:ea typeface="CourierNewPSMT" pitchFamily="50"/>
                <a:cs typeface="CourierNewPSMT" pitchFamily="50"/>
              </a:rPr>
              <a:t>}</a:t>
            </a:r>
          </a:p>
        </p:txBody>
      </p:sp>
    </p:spTree>
    <p:extLst>
      <p:ext uri="{BB962C8B-B14F-4D97-AF65-F5344CB8AC3E}">
        <p14:creationId xmlns:p14="http://schemas.microsoft.com/office/powerpoint/2010/main" val="2238384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An example of stack use </a:t>
            </a:r>
            <a:endParaRPr lang="en-GB" dirty="0">
              <a:solidFill>
                <a:srgbClr val="00B0F0"/>
              </a:solidFill>
            </a:endParaRPr>
          </a:p>
        </p:txBody>
      </p:sp>
      <p:sp>
        <p:nvSpPr>
          <p:cNvPr id="3" name="Content Placeholder 2"/>
          <p:cNvSpPr>
            <a:spLocks noGrp="1"/>
          </p:cNvSpPr>
          <p:nvPr>
            <p:ph idx="1"/>
          </p:nvPr>
        </p:nvSpPr>
        <p:spPr>
          <a:xfrm>
            <a:off x="522879" y="120286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Problem: Checking Matching Brackets with a Stack</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		opening bracket:  push on stack</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800" dirty="0">
                <a:solidFill>
                  <a:srgbClr val="000000"/>
                </a:solidFill>
                <a:latin typeface="Arial" pitchFamily="34"/>
                <a:ea typeface="Andale Sans UI" pitchFamily="2"/>
                <a:cs typeface="Tahoma" pitchFamily="2"/>
              </a:rPr>
              <a:t>		closing bracket: pop from stack and match</a:t>
            </a:r>
          </a:p>
        </p:txBody>
      </p:sp>
      <p:sp>
        <p:nvSpPr>
          <p:cNvPr id="5" name="TextBox 4">
            <a:extLst>
              <a:ext uri="{FF2B5EF4-FFF2-40B4-BE49-F238E27FC236}">
                <a16:creationId xmlns:a16="http://schemas.microsoft.com/office/drawing/2014/main" id="{918235CA-F465-4DF5-907E-EF81A5323F7B}"/>
              </a:ext>
            </a:extLst>
          </p:cNvPr>
          <p:cNvSpPr txBox="1"/>
          <p:nvPr/>
        </p:nvSpPr>
        <p:spPr>
          <a:xfrm>
            <a:off x="1768690" y="2249500"/>
            <a:ext cx="6228000" cy="2885405"/>
          </a:xfrm>
          <a:prstGeom prst="rect">
            <a:avLst/>
          </a:prstGeom>
          <a:noFill/>
          <a:ln>
            <a:noFill/>
          </a:ln>
        </p:spPr>
        <p:txBody>
          <a:bodyPr vert="horz" lIns="0" tIns="0" rIns="0" bIns="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String 			Stack		Op</a:t>
            </a:r>
          </a:p>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 ] ( [ ) ] )					</a:t>
            </a:r>
            <a:r>
              <a:rPr lang="en-GB" sz="2000" b="0" i="0" u="none" strike="noStrike" baseline="0" dirty="0">
                <a:ln>
                  <a:noFill/>
                </a:ln>
                <a:solidFill>
                  <a:srgbClr val="C9122B"/>
                </a:solidFill>
                <a:latin typeface="Arial" pitchFamily="34"/>
                <a:ea typeface="Andale Sans UI" pitchFamily="2"/>
                <a:cs typeface="Tahoma" pitchFamily="2"/>
              </a:rPr>
              <a:t>push</a:t>
            </a:r>
            <a:br>
              <a:rPr lang="en-GB" sz="2000" b="0" i="0" u="none" strike="noStrike" baseline="0" dirty="0">
                <a:ln>
                  <a:noFill/>
                </a:ln>
                <a:solidFill>
                  <a:srgbClr val="000000"/>
                </a:solidFill>
                <a:latin typeface="Arial" pitchFamily="34"/>
                <a:ea typeface="Andale Sans UI" pitchFamily="2"/>
                <a:cs typeface="Tahoma" pitchFamily="2"/>
              </a:rPr>
            </a:br>
            <a:r>
              <a:rPr lang="en-GB" sz="2000" b="0" i="0" u="none" strike="noStrike" baseline="0" dirty="0">
                <a:ln>
                  <a:noFill/>
                </a:ln>
                <a:solidFill>
                  <a:srgbClr val="000000"/>
                </a:solidFill>
                <a:latin typeface="Arial" pitchFamily="34"/>
                <a:ea typeface="Andale Sans UI" pitchFamily="2"/>
                <a:cs typeface="Tahoma" pitchFamily="2"/>
              </a:rPr>
              <a:t>  [ ] ( [ ) ] ) 		( 			</a:t>
            </a:r>
            <a:r>
              <a:rPr lang="en-GB" sz="2000" b="0" i="0" u="none" strike="noStrike" baseline="0" dirty="0">
                <a:ln>
                  <a:noFill/>
                </a:ln>
                <a:solidFill>
                  <a:srgbClr val="C9122B"/>
                </a:solidFill>
                <a:latin typeface="Arial" pitchFamily="34"/>
                <a:ea typeface="Andale Sans UI" pitchFamily="2"/>
                <a:cs typeface="Tahoma" pitchFamily="2"/>
              </a:rPr>
              <a:t>push</a:t>
            </a:r>
          </a:p>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 ( [ ) ] )		[(			</a:t>
            </a:r>
            <a:endParaRPr lang="en-GB" sz="2000" b="0" i="0" u="none" strike="noStrike" baseline="0" dirty="0">
              <a:ln>
                <a:noFill/>
              </a:ln>
              <a:solidFill>
                <a:srgbClr val="C9122B"/>
              </a:solidFill>
              <a:latin typeface="Arial" pitchFamily="34"/>
              <a:ea typeface="Andale Sans UI" pitchFamily="2"/>
              <a:cs typeface="Tahoma" pitchFamily="2"/>
            </a:endParaRPr>
          </a:p>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a:t>
            </a:r>
            <a:br>
              <a:rPr lang="en-GB" sz="2000" b="0" i="0" u="none" strike="noStrike" baseline="0" dirty="0">
                <a:ln>
                  <a:noFill/>
                </a:ln>
                <a:solidFill>
                  <a:srgbClr val="000000"/>
                </a:solidFill>
                <a:latin typeface="Arial" pitchFamily="34"/>
                <a:ea typeface="Andale Sans UI" pitchFamily="2"/>
                <a:cs typeface="Tahoma" pitchFamily="2"/>
              </a:rPr>
            </a:br>
            <a:r>
              <a:rPr lang="en-GB" sz="2000" b="0" i="0" u="none" strike="noStrike" baseline="0" dirty="0">
                <a:ln>
                  <a:noFill/>
                </a:ln>
                <a:solidFill>
                  <a:srgbClr val="000000"/>
                </a:solidFill>
                <a:latin typeface="Arial" pitchFamily="34"/>
                <a:ea typeface="Andale Sans UI" pitchFamily="2"/>
                <a:cs typeface="Tahoma" pitchFamily="2"/>
              </a:rPr>
              <a:t>       ( [ ) ] )		(			</a:t>
            </a:r>
            <a:endParaRPr lang="en-GB" sz="2000" b="0" i="0" u="none" strike="noStrike" baseline="0" dirty="0">
              <a:ln>
                <a:noFill/>
              </a:ln>
              <a:solidFill>
                <a:srgbClr val="C9122B"/>
              </a:solidFill>
              <a:latin typeface="Arial" pitchFamily="34"/>
              <a:ea typeface="Andale Sans UI" pitchFamily="2"/>
              <a:cs typeface="Tahoma" pitchFamily="2"/>
            </a:endParaRPr>
          </a:p>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 ) ] )		((			</a:t>
            </a:r>
            <a:endParaRPr lang="en-GB" sz="2000" b="0" i="0" u="none" strike="noStrike" baseline="0" dirty="0">
              <a:ln>
                <a:noFill/>
              </a:ln>
              <a:solidFill>
                <a:srgbClr val="C9122B"/>
              </a:solidFill>
              <a:latin typeface="Arial" pitchFamily="34"/>
              <a:ea typeface="Andale Sans UI" pitchFamily="2"/>
              <a:cs typeface="Tahoma" pitchFamily="2"/>
            </a:endParaRPr>
          </a:p>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 ] )		[((			</a:t>
            </a:r>
            <a:endParaRPr lang="en-GB" sz="2000" b="0" i="0" u="none" strike="noStrike" baseline="0" dirty="0">
              <a:ln>
                <a:noFill/>
              </a:ln>
              <a:solidFill>
                <a:srgbClr val="C9122B"/>
              </a:solidFill>
              <a:latin typeface="Arial" pitchFamily="34"/>
              <a:ea typeface="Andale Sans UI" pitchFamily="2"/>
              <a:cs typeface="Tahoma" pitchFamily="2"/>
            </a:endParaRPr>
          </a:p>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a:t>
            </a:r>
            <a:endParaRPr lang="en-GB" sz="2000" b="0" i="0" u="none" strike="noStrike" baseline="0" dirty="0">
              <a:ln>
                <a:noFill/>
              </a:ln>
              <a:solidFill>
                <a:srgbClr val="C9122B"/>
              </a:solidFill>
              <a:latin typeface="Arial" pitchFamily="34"/>
              <a:ea typeface="Andale Sans UI" pitchFamily="2"/>
              <a:cs typeface="Tahoma" pitchFamily="2"/>
            </a:endParaRPr>
          </a:p>
        </p:txBody>
      </p:sp>
    </p:spTree>
    <p:extLst>
      <p:ext uri="{BB962C8B-B14F-4D97-AF65-F5344CB8AC3E}">
        <p14:creationId xmlns:p14="http://schemas.microsoft.com/office/powerpoint/2010/main" val="1891551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Data Structures and Algorithms</a:t>
            </a:r>
          </a:p>
        </p:txBody>
      </p:sp>
      <p:grpSp>
        <p:nvGrpSpPr>
          <p:cNvPr id="4" name="Group 3" descr="Figure showing how data structures and algorithms are abstractions used by computer based systems">
            <a:extLst>
              <a:ext uri="{FF2B5EF4-FFF2-40B4-BE49-F238E27FC236}">
                <a16:creationId xmlns:a16="http://schemas.microsoft.com/office/drawing/2014/main" id="{E12B4FF8-9257-4974-830F-5293CDD029A8}"/>
              </a:ext>
            </a:extLst>
          </p:cNvPr>
          <p:cNvGrpSpPr/>
          <p:nvPr/>
        </p:nvGrpSpPr>
        <p:grpSpPr>
          <a:xfrm>
            <a:off x="1945758" y="1235525"/>
            <a:ext cx="6698512" cy="3543585"/>
            <a:chOff x="1800360" y="2447640"/>
            <a:chExt cx="5562359" cy="3743640"/>
          </a:xfrm>
        </p:grpSpPr>
        <p:sp>
          <p:nvSpPr>
            <p:cNvPr id="5" name="Freeform 2">
              <a:extLst>
                <a:ext uri="{FF2B5EF4-FFF2-40B4-BE49-F238E27FC236}">
                  <a16:creationId xmlns:a16="http://schemas.microsoft.com/office/drawing/2014/main" id="{D887CD59-D3DE-4AA3-B57A-97B1F53E3F4F}"/>
                </a:ext>
              </a:extLst>
            </p:cNvPr>
            <p:cNvSpPr/>
            <p:nvPr/>
          </p:nvSpPr>
          <p:spPr>
            <a:xfrm>
              <a:off x="1800360" y="2447640"/>
              <a:ext cx="4591080" cy="1871640"/>
            </a:xfrm>
            <a:custGeom>
              <a:avLst/>
              <a:gdLst>
                <a:gd name="idx" fmla="cos wd2 2700000"/>
                <a:gd name="idy" fmla="sin hd2 2700000"/>
                <a:gd name="il" fmla="+- hc 0 idx"/>
                <a:gd name="ir" fmla="+- hc idx 0"/>
                <a:gd name="it" fmla="+- vc 0 idy"/>
                <a:gd name="ib" fmla="+- vc idy 0"/>
              </a:gdLst>
              <a:ahLst/>
              <a:cxnLst>
                <a:cxn ang="3cd4">
                  <a:pos x="hc" y="t"/>
                </a:cxn>
                <a:cxn ang="cd2">
                  <a:pos x="l" y="vc"/>
                </a:cxn>
                <a:cxn ang="cd4">
                  <a:pos x="hc" y="b"/>
                </a:cxn>
                <a:cxn ang="0">
                  <a:pos x="r" y="vc"/>
                </a:cxn>
              </a:cxnLst>
              <a:rect l="il" t="it" r="ir" b="ib"/>
              <a:pathLst>
                <a:path>
                  <a:moveTo>
                    <a:pt x="l" y="vc"/>
                  </a:moveTo>
                  <a:arcTo wR="wd2" hR="hd2" stAng="cd2" swAng="cd4"/>
                  <a:arcTo wR="wd2" hR="hd2" stAng="3cd4" swAng="cd4"/>
                  <a:arcTo wR="wd2" hR="hd2" stAng="0" swAng="cd4"/>
                  <a:arcTo wR="wd2" hR="hd2"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6" name="TextBox 5">
              <a:extLst>
                <a:ext uri="{FF2B5EF4-FFF2-40B4-BE49-F238E27FC236}">
                  <a16:creationId xmlns:a16="http://schemas.microsoft.com/office/drawing/2014/main" id="{143365F4-AE27-40C3-8E21-BD5E0B06AD8D}"/>
                </a:ext>
              </a:extLst>
            </p:cNvPr>
            <p:cNvSpPr txBox="1"/>
            <p:nvPr/>
          </p:nvSpPr>
          <p:spPr>
            <a:xfrm>
              <a:off x="3007942" y="2508952"/>
              <a:ext cx="1620720" cy="457200"/>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3200" b="1" i="0" u="none" strike="noStrike" baseline="0" dirty="0">
                  <a:ln>
                    <a:noFill/>
                  </a:ln>
                  <a:solidFill>
                    <a:srgbClr val="0000FF"/>
                  </a:solidFill>
                  <a:latin typeface="Arial" pitchFamily="34"/>
                  <a:ea typeface="Andale Sans UI" pitchFamily="2"/>
                  <a:cs typeface="Tahoma" pitchFamily="2"/>
                </a:rPr>
                <a:t>System</a:t>
              </a:r>
            </a:p>
          </p:txBody>
        </p:sp>
        <p:sp>
          <p:nvSpPr>
            <p:cNvPr id="7" name="TextBox 6">
              <a:extLst>
                <a:ext uri="{FF2B5EF4-FFF2-40B4-BE49-F238E27FC236}">
                  <a16:creationId xmlns:a16="http://schemas.microsoft.com/office/drawing/2014/main" id="{C8AFFD39-7C91-4AF6-AC52-61D415A5694A}"/>
                </a:ext>
              </a:extLst>
            </p:cNvPr>
            <p:cNvSpPr txBox="1"/>
            <p:nvPr/>
          </p:nvSpPr>
          <p:spPr>
            <a:xfrm>
              <a:off x="4121640" y="3024000"/>
              <a:ext cx="2089080" cy="775799"/>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Representation</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Data structures</a:t>
              </a:r>
            </a:p>
          </p:txBody>
        </p:sp>
        <p:sp>
          <p:nvSpPr>
            <p:cNvPr id="8" name="TextBox 7">
              <a:extLst>
                <a:ext uri="{FF2B5EF4-FFF2-40B4-BE49-F238E27FC236}">
                  <a16:creationId xmlns:a16="http://schemas.microsoft.com/office/drawing/2014/main" id="{0B8F6884-0733-405F-BB9A-5AA9EEE8614D}"/>
                </a:ext>
              </a:extLst>
            </p:cNvPr>
            <p:cNvSpPr txBox="1"/>
            <p:nvPr/>
          </p:nvSpPr>
          <p:spPr>
            <a:xfrm>
              <a:off x="2154240" y="3418560"/>
              <a:ext cx="1573200" cy="433440"/>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Algorithms</a:t>
              </a:r>
            </a:p>
          </p:txBody>
        </p:sp>
        <p:sp>
          <p:nvSpPr>
            <p:cNvPr id="9" name="TextBox 8">
              <a:extLst>
                <a:ext uri="{FF2B5EF4-FFF2-40B4-BE49-F238E27FC236}">
                  <a16:creationId xmlns:a16="http://schemas.microsoft.com/office/drawing/2014/main" id="{5BD2AB17-FFC4-4D81-A0E0-78A247F3DF52}"/>
                </a:ext>
              </a:extLst>
            </p:cNvPr>
            <p:cNvSpPr txBox="1"/>
            <p:nvPr/>
          </p:nvSpPr>
          <p:spPr>
            <a:xfrm>
              <a:off x="2190240" y="5757840"/>
              <a:ext cx="1573200" cy="433440"/>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Task</a:t>
              </a:r>
            </a:p>
          </p:txBody>
        </p:sp>
        <p:sp>
          <p:nvSpPr>
            <p:cNvPr id="10" name="TextBox 9">
              <a:extLst>
                <a:ext uri="{FF2B5EF4-FFF2-40B4-BE49-F238E27FC236}">
                  <a16:creationId xmlns:a16="http://schemas.microsoft.com/office/drawing/2014/main" id="{88CE0B01-4983-4E8C-9D82-F5DB1DCB6B9C}"/>
                </a:ext>
              </a:extLst>
            </p:cNvPr>
            <p:cNvSpPr txBox="1"/>
            <p:nvPr/>
          </p:nvSpPr>
          <p:spPr>
            <a:xfrm>
              <a:off x="5789519" y="5757840"/>
              <a:ext cx="1573200" cy="433440"/>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Reality</a:t>
              </a:r>
            </a:p>
          </p:txBody>
        </p:sp>
        <p:grpSp>
          <p:nvGrpSpPr>
            <p:cNvPr id="11" name="Group 10">
              <a:extLst>
                <a:ext uri="{FF2B5EF4-FFF2-40B4-BE49-F238E27FC236}">
                  <a16:creationId xmlns:a16="http://schemas.microsoft.com/office/drawing/2014/main" id="{3EEFA4F1-AD7B-42F2-93D6-99BC20CFFBFF}"/>
                </a:ext>
              </a:extLst>
            </p:cNvPr>
            <p:cNvGrpSpPr/>
            <p:nvPr/>
          </p:nvGrpSpPr>
          <p:grpSpPr>
            <a:xfrm>
              <a:off x="5886720" y="3630422"/>
              <a:ext cx="493920" cy="2020916"/>
              <a:chOff x="5886720" y="3630422"/>
              <a:chExt cx="493920" cy="2020916"/>
            </a:xfrm>
          </p:grpSpPr>
          <p:sp>
            <p:nvSpPr>
              <p:cNvPr id="15" name="Straight Connector 14">
                <a:extLst>
                  <a:ext uri="{FF2B5EF4-FFF2-40B4-BE49-F238E27FC236}">
                    <a16:creationId xmlns:a16="http://schemas.microsoft.com/office/drawing/2014/main" id="{01D3129B-6639-4FB7-9EA8-ADD10DBF3223}"/>
                  </a:ext>
                </a:extLst>
              </p:cNvPr>
              <p:cNvSpPr/>
              <p:nvPr/>
            </p:nvSpPr>
            <p:spPr>
              <a:xfrm>
                <a:off x="5886720" y="3746520"/>
                <a:ext cx="493920" cy="1801800"/>
              </a:xfrm>
              <a:prstGeom prst="line">
                <a:avLst/>
              </a:prstGeom>
              <a:noFill/>
              <a:ln w="288000">
                <a:solidFill>
                  <a:srgbClr val="00FF00"/>
                </a:solidFill>
                <a:prstDash val="solid"/>
                <a:headEnd type="arrow"/>
              </a:ln>
            </p:spPr>
            <p:txBody>
              <a:bodyPr vert="horz" lIns="144000" tIns="144000" rIns="144000" bIns="14400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16" name="TextBox 15">
                <a:extLst>
                  <a:ext uri="{FF2B5EF4-FFF2-40B4-BE49-F238E27FC236}">
                    <a16:creationId xmlns:a16="http://schemas.microsoft.com/office/drawing/2014/main" id="{C366AF6D-F067-4238-993D-0E81F6FF033B}"/>
                  </a:ext>
                </a:extLst>
              </p:cNvPr>
              <p:cNvSpPr txBox="1"/>
              <p:nvPr/>
            </p:nvSpPr>
            <p:spPr>
              <a:xfrm rot="4447200">
                <a:off x="5161107" y="4493951"/>
                <a:ext cx="2020916" cy="293857"/>
              </a:xfrm>
              <a:prstGeom prst="rect">
                <a:avLst/>
              </a:prstGeom>
              <a:noFill/>
              <a:ln>
                <a:noFill/>
              </a:ln>
            </p:spPr>
            <p:txBody>
              <a:bodyPr vert="horz" wrap="square" lIns="0" tIns="0" rIns="0" bIns="0" anchor="ctr"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solidFill>
                      <a:srgbClr val="000000"/>
                    </a:solidFill>
                    <a:latin typeface="Arial" pitchFamily="34"/>
                    <a:ea typeface="Andale Sans UI" pitchFamily="2"/>
                    <a:cs typeface="Tahoma" pitchFamily="2"/>
                  </a:rPr>
                  <a:t>    Abstraction</a:t>
                </a:r>
              </a:p>
            </p:txBody>
          </p:sp>
        </p:grpSp>
        <p:sp>
          <p:nvSpPr>
            <p:cNvPr id="12" name="Straight Connector 11">
              <a:extLst>
                <a:ext uri="{FF2B5EF4-FFF2-40B4-BE49-F238E27FC236}">
                  <a16:creationId xmlns:a16="http://schemas.microsoft.com/office/drawing/2014/main" id="{ACE289A5-B271-4913-892E-066DB44E4DA6}"/>
                </a:ext>
              </a:extLst>
            </p:cNvPr>
            <p:cNvSpPr/>
            <p:nvPr/>
          </p:nvSpPr>
          <p:spPr>
            <a:xfrm>
              <a:off x="2430000" y="3888000"/>
              <a:ext cx="0" cy="1800000"/>
            </a:xfrm>
            <a:prstGeom prst="line">
              <a:avLst/>
            </a:prstGeom>
            <a:noFill/>
            <a:ln w="9360">
              <a:solidFill>
                <a:srgbClr val="000000"/>
              </a:solidFill>
              <a:prstDash val="solid"/>
              <a:headEnd type="arrow"/>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13" name="Straight Connector 12">
              <a:extLst>
                <a:ext uri="{FF2B5EF4-FFF2-40B4-BE49-F238E27FC236}">
                  <a16:creationId xmlns:a16="http://schemas.microsoft.com/office/drawing/2014/main" id="{D1CD2633-1113-4CE5-853A-D024DBA2838A}"/>
                </a:ext>
              </a:extLst>
            </p:cNvPr>
            <p:cNvSpPr/>
            <p:nvPr/>
          </p:nvSpPr>
          <p:spPr>
            <a:xfrm flipH="1">
              <a:off x="2880000" y="5903999"/>
              <a:ext cx="2700000" cy="0"/>
            </a:xfrm>
            <a:prstGeom prst="line">
              <a:avLst/>
            </a:prstGeom>
            <a:noFill/>
            <a:ln w="9360">
              <a:solidFill>
                <a:srgbClr val="000000"/>
              </a:solidFill>
              <a:prstDash val="solid"/>
              <a:headEnd type="arrow"/>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14" name="Straight Connector 13">
              <a:extLst>
                <a:ext uri="{FF2B5EF4-FFF2-40B4-BE49-F238E27FC236}">
                  <a16:creationId xmlns:a16="http://schemas.microsoft.com/office/drawing/2014/main" id="{B0763A4A-11C4-4D7D-A2C8-61B11533AFEC}"/>
                </a:ext>
              </a:extLst>
            </p:cNvPr>
            <p:cNvSpPr/>
            <p:nvPr/>
          </p:nvSpPr>
          <p:spPr>
            <a:xfrm>
              <a:off x="3726000" y="3600000"/>
              <a:ext cx="270000" cy="0"/>
            </a:xfrm>
            <a:prstGeom prst="line">
              <a:avLst/>
            </a:prstGeom>
            <a:noFill/>
            <a:ln w="9360">
              <a:solidFill>
                <a:srgbClr val="000000"/>
              </a:solidFill>
              <a:prstDash val="solid"/>
              <a:headEnd type="arrow"/>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grpSp>
    </p:spTree>
    <p:extLst>
      <p:ext uri="{BB962C8B-B14F-4D97-AF65-F5344CB8AC3E}">
        <p14:creationId xmlns:p14="http://schemas.microsoft.com/office/powerpoint/2010/main" val="6108343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469732"/>
            <a:ext cx="8423206" cy="648072"/>
          </a:xfrm>
        </p:spPr>
        <p:txBody>
          <a:bodyPr/>
          <a:lstStyle/>
          <a:p>
            <a:r>
              <a:rPr lang="en-GB" dirty="0"/>
              <a:t>Food for Thought</a:t>
            </a:r>
          </a:p>
        </p:txBody>
      </p:sp>
      <p:sp>
        <p:nvSpPr>
          <p:cNvPr id="3" name="Content Placeholder 2"/>
          <p:cNvSpPr>
            <a:spLocks noGrp="1"/>
          </p:cNvSpPr>
          <p:nvPr>
            <p:ph idx="1"/>
          </p:nvPr>
        </p:nvSpPr>
        <p:spPr>
          <a:xfrm>
            <a:off x="395288" y="1383625"/>
            <a:ext cx="8424862" cy="3294362"/>
          </a:xfrm>
        </p:spPr>
        <p:txBody>
          <a:bodyPr/>
          <a:lstStyle/>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solidFill>
                  <a:srgbClr val="000000"/>
                </a:solidFill>
                <a:latin typeface="Arial" pitchFamily="34"/>
                <a:ea typeface="Andale Sans UI" pitchFamily="2"/>
                <a:cs typeface="Tahoma" pitchFamily="2"/>
              </a:rPr>
              <a:t>• Why do we care about Abstract Data Types</a:t>
            </a:r>
            <a:r>
              <a:rPr lang="en-GB" dirty="0">
                <a:solidFill>
                  <a:schemeClr val="tx1">
                    <a:lumMod val="95000"/>
                    <a:lumOff val="5000"/>
                  </a:schemeClr>
                </a:solidFill>
                <a:latin typeface="ArialMS" pitchFamily="34"/>
              </a:rPr>
              <a:t>? </a:t>
            </a: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dirty="0">
              <a:solidFill>
                <a:srgbClr val="000000"/>
              </a:solidFill>
              <a:latin typeface="Arial" pitchFamily="34"/>
              <a:ea typeface="Andale Sans UI" pitchFamily="2"/>
              <a:cs typeface="Tahoma" pitchFamily="2"/>
            </a:endParaRPr>
          </a:p>
        </p:txBody>
      </p:sp>
    </p:spTree>
    <p:extLst>
      <p:ext uri="{BB962C8B-B14F-4D97-AF65-F5344CB8AC3E}">
        <p14:creationId xmlns:p14="http://schemas.microsoft.com/office/powerpoint/2010/main" val="16898778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58D7E-6A73-4929-8DA3-4357365D2DC6}"/>
              </a:ext>
            </a:extLst>
          </p:cNvPr>
          <p:cNvSpPr>
            <a:spLocks noGrp="1"/>
          </p:cNvSpPr>
          <p:nvPr>
            <p:ph type="title"/>
          </p:nvPr>
        </p:nvSpPr>
        <p:spPr/>
        <p:txBody>
          <a:bodyPr/>
          <a:lstStyle/>
          <a:p>
            <a:r>
              <a:rPr lang="en-GB" dirty="0"/>
              <a:t>Do you know who this person is?</a:t>
            </a:r>
          </a:p>
        </p:txBody>
      </p:sp>
      <p:grpSp>
        <p:nvGrpSpPr>
          <p:cNvPr id="3" name="Group 2" descr="photo of grigori perelman">
            <a:extLst>
              <a:ext uri="{FF2B5EF4-FFF2-40B4-BE49-F238E27FC236}">
                <a16:creationId xmlns:a16="http://schemas.microsoft.com/office/drawing/2014/main" id="{9A068029-8C4C-4E38-91F3-736194CFD826}"/>
              </a:ext>
            </a:extLst>
          </p:cNvPr>
          <p:cNvGrpSpPr/>
          <p:nvPr/>
        </p:nvGrpSpPr>
        <p:grpSpPr>
          <a:xfrm>
            <a:off x="2483768" y="1143073"/>
            <a:ext cx="3528392" cy="3096344"/>
            <a:chOff x="1043608" y="1340768"/>
            <a:chExt cx="3528392" cy="3096344"/>
          </a:xfrm>
        </p:grpSpPr>
        <p:pic>
          <p:nvPicPr>
            <p:cNvPr id="4" name="Picture 2" descr="Perelman, Grigori (1966).jpg">
              <a:extLst>
                <a:ext uri="{FF2B5EF4-FFF2-40B4-BE49-F238E27FC236}">
                  <a16:creationId xmlns:a16="http://schemas.microsoft.com/office/drawing/2014/main" id="{07C31DFA-B96D-4DAA-A5CF-34DEFAF02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340768"/>
              <a:ext cx="3528392" cy="25874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0DE8919-034D-4087-B709-F513CF318946}"/>
                </a:ext>
              </a:extLst>
            </p:cNvPr>
            <p:cNvSpPr txBox="1"/>
            <p:nvPr/>
          </p:nvSpPr>
          <p:spPr>
            <a:xfrm>
              <a:off x="1422604" y="3913892"/>
              <a:ext cx="2645340" cy="523220"/>
            </a:xfrm>
            <a:prstGeom prst="rect">
              <a:avLst/>
            </a:prstGeom>
            <a:noFill/>
          </p:spPr>
          <p:txBody>
            <a:bodyPr wrap="none" rtlCol="0">
              <a:spAutoFit/>
            </a:bodyPr>
            <a:lstStyle/>
            <a:p>
              <a:r>
                <a:rPr lang="en-GB" sz="2800" dirty="0" err="1"/>
                <a:t>Grigori</a:t>
              </a:r>
              <a:r>
                <a:rPr lang="en-GB" sz="2800" dirty="0"/>
                <a:t> Perelman</a:t>
              </a:r>
            </a:p>
          </p:txBody>
        </p:sp>
      </p:grpSp>
    </p:spTree>
    <p:extLst>
      <p:ext uri="{BB962C8B-B14F-4D97-AF65-F5344CB8AC3E}">
        <p14:creationId xmlns:p14="http://schemas.microsoft.com/office/powerpoint/2010/main" val="1024594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Reading</a:t>
            </a:r>
          </a:p>
        </p:txBody>
      </p:sp>
      <p:sp>
        <p:nvSpPr>
          <p:cNvPr id="3" name="Content Placeholder 2"/>
          <p:cNvSpPr>
            <a:spLocks noGrp="1"/>
          </p:cNvSpPr>
          <p:nvPr>
            <p:ph idx="1"/>
          </p:nvPr>
        </p:nvSpPr>
        <p:spPr>
          <a:xfrm>
            <a:off x="395288" y="1383625"/>
            <a:ext cx="8424862" cy="3294362"/>
          </a:xfrm>
        </p:spPr>
        <p:txBody>
          <a:bodyPr/>
          <a:lstStyle/>
          <a:p>
            <a:pPr hangingPunct="0">
              <a:lnSpc>
                <a:spcPct val="107000"/>
              </a:lnSpc>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For visualisations check Linear and Binary Search on:</a:t>
            </a:r>
          </a:p>
          <a:p>
            <a:pPr marL="0" indent="0" hangingPunct="0">
              <a:lnSpc>
                <a:spcPct val="107000"/>
              </a:lnSpc>
              <a:spcBef>
                <a:spcPts val="283"/>
              </a:spcBef>
              <a:spcAft>
                <a:spcPts val="0"/>
              </a:spcAft>
              <a:buClr>
                <a:srgbClr val="000000"/>
              </a:buClr>
              <a:buSzPct val="100000"/>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a:t>
            </a:r>
            <a:r>
              <a:rPr lang="en-GB" sz="2000" dirty="0">
                <a:solidFill>
                  <a:srgbClr val="000000"/>
                </a:solidFill>
                <a:latin typeface="Arial" pitchFamily="34"/>
                <a:ea typeface="Andale Sans UI" pitchFamily="2"/>
                <a:cs typeface="Tahoma" pitchFamily="2"/>
                <a:hlinkClick r:id="rId2"/>
              </a:rPr>
              <a:t>https://www.cs.usfca.edu/~galles/visualization/Search.html</a:t>
            </a:r>
            <a:endParaRPr lang="en-GB" sz="2000" dirty="0">
              <a:solidFill>
                <a:srgbClr val="000000"/>
              </a:solidFill>
              <a:latin typeface="Arial" pitchFamily="34"/>
              <a:ea typeface="Andale Sans UI" pitchFamily="2"/>
              <a:cs typeface="Tahoma" pitchFamily="2"/>
            </a:endParaRPr>
          </a:p>
          <a:p>
            <a:pPr marL="0" indent="0" hangingPunct="0">
              <a:lnSpc>
                <a:spcPct val="107000"/>
              </a:lnSpc>
              <a:spcBef>
                <a:spcPts val="283"/>
              </a:spcBef>
              <a:spcAft>
                <a:spcPts val="0"/>
              </a:spcAft>
              <a:buClr>
                <a:srgbClr val="000000"/>
              </a:buClr>
              <a:buSzPct val="100000"/>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hangingPunct="0">
              <a:lnSpc>
                <a:spcPct val="107000"/>
              </a:lnSpc>
              <a:spcBef>
                <a:spcPts val="283"/>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Weiss:  Chapter 5, chapter 7, and chapter 15 section 1.1</a:t>
            </a:r>
          </a:p>
          <a:p>
            <a:pPr hangingPunct="0">
              <a:lnSpc>
                <a:spcPct val="107000"/>
              </a:lnSpc>
              <a:spcBef>
                <a:spcPts val="283"/>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hangingPunct="0">
              <a:lnSpc>
                <a:spcPct val="107000"/>
              </a:lnSpc>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Drozdek:  Chapter 2, chapter 5, and chapter 4 sections 4.1and 4.3 </a:t>
            </a: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Next week: Priority Queues, Trees, Heaps and Queues</a:t>
            </a:r>
          </a:p>
        </p:txBody>
      </p:sp>
    </p:spTree>
    <p:extLst>
      <p:ext uri="{BB962C8B-B14F-4D97-AF65-F5344CB8AC3E}">
        <p14:creationId xmlns:p14="http://schemas.microsoft.com/office/powerpoint/2010/main" val="317724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98F928-83C3-3165-7B46-1B40FEA32DC2}"/>
              </a:ext>
            </a:extLst>
          </p:cNvPr>
          <p:cNvSpPr>
            <a:spLocks noGrp="1"/>
          </p:cNvSpPr>
          <p:nvPr>
            <p:ph type="title" idx="4294967295"/>
          </p:nvPr>
        </p:nvSpPr>
        <p:spPr>
          <a:xfrm>
            <a:off x="533403" y="-454819"/>
            <a:ext cx="8069263" cy="454819"/>
          </a:xfrm>
        </p:spPr>
        <p:txBody>
          <a:bodyPr vert="horz" wrap="square" lIns="0" tIns="0" rIns="0" bIns="0" numCol="1" anchor="b" anchorCtr="0" compatLnSpc="1">
            <a:prstTxWarp prst="textNoShape">
              <a:avLst/>
            </a:prstTxWarp>
          </a:bodyPr>
          <a:lstStyle/>
          <a:p>
            <a:r>
              <a:rPr lang="en-GB" dirty="0"/>
              <a:t>Department’s contact info</a:t>
            </a:r>
          </a:p>
        </p:txBody>
      </p:sp>
      <p:sp>
        <p:nvSpPr>
          <p:cNvPr id="2" name="Title 1">
            <a:extLst>
              <a:ext uri="{FF2B5EF4-FFF2-40B4-BE49-F238E27FC236}">
                <a16:creationId xmlns:a16="http://schemas.microsoft.com/office/drawing/2014/main" id="{19B42645-C49D-2E58-4880-9C6F2D2D9CED}"/>
              </a:ext>
            </a:extLst>
          </p:cNvPr>
          <p:cNvSpPr txBox="1">
            <a:spLocks/>
          </p:cNvSpPr>
          <p:nvPr/>
        </p:nvSpPr>
        <p:spPr bwMode="auto">
          <a:xfrm>
            <a:off x="539550" y="357504"/>
            <a:ext cx="4621897" cy="163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28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2pPr>
            <a:lvl3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3pPr>
            <a:lvl4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4pPr>
            <a:lvl5pPr algn="l" rtl="0" eaLnBrk="1" fontAlgn="base" hangingPunct="1">
              <a:spcBef>
                <a:spcPct val="0"/>
              </a:spcBef>
              <a:spcAft>
                <a:spcPct val="0"/>
              </a:spcAft>
              <a:defRPr sz="2800" b="1">
                <a:solidFill>
                  <a:schemeClr val="tx1"/>
                </a:solidFill>
                <a:latin typeface="Arial" pitchFamily="-110"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2200" b="1">
                <a:solidFill>
                  <a:schemeClr val="tx2"/>
                </a:solidFill>
                <a:latin typeface="Arial" pitchFamily="-110" charset="0"/>
              </a:defRPr>
            </a:lvl6pPr>
            <a:lvl7pPr marL="914400" algn="l" rtl="0" eaLnBrk="1" fontAlgn="base" hangingPunct="1">
              <a:spcBef>
                <a:spcPct val="0"/>
              </a:spcBef>
              <a:spcAft>
                <a:spcPct val="0"/>
              </a:spcAft>
              <a:defRPr sz="2200" b="1">
                <a:solidFill>
                  <a:schemeClr val="tx2"/>
                </a:solidFill>
                <a:latin typeface="Arial" pitchFamily="-110" charset="0"/>
              </a:defRPr>
            </a:lvl7pPr>
            <a:lvl8pPr marL="1371600" algn="l" rtl="0" eaLnBrk="1" fontAlgn="base" hangingPunct="1">
              <a:spcBef>
                <a:spcPct val="0"/>
              </a:spcBef>
              <a:spcAft>
                <a:spcPct val="0"/>
              </a:spcAft>
              <a:defRPr sz="2200" b="1">
                <a:solidFill>
                  <a:schemeClr val="tx2"/>
                </a:solidFill>
                <a:latin typeface="Arial" pitchFamily="-110" charset="0"/>
              </a:defRPr>
            </a:lvl8pPr>
            <a:lvl9pPr marL="1828800" algn="l" rtl="0" eaLnBrk="1" fontAlgn="base" hangingPunct="1">
              <a:spcBef>
                <a:spcPct val="0"/>
              </a:spcBef>
              <a:spcAft>
                <a:spcPct val="0"/>
              </a:spcAft>
              <a:defRPr sz="2200" b="1">
                <a:solidFill>
                  <a:schemeClr val="tx2"/>
                </a:solidFill>
                <a:latin typeface="Arial" pitchFamily="-110" charset="0"/>
              </a:defRPr>
            </a:lvl9pPr>
          </a:lstStyle>
          <a:p>
            <a:pPr rtl="0"/>
            <a:r>
              <a:rPr lang="en-GB" sz="1200" b="0" i="0" u="none" strike="noStrike" kern="1200" baseline="0" dirty="0">
                <a:solidFill>
                  <a:schemeClr val="bg1"/>
                </a:solidFill>
                <a:latin typeface="+mn-lt"/>
                <a:ea typeface="ＭＳ Ｐゴシック" pitchFamily="-65" charset="-128"/>
                <a:cs typeface="ＭＳ Ｐゴシック" pitchFamily="-65" charset="-128"/>
              </a:rPr>
              <a:t>City St George’s, University of London</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Northampton Square</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London</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EC1V 0HB</a:t>
            </a: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United Kingdom</a:t>
            </a:r>
          </a:p>
          <a:p>
            <a:pPr rtl="0"/>
            <a:endParaRPr lang="en-GB" sz="1200" b="0" i="0" u="none" strike="noStrike" kern="1200" baseline="0" dirty="0">
              <a:solidFill>
                <a:schemeClr val="bg1"/>
              </a:solidFill>
              <a:latin typeface="+mn-lt"/>
              <a:ea typeface="ＭＳ Ｐゴシック" pitchFamily="-65" charset="-128"/>
              <a:cs typeface="ＭＳ Ｐゴシック" pitchFamily="-65" charset="-128"/>
            </a:endParaRPr>
          </a:p>
          <a:p>
            <a:pPr rtl="0"/>
            <a:r>
              <a:rPr lang="en-GB" sz="1200" b="0" i="0" u="none" strike="noStrike" kern="1200" baseline="0" dirty="0">
                <a:solidFill>
                  <a:schemeClr val="bg1"/>
                </a:solidFill>
                <a:latin typeface="+mn-lt"/>
                <a:ea typeface="ＭＳ Ｐゴシック" pitchFamily="-65" charset="-128"/>
                <a:cs typeface="ＭＳ Ｐゴシック" pitchFamily="-65" charset="-128"/>
              </a:rPr>
              <a:t>T: +44 (0)20 7040 6051</a:t>
            </a:r>
          </a:p>
          <a:p>
            <a:r>
              <a:rPr lang="en-GB" sz="1200" b="0" i="0" u="none" strike="noStrike" kern="1200" baseline="0" dirty="0">
                <a:solidFill>
                  <a:schemeClr val="bg1"/>
                </a:solidFill>
                <a:latin typeface="+mn-lt"/>
                <a:ea typeface="ＭＳ Ｐゴシック" pitchFamily="-65" charset="-128"/>
                <a:cs typeface="ＭＳ Ｐゴシック" pitchFamily="-65" charset="-128"/>
              </a:rPr>
              <a:t>E</a:t>
            </a:r>
            <a:r>
              <a:rPr lang="en-GB" sz="1200" b="0" dirty="0">
                <a:solidFill>
                  <a:schemeClr val="bg1"/>
                </a:solidFill>
                <a:latin typeface="+mn-lt"/>
              </a:rPr>
              <a:t>: ug.cs@city.ac.uk</a:t>
            </a:r>
          </a:p>
          <a:p>
            <a:r>
              <a:rPr lang="en-GB" sz="1200" b="0" dirty="0">
                <a:solidFill>
                  <a:schemeClr val="bg1"/>
                </a:solidFill>
                <a:latin typeface="+mn-lt"/>
              </a:rPr>
              <a:t>www.city.ac.uk/about/schools/science-technology/computer-science</a:t>
            </a:r>
          </a:p>
        </p:txBody>
      </p:sp>
    </p:spTree>
    <p:extLst>
      <p:ext uri="{BB962C8B-B14F-4D97-AF65-F5344CB8AC3E}">
        <p14:creationId xmlns:p14="http://schemas.microsoft.com/office/powerpoint/2010/main" val="267835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Describing an Algorithm: Pseudocode Syntax*</a:t>
            </a:r>
          </a:p>
        </p:txBody>
      </p:sp>
      <p:grpSp>
        <p:nvGrpSpPr>
          <p:cNvPr id="4" name="Group 3" descr="Figure containing an example algorithm described using pseudocode. It illustrates that the function name should be underlined; the sequence control keywords must be in capitals; indentation must be used to show scope, and an assignment is depicted by having the receiving variable followed by an arrow pointing to it (pointing left) and the value that will be assigned to that variable.">
            <a:extLst>
              <a:ext uri="{FF2B5EF4-FFF2-40B4-BE49-F238E27FC236}">
                <a16:creationId xmlns:a16="http://schemas.microsoft.com/office/drawing/2014/main" id="{D8B1E48F-7AB3-4ED2-99AF-9777F6B52247}"/>
              </a:ext>
            </a:extLst>
          </p:cNvPr>
          <p:cNvGrpSpPr/>
          <p:nvPr/>
        </p:nvGrpSpPr>
        <p:grpSpPr>
          <a:xfrm>
            <a:off x="528799" y="1243534"/>
            <a:ext cx="8201160" cy="3909000"/>
            <a:chOff x="709560" y="2204864"/>
            <a:chExt cx="8201160" cy="3909000"/>
          </a:xfrm>
        </p:grpSpPr>
        <p:sp>
          <p:nvSpPr>
            <p:cNvPr id="5" name="TextBox 4">
              <a:extLst>
                <a:ext uri="{FF2B5EF4-FFF2-40B4-BE49-F238E27FC236}">
                  <a16:creationId xmlns:a16="http://schemas.microsoft.com/office/drawing/2014/main" id="{337F355D-5A72-4006-9C68-F2FC6FD1B766}"/>
                </a:ext>
              </a:extLst>
            </p:cNvPr>
            <p:cNvSpPr txBox="1"/>
            <p:nvPr/>
          </p:nvSpPr>
          <p:spPr>
            <a:xfrm>
              <a:off x="727200" y="2204864"/>
              <a:ext cx="4367159" cy="589905"/>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Title with function/method name and arguments</a:t>
              </a:r>
            </a:p>
          </p:txBody>
        </p:sp>
        <p:sp>
          <p:nvSpPr>
            <p:cNvPr id="6" name="TextBox 5">
              <a:extLst>
                <a:ext uri="{FF2B5EF4-FFF2-40B4-BE49-F238E27FC236}">
                  <a16:creationId xmlns:a16="http://schemas.microsoft.com/office/drawing/2014/main" id="{F33FA37A-4332-4877-A026-E6A75127E182}"/>
                </a:ext>
              </a:extLst>
            </p:cNvPr>
            <p:cNvSpPr txBox="1"/>
            <p:nvPr/>
          </p:nvSpPr>
          <p:spPr>
            <a:xfrm>
              <a:off x="739799" y="3180448"/>
              <a:ext cx="4443480" cy="978601"/>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Sequence control in capitals:</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WHILE</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IF/THEN/ELSE</a:t>
              </a:r>
            </a:p>
          </p:txBody>
        </p:sp>
        <p:sp>
          <p:nvSpPr>
            <p:cNvPr id="7" name="TextBox 6">
              <a:extLst>
                <a:ext uri="{FF2B5EF4-FFF2-40B4-BE49-F238E27FC236}">
                  <a16:creationId xmlns:a16="http://schemas.microsoft.com/office/drawing/2014/main" id="{26DA882B-BA00-40B1-B365-3DB46FF90A4C}"/>
                </a:ext>
              </a:extLst>
            </p:cNvPr>
            <p:cNvSpPr txBox="1"/>
            <p:nvPr/>
          </p:nvSpPr>
          <p:spPr>
            <a:xfrm>
              <a:off x="709560" y="4499500"/>
              <a:ext cx="3592440" cy="294953"/>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Indent to indicate scope</a:t>
              </a:r>
            </a:p>
          </p:txBody>
        </p:sp>
        <p:sp>
          <p:nvSpPr>
            <p:cNvPr id="8" name="TextBox 7">
              <a:extLst>
                <a:ext uri="{FF2B5EF4-FFF2-40B4-BE49-F238E27FC236}">
                  <a16:creationId xmlns:a16="http://schemas.microsoft.com/office/drawing/2014/main" id="{DAEAC0D0-AFFF-4494-ADD8-FFBDEE36402F}"/>
                </a:ext>
              </a:extLst>
            </p:cNvPr>
            <p:cNvSpPr txBox="1"/>
            <p:nvPr/>
          </p:nvSpPr>
          <p:spPr>
            <a:xfrm>
              <a:off x="725399" y="5059292"/>
              <a:ext cx="3054600" cy="589905"/>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Arrow for assignment (can be typed “&lt;-”)</a:t>
              </a:r>
            </a:p>
          </p:txBody>
        </p:sp>
        <p:sp>
          <p:nvSpPr>
            <p:cNvPr id="9" name="TextBox 8">
              <a:extLst>
                <a:ext uri="{FF2B5EF4-FFF2-40B4-BE49-F238E27FC236}">
                  <a16:creationId xmlns:a16="http://schemas.microsoft.com/office/drawing/2014/main" id="{AB6D8515-95BB-410E-BA51-C58C38DEE0A2}"/>
                </a:ext>
              </a:extLst>
            </p:cNvPr>
            <p:cNvSpPr txBox="1"/>
            <p:nvPr/>
          </p:nvSpPr>
          <p:spPr>
            <a:xfrm>
              <a:off x="5388120" y="3173264"/>
              <a:ext cx="3522600" cy="2496133"/>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sng" strike="noStrike" baseline="0" dirty="0">
                  <a:ln>
                    <a:noFill/>
                  </a:ln>
                  <a:solidFill>
                    <a:srgbClr val="000000"/>
                  </a:solidFill>
                  <a:uFillTx/>
                  <a:latin typeface="Arial-ItalicMS" pitchFamily="34"/>
                  <a:ea typeface="Andale Sans UI" pitchFamily="2"/>
                  <a:cs typeface="Tahoma" pitchFamily="2"/>
                </a:rPr>
                <a:t>Function </a:t>
              </a:r>
              <a:r>
                <a:rPr lang="en-GB" sz="2000" b="0" i="1" u="sng" strike="noStrike" baseline="0" dirty="0" err="1">
                  <a:ln>
                    <a:noFill/>
                  </a:ln>
                  <a:solidFill>
                    <a:srgbClr val="000000"/>
                  </a:solidFill>
                  <a:uFillTx/>
                  <a:latin typeface="Arial-ItalicMS" pitchFamily="34"/>
                  <a:ea typeface="Andale Sans UI" pitchFamily="2"/>
                  <a:cs typeface="Tahoma" pitchFamily="2"/>
                </a:rPr>
                <a:t>foo</a:t>
              </a:r>
              <a:r>
                <a:rPr lang="en-GB" sz="2000" b="0" i="1" u="sng" strike="noStrike" baseline="0" dirty="0">
                  <a:ln>
                    <a:noFill/>
                  </a:ln>
                  <a:solidFill>
                    <a:srgbClr val="000000"/>
                  </a:solidFill>
                  <a:uFillTx/>
                  <a:latin typeface="Arial-ItalicMS" pitchFamily="34"/>
                  <a:ea typeface="Andale Sans UI" pitchFamily="2"/>
                  <a:cs typeface="Tahoma" pitchFamily="2"/>
                </a:rPr>
                <a:t>(array):</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bar </a:t>
              </a:r>
              <a:r>
                <a:rPr lang="en-GB" sz="2100" b="0" i="0" u="none" strike="noStrike" baseline="0" dirty="0">
                  <a:ln>
                    <a:noFill/>
                  </a:ln>
                  <a:solidFill>
                    <a:srgbClr val="000000"/>
                  </a:solidFill>
                  <a:latin typeface="Symbol" pitchFamily="18"/>
                  <a:ea typeface="Andale Sans UI" pitchFamily="2"/>
                  <a:cs typeface="Tahoma" pitchFamily="2"/>
                  <a:sym typeface="Symbol"/>
                </a:rPr>
                <a:t></a:t>
              </a:r>
              <a:r>
                <a:rPr lang="en-GB" sz="2100" b="0" i="0" u="none" strike="noStrike" baseline="0" dirty="0">
                  <a:ln>
                    <a:noFill/>
                  </a:ln>
                  <a:solidFill>
                    <a:srgbClr val="000000"/>
                  </a:solidFill>
                  <a:latin typeface="Symbol" pitchFamily="18"/>
                  <a:ea typeface="Andale Sans UI" pitchFamily="2"/>
                  <a:cs typeface="Tahoma" pitchFamily="2"/>
                </a:rPr>
                <a:t></a:t>
              </a:r>
              <a:r>
                <a:rPr lang="en-GB" sz="2000" b="0" i="0" u="none" strike="noStrike" baseline="0" dirty="0">
                  <a:ln>
                    <a:noFill/>
                  </a:ln>
                  <a:solidFill>
                    <a:srgbClr val="000000"/>
                  </a:solidFill>
                  <a:latin typeface="Arial-ItalicMS" pitchFamily="34"/>
                  <a:ea typeface="Andale Sans UI" pitchFamily="2"/>
                  <a:cs typeface="Tahoma" pitchFamily="2"/>
                </a:rPr>
                <a:t>0</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100" b="0" i="0" u="none" strike="noStrike" baseline="0" dirty="0">
                  <a:ln>
                    <a:noFill/>
                  </a:ln>
                  <a:solidFill>
                    <a:srgbClr val="000000"/>
                  </a:solidFill>
                  <a:latin typeface="Symbol" pitchFamily="18"/>
                  <a:ea typeface="Andale Sans UI" pitchFamily="2"/>
                  <a:cs typeface="Tahoma" pitchFamily="2"/>
                  <a:sym typeface="Symbol"/>
                </a:rPr>
                <a:t></a:t>
              </a:r>
              <a:r>
                <a:rPr lang="en-GB" sz="2100" b="0" i="0" u="none" strike="noStrike" baseline="0" dirty="0">
                  <a:ln>
                    <a:noFill/>
                  </a:ln>
                  <a:solidFill>
                    <a:srgbClr val="000000"/>
                  </a:solidFill>
                  <a:latin typeface="Symbol" pitchFamily="18"/>
                  <a:ea typeface="Andale Sans UI" pitchFamily="2"/>
                  <a:cs typeface="Tahoma" pitchFamily="2"/>
                </a:rPr>
                <a:t></a:t>
              </a:r>
              <a:r>
                <a:rPr lang="en-GB" sz="2000" b="0" i="0" u="none" strike="noStrike" baseline="0" dirty="0">
                  <a:ln>
                    <a:noFill/>
                  </a:ln>
                  <a:solidFill>
                    <a:srgbClr val="000000"/>
                  </a:solidFill>
                  <a:latin typeface="Arial-ItalicMS" pitchFamily="34"/>
                  <a:ea typeface="Andale Sans UI" pitchFamily="2"/>
                  <a:cs typeface="Tahoma" pitchFamily="2"/>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WHILE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&lt;= length of array</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    bar </a:t>
              </a:r>
              <a:r>
                <a:rPr lang="en-GB" sz="21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Arial-ItalicMS" pitchFamily="34"/>
                  <a:ea typeface="Andale Sans UI" pitchFamily="2"/>
                  <a:cs typeface="Tahoma" pitchFamily="2"/>
                </a:rPr>
                <a:t> bar+ 2*array[</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100" dirty="0">
                  <a:solidFill>
                    <a:srgbClr val="000000"/>
                  </a:solidFill>
                  <a:latin typeface="Symbol" pitchFamily="18"/>
                  <a:ea typeface="Andale Sans UI" pitchFamily="2"/>
                  <a:cs typeface="Tahoma" pitchFamily="2"/>
                  <a:sym typeface="Symbol"/>
                </a:rPr>
                <a:t></a:t>
              </a:r>
              <a:r>
                <a:rPr lang="en-GB" sz="2000" b="0" i="1" u="none" strike="noStrike" baseline="0" dirty="0">
                  <a:ln>
                    <a:noFill/>
                  </a:ln>
                  <a:solidFill>
                    <a:srgbClr val="000000"/>
                  </a:solidFill>
                  <a:latin typeface="Arial-ItalicMS" pitchFamily="34"/>
                  <a:ea typeface="Andale Sans UI" pitchFamily="2"/>
                  <a:cs typeface="Tahoma" pitchFamily="2"/>
                </a:rPr>
                <a:t> </a:t>
              </a:r>
              <a:r>
                <a:rPr lang="en-GB" sz="2000" b="0" i="1" u="none" strike="noStrike" baseline="0" dirty="0" err="1">
                  <a:ln>
                    <a:noFill/>
                  </a:ln>
                  <a:solidFill>
                    <a:srgbClr val="000000"/>
                  </a:solidFill>
                  <a:latin typeface="Arial-ItalicMS" pitchFamily="34"/>
                  <a:ea typeface="Andale Sans UI" pitchFamily="2"/>
                  <a:cs typeface="Tahoma" pitchFamily="2"/>
                </a:rPr>
                <a:t>i</a:t>
              </a:r>
              <a:r>
                <a:rPr lang="en-GB" sz="2000" b="0" i="1" u="none" strike="noStrike" baseline="0" dirty="0">
                  <a:ln>
                    <a:noFill/>
                  </a:ln>
                  <a:solidFill>
                    <a:srgbClr val="000000"/>
                  </a:solidFill>
                  <a:latin typeface="Arial-ItalicMS" pitchFamily="34"/>
                  <a:ea typeface="Andale Sans UI" pitchFamily="2"/>
                  <a:cs typeface="Tahoma" pitchFamily="2"/>
                </a:rPr>
                <a:t>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ndale Sans UI" pitchFamily="2"/>
                  <a:cs typeface="Tahoma" pitchFamily="2"/>
                </a:rPr>
                <a:t>Return bar</a:t>
              </a:r>
            </a:p>
            <a:p>
              <a:pPr marL="0" marR="0" lvl="0" indent="0" algn="l" rtl="0" hangingPunct="0">
                <a:lnSpc>
                  <a:spcPct val="102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b="0" i="1" u="none" strike="noStrike" baseline="0" dirty="0">
                <a:ln>
                  <a:noFill/>
                </a:ln>
                <a:solidFill>
                  <a:srgbClr val="000000"/>
                </a:solidFill>
                <a:latin typeface="Arial-ItalicMS" pitchFamily="34"/>
                <a:ea typeface="Andale Sans UI" pitchFamily="2"/>
                <a:cs typeface="Tahoma" pitchFamily="2"/>
              </a:endParaRPr>
            </a:p>
          </p:txBody>
        </p:sp>
        <p:sp>
          <p:nvSpPr>
            <p:cNvPr id="10" name="Straight Connector 9">
              <a:extLst>
                <a:ext uri="{FF2B5EF4-FFF2-40B4-BE49-F238E27FC236}">
                  <a16:creationId xmlns:a16="http://schemas.microsoft.com/office/drawing/2014/main" id="{05E86F66-121E-46C0-B909-6DDA0BF18A35}"/>
                </a:ext>
              </a:extLst>
            </p:cNvPr>
            <p:cNvSpPr/>
            <p:nvPr/>
          </p:nvSpPr>
          <p:spPr>
            <a:xfrm>
              <a:off x="4029741" y="3368050"/>
              <a:ext cx="1280620" cy="565894"/>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11" name="Straight Connector 10">
              <a:extLst>
                <a:ext uri="{FF2B5EF4-FFF2-40B4-BE49-F238E27FC236}">
                  <a16:creationId xmlns:a16="http://schemas.microsoft.com/office/drawing/2014/main" id="{A3151F81-20C4-4EA6-BFBA-77337AD45CB8}"/>
                </a:ext>
              </a:extLst>
            </p:cNvPr>
            <p:cNvSpPr/>
            <p:nvPr/>
          </p:nvSpPr>
          <p:spPr>
            <a:xfrm>
              <a:off x="4770360" y="2493944"/>
              <a:ext cx="899640" cy="720720"/>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12" name="Straight Connector 11">
              <a:extLst>
                <a:ext uri="{FF2B5EF4-FFF2-40B4-BE49-F238E27FC236}">
                  <a16:creationId xmlns:a16="http://schemas.microsoft.com/office/drawing/2014/main" id="{328B7F81-9C18-44CD-A9FD-A2BB517F2095}"/>
                </a:ext>
              </a:extLst>
            </p:cNvPr>
            <p:cNvSpPr/>
            <p:nvPr/>
          </p:nvSpPr>
          <p:spPr>
            <a:xfrm flipV="1">
              <a:off x="3508744" y="4436864"/>
              <a:ext cx="1980896" cy="208695"/>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13" name="Straight Connector 12">
              <a:extLst>
                <a:ext uri="{FF2B5EF4-FFF2-40B4-BE49-F238E27FC236}">
                  <a16:creationId xmlns:a16="http://schemas.microsoft.com/office/drawing/2014/main" id="{F86C4AF7-2567-4BAD-BD87-45B703418912}"/>
                </a:ext>
              </a:extLst>
            </p:cNvPr>
            <p:cNvSpPr/>
            <p:nvPr/>
          </p:nvSpPr>
          <p:spPr>
            <a:xfrm flipV="1">
              <a:off x="3779999" y="4870664"/>
              <a:ext cx="2160001" cy="418136"/>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14" name="Rectangle 13">
              <a:extLst>
                <a:ext uri="{FF2B5EF4-FFF2-40B4-BE49-F238E27FC236}">
                  <a16:creationId xmlns:a16="http://schemas.microsoft.com/office/drawing/2014/main" id="{7115876A-1135-4D8C-9910-072C646CFD67}"/>
                </a:ext>
              </a:extLst>
            </p:cNvPr>
            <p:cNvSpPr/>
            <p:nvPr/>
          </p:nvSpPr>
          <p:spPr>
            <a:xfrm>
              <a:off x="755576" y="5775310"/>
              <a:ext cx="7545303" cy="338554"/>
            </a:xfrm>
            <a:prstGeom prst="rect">
              <a:avLst/>
            </a:prstGeom>
          </p:spPr>
          <p:txBody>
            <a:bodyPr wrap="square">
              <a:spAutoFit/>
            </a:bodyPr>
            <a:lstStyle/>
            <a:p>
              <a:pPr marL="0" lvl="1">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1600" dirty="0">
                  <a:latin typeface="ArialMS" pitchFamily="34"/>
                </a:rPr>
                <a:t>* See Introduction to Algorithms lecture notes</a:t>
              </a:r>
            </a:p>
          </p:txBody>
        </p:sp>
      </p:grpSp>
    </p:spTree>
    <p:extLst>
      <p:ext uri="{BB962C8B-B14F-4D97-AF65-F5344CB8AC3E}">
        <p14:creationId xmlns:p14="http://schemas.microsoft.com/office/powerpoint/2010/main" val="1306289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Another Example</a:t>
            </a:r>
          </a:p>
        </p:txBody>
      </p:sp>
      <p:grpSp>
        <p:nvGrpSpPr>
          <p:cNvPr id="15" name="Group 14" descr="This is another example of an algorithm described using pseudocode. It illustrates that the function name should be underlined; the sequence control keywords must be in capitals; indentation must be used to show scope, and an assignment is depicted by having the receiving variable followed by an arrow pointing to it (pointing left) and the value that will be assigned to that variable.">
            <a:extLst>
              <a:ext uri="{FF2B5EF4-FFF2-40B4-BE49-F238E27FC236}">
                <a16:creationId xmlns:a16="http://schemas.microsoft.com/office/drawing/2014/main" id="{81BDBBFA-3BE6-4AE4-828E-3C5C7C21F329}"/>
              </a:ext>
            </a:extLst>
          </p:cNvPr>
          <p:cNvGrpSpPr/>
          <p:nvPr/>
        </p:nvGrpSpPr>
        <p:grpSpPr>
          <a:xfrm>
            <a:off x="528799" y="1319159"/>
            <a:ext cx="8201160" cy="3742050"/>
            <a:chOff x="709560" y="2478099"/>
            <a:chExt cx="8201160" cy="3742050"/>
          </a:xfrm>
        </p:grpSpPr>
        <p:sp>
          <p:nvSpPr>
            <p:cNvPr id="16" name="TextBox 15">
              <a:extLst>
                <a:ext uri="{FF2B5EF4-FFF2-40B4-BE49-F238E27FC236}">
                  <a16:creationId xmlns:a16="http://schemas.microsoft.com/office/drawing/2014/main" id="{E4BE3004-5E6F-4785-8EA6-ABD6DB87BC86}"/>
                </a:ext>
              </a:extLst>
            </p:cNvPr>
            <p:cNvSpPr txBox="1"/>
            <p:nvPr/>
          </p:nvSpPr>
          <p:spPr>
            <a:xfrm>
              <a:off x="727200" y="2478099"/>
              <a:ext cx="4367159" cy="589905"/>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Title with function/method name and arguments</a:t>
              </a:r>
            </a:p>
          </p:txBody>
        </p:sp>
        <p:sp>
          <p:nvSpPr>
            <p:cNvPr id="17" name="TextBox 16">
              <a:extLst>
                <a:ext uri="{FF2B5EF4-FFF2-40B4-BE49-F238E27FC236}">
                  <a16:creationId xmlns:a16="http://schemas.microsoft.com/office/drawing/2014/main" id="{F32639A2-FDC1-4977-8E67-D8D6CFC4F29C}"/>
                </a:ext>
              </a:extLst>
            </p:cNvPr>
            <p:cNvSpPr txBox="1"/>
            <p:nvPr/>
          </p:nvSpPr>
          <p:spPr>
            <a:xfrm>
              <a:off x="731700" y="3498571"/>
              <a:ext cx="4443480" cy="978601"/>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Sequence control in capitals:</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WHILE</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 IF/THEN/ELSE</a:t>
              </a:r>
              <a:endParaRPr lang="en-GB" sz="2400" b="0" i="0" u="none" strike="noStrike" baseline="0" dirty="0">
                <a:ln>
                  <a:noFill/>
                </a:ln>
                <a:solidFill>
                  <a:srgbClr val="000000"/>
                </a:solidFill>
                <a:latin typeface="Arial" pitchFamily="34"/>
                <a:ea typeface="Andale Sans UI" pitchFamily="2"/>
                <a:cs typeface="Tahoma" pitchFamily="2"/>
              </a:endParaRPr>
            </a:p>
          </p:txBody>
        </p:sp>
        <p:sp>
          <p:nvSpPr>
            <p:cNvPr id="18" name="TextBox 17">
              <a:extLst>
                <a:ext uri="{FF2B5EF4-FFF2-40B4-BE49-F238E27FC236}">
                  <a16:creationId xmlns:a16="http://schemas.microsoft.com/office/drawing/2014/main" id="{FC030D1D-AC4E-4D25-812D-ED81A3463F17}"/>
                </a:ext>
              </a:extLst>
            </p:cNvPr>
            <p:cNvSpPr txBox="1"/>
            <p:nvPr/>
          </p:nvSpPr>
          <p:spPr>
            <a:xfrm>
              <a:off x="709560" y="4921597"/>
              <a:ext cx="3700440" cy="294953"/>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Indentation indicates scope</a:t>
              </a:r>
            </a:p>
          </p:txBody>
        </p:sp>
        <p:sp>
          <p:nvSpPr>
            <p:cNvPr id="19" name="TextBox 18">
              <a:extLst>
                <a:ext uri="{FF2B5EF4-FFF2-40B4-BE49-F238E27FC236}">
                  <a16:creationId xmlns:a16="http://schemas.microsoft.com/office/drawing/2014/main" id="{47480166-D115-4FAB-BBDE-2FC318AED3BC}"/>
                </a:ext>
              </a:extLst>
            </p:cNvPr>
            <p:cNvSpPr txBox="1"/>
            <p:nvPr/>
          </p:nvSpPr>
          <p:spPr>
            <a:xfrm>
              <a:off x="725399" y="5630244"/>
              <a:ext cx="3054600" cy="589905"/>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0" u="none" strike="noStrike" baseline="0" dirty="0">
                  <a:ln>
                    <a:noFill/>
                  </a:ln>
                  <a:solidFill>
                    <a:srgbClr val="000000"/>
                  </a:solidFill>
                  <a:latin typeface="Arial" pitchFamily="34"/>
                  <a:ea typeface="Andale Sans UI" pitchFamily="2"/>
                  <a:cs typeface="Tahoma" pitchFamily="2"/>
                </a:rPr>
                <a:t>Arrow for assignment (can be typed as “&lt;-”)</a:t>
              </a:r>
            </a:p>
          </p:txBody>
        </p:sp>
        <p:sp>
          <p:nvSpPr>
            <p:cNvPr id="20" name="TextBox 19">
              <a:extLst>
                <a:ext uri="{FF2B5EF4-FFF2-40B4-BE49-F238E27FC236}">
                  <a16:creationId xmlns:a16="http://schemas.microsoft.com/office/drawing/2014/main" id="{BE58C8D5-0E56-425E-9356-497CD5927CD6}"/>
                </a:ext>
              </a:extLst>
            </p:cNvPr>
            <p:cNvSpPr txBox="1"/>
            <p:nvPr/>
          </p:nvSpPr>
          <p:spPr>
            <a:xfrm>
              <a:off x="5388120" y="2817487"/>
              <a:ext cx="3522600" cy="3252814"/>
            </a:xfrm>
            <a:prstGeom prst="rect">
              <a:avLst/>
            </a:prstGeom>
            <a:noFill/>
            <a:ln>
              <a:noFill/>
            </a:ln>
          </p:spPr>
          <p:txBody>
            <a:bodyPr vert="horz" lIns="0" tIns="0" rIns="0" bIns="0" anchor="t" anchorCtr="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0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sng" strike="noStrike" baseline="0" dirty="0">
                  <a:ln>
                    <a:noFill/>
                  </a:ln>
                  <a:solidFill>
                    <a:srgbClr val="000000"/>
                  </a:solidFill>
                  <a:uFillTx/>
                  <a:latin typeface="Arial-ItalicMS" pitchFamily="34"/>
                  <a:ea typeface="Arial-ItalicMS" pitchFamily="34"/>
                  <a:cs typeface="Arial-ItalicMS" pitchFamily="34"/>
                </a:rPr>
                <a:t>Function foo2(array):</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bar </a:t>
              </a:r>
              <a:r>
                <a:rPr lang="en-GB" sz="2100" dirty="0">
                  <a:solidFill>
                    <a:srgbClr val="000000"/>
                  </a:solidFill>
                  <a:latin typeface="Symbol" pitchFamily="18"/>
                  <a:ea typeface="Andale Sans UI" pitchFamily="2"/>
                  <a:cs typeface="Tahoma" pitchFamily="2"/>
                  <a:sym typeface="Symbol"/>
                </a:rPr>
                <a:t></a:t>
              </a:r>
              <a:r>
                <a:rPr lang="en-GB" sz="21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0,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100" dirty="0">
                  <a:solidFill>
                    <a:srgbClr val="000000"/>
                  </a:solidFill>
                  <a:latin typeface="Symbol" pitchFamily="18"/>
                  <a:ea typeface="Andale Sans UI" pitchFamily="2"/>
                  <a:cs typeface="Tahoma" pitchFamily="2"/>
                  <a:sym typeface="Symbol"/>
                </a:rPr>
                <a:t></a:t>
              </a:r>
              <a:r>
                <a:rPr lang="en-GB" sz="21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WHILE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&lt;= length of array</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IF array[</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 0 THEN</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bar </a:t>
              </a:r>
              <a:r>
                <a:rPr lang="en-GB" sz="2100" dirty="0">
                  <a:solidFill>
                    <a:srgbClr val="000000"/>
                  </a:solidFill>
                  <a:latin typeface="Symbol" pitchFamily="18"/>
                  <a:ea typeface="Andale Sans UI" pitchFamily="2"/>
                  <a:cs typeface="Tahoma" pitchFamily="2"/>
                  <a:sym typeface="Symbol"/>
                </a:rPr>
                <a:t></a:t>
              </a:r>
              <a:r>
                <a:rPr lang="en-GB" sz="21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bar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ELSE</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array[</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100" dirty="0">
                  <a:solidFill>
                    <a:srgbClr val="000000"/>
                  </a:solidFill>
                  <a:latin typeface="Symbol" pitchFamily="18"/>
                  <a:ea typeface="Andale Sans UI" pitchFamily="2"/>
                  <a:cs typeface="Tahoma" pitchFamily="2"/>
                  <a:sym typeface="Symbol"/>
                </a:rPr>
                <a:t></a:t>
              </a:r>
              <a:r>
                <a:rPr lang="en-GB" sz="21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a:ln>
                    <a:noFill/>
                  </a:ln>
                  <a:solidFill>
                    <a:srgbClr val="000000"/>
                  </a:solidFill>
                  <a:latin typeface="Arial-ItalicMS" pitchFamily="34"/>
                  <a:ea typeface="Arial-ItalicMS" pitchFamily="34"/>
                  <a:cs typeface="Arial-ItalicMS" pitchFamily="34"/>
                </a:rPr>
                <a:t>0</a:t>
              </a:r>
            </a:p>
            <a:p>
              <a:pPr lvl="0" hangingPunct="0">
                <a:lnSpc>
                  <a:spcPct val="107000"/>
                </a:lnSpc>
                <a:spcBef>
                  <a:spcPts val="283"/>
                </a:spcBef>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a:t>
              </a:r>
              <a:r>
                <a:rPr lang="en-GB" sz="2100" dirty="0">
                  <a:solidFill>
                    <a:srgbClr val="000000"/>
                  </a:solidFill>
                  <a:latin typeface="Symbol" pitchFamily="18"/>
                  <a:ea typeface="Andale Sans UI" pitchFamily="2"/>
                  <a:cs typeface="Tahoma" pitchFamily="2"/>
                  <a:sym typeface="Symbol"/>
                </a:rPr>
                <a:t></a:t>
              </a:r>
              <a:r>
                <a:rPr lang="en-GB" sz="2100" b="0" i="1" u="none" strike="noStrike" baseline="0" dirty="0">
                  <a:ln>
                    <a:noFill/>
                  </a:ln>
                  <a:solidFill>
                    <a:srgbClr val="000000"/>
                  </a:solidFill>
                  <a:latin typeface="Symbol" pitchFamily="18"/>
                  <a:ea typeface="Symbol" pitchFamily="18"/>
                  <a:cs typeface="Symbol" pitchFamily="18"/>
                </a:rPr>
                <a:t></a:t>
              </a:r>
              <a:r>
                <a:rPr lang="en-GB" sz="2000" b="0" i="1" u="none" strike="noStrike" baseline="0" dirty="0" err="1">
                  <a:ln>
                    <a:noFill/>
                  </a:ln>
                  <a:solidFill>
                    <a:srgbClr val="000000"/>
                  </a:solidFill>
                  <a:latin typeface="Arial-ItalicMS" pitchFamily="34"/>
                  <a:ea typeface="Arial-ItalicMS" pitchFamily="34"/>
                  <a:cs typeface="Arial-ItalicMS" pitchFamily="34"/>
                </a:rPr>
                <a:t>i</a:t>
              </a:r>
              <a:r>
                <a:rPr lang="en-GB" sz="2000" b="0" i="1" u="none" strike="noStrike" baseline="0" dirty="0">
                  <a:ln>
                    <a:noFill/>
                  </a:ln>
                  <a:solidFill>
                    <a:srgbClr val="000000"/>
                  </a:solidFill>
                  <a:latin typeface="Arial-ItalicMS" pitchFamily="34"/>
                  <a:ea typeface="Arial-ItalicMS" pitchFamily="34"/>
                  <a:cs typeface="Arial-ItalicMS" pitchFamily="34"/>
                </a:rPr>
                <a:t> + 1</a:t>
              </a:r>
            </a:p>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b="0" i="1" u="none" strike="noStrike" baseline="0" dirty="0">
                  <a:ln>
                    <a:noFill/>
                  </a:ln>
                  <a:solidFill>
                    <a:srgbClr val="000000"/>
                  </a:solidFill>
                  <a:latin typeface="Arial-ItalicMS" pitchFamily="34"/>
                  <a:ea typeface="Arial-ItalicMS" pitchFamily="34"/>
                  <a:cs typeface="Arial-ItalicMS" pitchFamily="34"/>
                </a:rPr>
                <a:t>Return bar</a:t>
              </a:r>
            </a:p>
          </p:txBody>
        </p:sp>
        <p:sp>
          <p:nvSpPr>
            <p:cNvPr id="21" name="Straight Connector 20">
              <a:extLst>
                <a:ext uri="{FF2B5EF4-FFF2-40B4-BE49-F238E27FC236}">
                  <a16:creationId xmlns:a16="http://schemas.microsoft.com/office/drawing/2014/main" id="{17BA32A0-D3AA-4E63-95D5-E61212817E01}"/>
                </a:ext>
              </a:extLst>
            </p:cNvPr>
            <p:cNvSpPr/>
            <p:nvPr/>
          </p:nvSpPr>
          <p:spPr>
            <a:xfrm flipV="1">
              <a:off x="4049640" y="3651611"/>
              <a:ext cx="1245382" cy="20747"/>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22" name="Straight Connector 21">
              <a:extLst>
                <a:ext uri="{FF2B5EF4-FFF2-40B4-BE49-F238E27FC236}">
                  <a16:creationId xmlns:a16="http://schemas.microsoft.com/office/drawing/2014/main" id="{E147D8EF-4F52-4191-942F-1AEC2BD76E6B}"/>
                </a:ext>
              </a:extLst>
            </p:cNvPr>
            <p:cNvSpPr/>
            <p:nvPr/>
          </p:nvSpPr>
          <p:spPr>
            <a:xfrm>
              <a:off x="4770360" y="2735280"/>
              <a:ext cx="617760" cy="82207"/>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23" name="Straight Connector 22">
              <a:extLst>
                <a:ext uri="{FF2B5EF4-FFF2-40B4-BE49-F238E27FC236}">
                  <a16:creationId xmlns:a16="http://schemas.microsoft.com/office/drawing/2014/main" id="{642D4E6D-4B3D-451E-BAB1-D78370AE13BE}"/>
                </a:ext>
              </a:extLst>
            </p:cNvPr>
            <p:cNvSpPr/>
            <p:nvPr/>
          </p:nvSpPr>
          <p:spPr>
            <a:xfrm flipV="1">
              <a:off x="3944687" y="4116783"/>
              <a:ext cx="1679944" cy="931709"/>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sp>
          <p:nvSpPr>
            <p:cNvPr id="24" name="Straight Connector 23">
              <a:extLst>
                <a:ext uri="{FF2B5EF4-FFF2-40B4-BE49-F238E27FC236}">
                  <a16:creationId xmlns:a16="http://schemas.microsoft.com/office/drawing/2014/main" id="{D5274613-C5CE-4633-9DA2-C59D27899E34}"/>
                </a:ext>
              </a:extLst>
            </p:cNvPr>
            <p:cNvSpPr/>
            <p:nvPr/>
          </p:nvSpPr>
          <p:spPr>
            <a:xfrm flipV="1">
              <a:off x="3780000" y="4559378"/>
              <a:ext cx="2748398" cy="1253147"/>
            </a:xfrm>
            <a:prstGeom prst="line">
              <a:avLst/>
            </a:prstGeom>
            <a:noFill/>
            <a:ln w="9360">
              <a:solidFill>
                <a:srgbClr val="000000"/>
              </a:solidFill>
              <a:prstDash val="solid"/>
              <a:tailEnd type="arrow"/>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400" b="0" i="0" u="none" strike="noStrike" baseline="0">
                <a:ln>
                  <a:noFill/>
                </a:ln>
                <a:solidFill>
                  <a:srgbClr val="000000"/>
                </a:solidFill>
                <a:latin typeface="Arial" pitchFamily="34"/>
                <a:ea typeface="Andale Sans UI" pitchFamily="2"/>
                <a:cs typeface="Tahoma" pitchFamily="2"/>
              </a:endParaRPr>
            </a:p>
          </p:txBody>
        </p:sp>
      </p:grpSp>
    </p:spTree>
    <p:extLst>
      <p:ext uri="{BB962C8B-B14F-4D97-AF65-F5344CB8AC3E}">
        <p14:creationId xmlns:p14="http://schemas.microsoft.com/office/powerpoint/2010/main" val="1443456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Data Structures</a:t>
            </a:r>
          </a:p>
        </p:txBody>
      </p:sp>
      <p:sp>
        <p:nvSpPr>
          <p:cNvPr id="3" name="Content Placeholder 2"/>
          <p:cNvSpPr>
            <a:spLocks noGrp="1"/>
          </p:cNvSpPr>
          <p:nvPr>
            <p:ph idx="1"/>
          </p:nvPr>
        </p:nvSpPr>
        <p:spPr>
          <a:xfrm>
            <a:off x="395288" y="1383625"/>
            <a:ext cx="8424862" cy="3294362"/>
          </a:xfrm>
        </p:spPr>
        <p:txBody>
          <a:bodyPr/>
          <a:lstStyle/>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Data structures are ways of organising data.</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They should</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represent all relevant information</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use little memory</a:t>
            </a:r>
          </a:p>
          <a:p>
            <a:pPr hangingPunct="0">
              <a:spcBef>
                <a:spcPts val="283"/>
              </a:spcBef>
              <a:spcAft>
                <a:spcPts val="0"/>
              </a:spcAft>
              <a:buClr>
                <a:srgbClr val="C00000"/>
              </a:buClr>
              <a:buSzPct val="100000"/>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000" dirty="0">
                <a:solidFill>
                  <a:srgbClr val="000000"/>
                </a:solidFill>
                <a:latin typeface="Arial" pitchFamily="34"/>
                <a:ea typeface="Andale Sans UI" pitchFamily="2"/>
                <a:cs typeface="Tahoma" pitchFamily="2"/>
              </a:rPr>
              <a:t> support efficient algorithms</a:t>
            </a:r>
          </a:p>
          <a:p>
            <a:pPr marL="0" lvl="0" indent="0" hangingPunct="0">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en-GB" sz="2000" dirty="0">
              <a:solidFill>
                <a:srgbClr val="000000"/>
              </a:solidFill>
              <a:latin typeface="Arial" pitchFamily="34"/>
              <a:ea typeface="Andale Sans UI" pitchFamily="2"/>
              <a:cs typeface="Tahoma" pitchFamily="2"/>
            </a:endParaRPr>
          </a:p>
        </p:txBody>
      </p:sp>
    </p:spTree>
    <p:extLst>
      <p:ext uri="{BB962C8B-B14F-4D97-AF65-F5344CB8AC3E}">
        <p14:creationId xmlns:p14="http://schemas.microsoft.com/office/powerpoint/2010/main" val="332645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221" y="735552"/>
            <a:ext cx="8423206" cy="648072"/>
          </a:xfrm>
        </p:spPr>
        <p:txBody>
          <a:bodyPr/>
          <a:lstStyle/>
          <a:p>
            <a:r>
              <a:rPr lang="en-GB" dirty="0"/>
              <a:t>A simple data structure: a static array</a:t>
            </a:r>
          </a:p>
        </p:txBody>
      </p:sp>
      <p:sp>
        <p:nvSpPr>
          <p:cNvPr id="3" name="Content Placeholder 2"/>
          <p:cNvSpPr>
            <a:spLocks noGrp="1"/>
          </p:cNvSpPr>
          <p:nvPr>
            <p:ph idx="1"/>
          </p:nvPr>
        </p:nvSpPr>
        <p:spPr>
          <a:xfrm>
            <a:off x="395288" y="1383625"/>
            <a:ext cx="8424862" cy="3294362"/>
          </a:xfrm>
        </p:spPr>
        <p:txBody>
          <a:bodyPr/>
          <a:lstStyle/>
          <a:p>
            <a:pPr marL="0" lvl="1" indent="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Built into most programming languages</a:t>
            </a:r>
          </a:p>
          <a:p>
            <a:pPr marL="0" lvl="1" indent="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A finite set of elements</a:t>
            </a:r>
          </a:p>
          <a:p>
            <a:pPr marL="0" lvl="1" indent="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The elements are in a fixed sequence</a:t>
            </a:r>
          </a:p>
          <a:p>
            <a:pPr marL="0" lvl="1" indent="0">
              <a:spcBef>
                <a:spcPts val="198"/>
              </a:spcBef>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dirty="0">
                <a:latin typeface="ArialMS" pitchFamily="34"/>
              </a:rPr>
              <a:t> Elements can be addressed by </a:t>
            </a:r>
            <a:br>
              <a:rPr lang="en-GB" dirty="0">
                <a:latin typeface="ArialMS" pitchFamily="34"/>
              </a:rPr>
            </a:br>
            <a:r>
              <a:rPr lang="en-GB" dirty="0">
                <a:latin typeface="ArialMS" pitchFamily="34"/>
              </a:rPr>
              <a:t>indices (Pseudocode, Mathematics, Pascal) or offsets (Java, C, C++)</a:t>
            </a:r>
          </a:p>
        </p:txBody>
      </p:sp>
      <p:grpSp>
        <p:nvGrpSpPr>
          <p:cNvPr id="4" name="Group 3" descr="Figure showing an array with its contents and that the first value would have index 1 and offset 0, the second value would have index 2 and offset 1 and so on.">
            <a:extLst>
              <a:ext uri="{FF2B5EF4-FFF2-40B4-BE49-F238E27FC236}">
                <a16:creationId xmlns:a16="http://schemas.microsoft.com/office/drawing/2014/main" id="{616A0344-5BE1-498A-BE9E-865C96B1873F}"/>
              </a:ext>
            </a:extLst>
          </p:cNvPr>
          <p:cNvGrpSpPr/>
          <p:nvPr/>
        </p:nvGrpSpPr>
        <p:grpSpPr>
          <a:xfrm>
            <a:off x="1736999" y="3619322"/>
            <a:ext cx="5670001" cy="1511998"/>
            <a:chOff x="1736999" y="5076000"/>
            <a:chExt cx="5670001" cy="1511998"/>
          </a:xfrm>
        </p:grpSpPr>
        <p:sp>
          <p:nvSpPr>
            <p:cNvPr id="5" name="Freeform 4">
              <a:extLst>
                <a:ext uri="{FF2B5EF4-FFF2-40B4-BE49-F238E27FC236}">
                  <a16:creationId xmlns:a16="http://schemas.microsoft.com/office/drawing/2014/main" id="{EB1DA537-8C5A-4B7B-907B-BE8E421EC72B}"/>
                </a:ext>
              </a:extLst>
            </p:cNvPr>
            <p:cNvSpPr/>
            <p:nvPr/>
          </p:nvSpPr>
          <p:spPr>
            <a:xfrm>
              <a:off x="308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26</a:t>
              </a:r>
            </a:p>
          </p:txBody>
        </p:sp>
        <p:sp>
          <p:nvSpPr>
            <p:cNvPr id="6" name="Freeform 5">
              <a:extLst>
                <a:ext uri="{FF2B5EF4-FFF2-40B4-BE49-F238E27FC236}">
                  <a16:creationId xmlns:a16="http://schemas.microsoft.com/office/drawing/2014/main" id="{7F65FCFF-D2F3-4D80-AB6D-6F5AF4EBE3A0}"/>
                </a:ext>
              </a:extLst>
            </p:cNvPr>
            <p:cNvSpPr/>
            <p:nvPr/>
          </p:nvSpPr>
          <p:spPr>
            <a:xfrm>
              <a:off x="362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3</a:t>
              </a:r>
            </a:p>
          </p:txBody>
        </p:sp>
        <p:sp>
          <p:nvSpPr>
            <p:cNvPr id="7" name="Freeform 6">
              <a:extLst>
                <a:ext uri="{FF2B5EF4-FFF2-40B4-BE49-F238E27FC236}">
                  <a16:creationId xmlns:a16="http://schemas.microsoft.com/office/drawing/2014/main" id="{0B752320-1C72-44A0-822E-A61E1E2CEC88}"/>
                </a:ext>
              </a:extLst>
            </p:cNvPr>
            <p:cNvSpPr/>
            <p:nvPr/>
          </p:nvSpPr>
          <p:spPr>
            <a:xfrm>
              <a:off x="416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dirty="0">
                  <a:ln>
                    <a:noFill/>
                  </a:ln>
                  <a:solidFill>
                    <a:srgbClr val="000000"/>
                  </a:solidFill>
                  <a:latin typeface="Arial" pitchFamily="34"/>
                  <a:ea typeface="Andale Sans UI" pitchFamily="2"/>
                  <a:cs typeface="Tahoma" pitchFamily="2"/>
                </a:rPr>
                <a:t>7</a:t>
              </a:r>
            </a:p>
          </p:txBody>
        </p:sp>
        <p:sp>
          <p:nvSpPr>
            <p:cNvPr id="8" name="Freeform 7">
              <a:extLst>
                <a:ext uri="{FF2B5EF4-FFF2-40B4-BE49-F238E27FC236}">
                  <a16:creationId xmlns:a16="http://schemas.microsoft.com/office/drawing/2014/main" id="{9C417FC1-9B60-4A8D-ADF8-37D351C50238}"/>
                </a:ext>
              </a:extLst>
            </p:cNvPr>
            <p:cNvSpPr/>
            <p:nvPr/>
          </p:nvSpPr>
          <p:spPr>
            <a:xfrm>
              <a:off x="470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13</a:t>
              </a:r>
            </a:p>
          </p:txBody>
        </p:sp>
        <p:sp>
          <p:nvSpPr>
            <p:cNvPr id="9" name="Freeform 8">
              <a:extLst>
                <a:ext uri="{FF2B5EF4-FFF2-40B4-BE49-F238E27FC236}">
                  <a16:creationId xmlns:a16="http://schemas.microsoft.com/office/drawing/2014/main" id="{90959A1D-5940-4BC0-A3A1-4C8A28917188}"/>
                </a:ext>
              </a:extLst>
            </p:cNvPr>
            <p:cNvSpPr/>
            <p:nvPr/>
          </p:nvSpPr>
          <p:spPr>
            <a:xfrm>
              <a:off x="524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9</a:t>
              </a:r>
            </a:p>
          </p:txBody>
        </p:sp>
        <p:sp>
          <p:nvSpPr>
            <p:cNvPr id="10" name="Freeform 9">
              <a:extLst>
                <a:ext uri="{FF2B5EF4-FFF2-40B4-BE49-F238E27FC236}">
                  <a16:creationId xmlns:a16="http://schemas.microsoft.com/office/drawing/2014/main" id="{3B1C4A26-7CC7-4AFE-87D8-1F56492BA3C2}"/>
                </a:ext>
              </a:extLst>
            </p:cNvPr>
            <p:cNvSpPr/>
            <p:nvPr/>
          </p:nvSpPr>
          <p:spPr>
            <a:xfrm>
              <a:off x="578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5</a:t>
              </a:r>
            </a:p>
          </p:txBody>
        </p:sp>
        <p:sp>
          <p:nvSpPr>
            <p:cNvPr id="11" name="Freeform 10">
              <a:extLst>
                <a:ext uri="{FF2B5EF4-FFF2-40B4-BE49-F238E27FC236}">
                  <a16:creationId xmlns:a16="http://schemas.microsoft.com/office/drawing/2014/main" id="{849BA5BF-4015-4C08-9949-77A9903ECA87}"/>
                </a:ext>
              </a:extLst>
            </p:cNvPr>
            <p:cNvSpPr/>
            <p:nvPr/>
          </p:nvSpPr>
          <p:spPr>
            <a:xfrm>
              <a:off x="632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17</a:t>
              </a:r>
            </a:p>
          </p:txBody>
        </p:sp>
        <p:sp>
          <p:nvSpPr>
            <p:cNvPr id="12" name="Freeform 11">
              <a:extLst>
                <a:ext uri="{FF2B5EF4-FFF2-40B4-BE49-F238E27FC236}">
                  <a16:creationId xmlns:a16="http://schemas.microsoft.com/office/drawing/2014/main" id="{83876402-B0C1-435A-9418-685EDC402AF7}"/>
                </a:ext>
              </a:extLst>
            </p:cNvPr>
            <p:cNvSpPr/>
            <p:nvPr/>
          </p:nvSpPr>
          <p:spPr>
            <a:xfrm>
              <a:off x="6867000" y="507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w="9360">
              <a:solidFill>
                <a:srgbClr val="000000"/>
              </a:solidFill>
              <a:prstDash val="solid"/>
            </a:ln>
          </p:spPr>
          <p:txBody>
            <a:bodyPr vert="horz" lIns="4680" tIns="4680" rIns="4680" bIns="468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4</a:t>
              </a:r>
            </a:p>
          </p:txBody>
        </p:sp>
        <p:sp>
          <p:nvSpPr>
            <p:cNvPr id="13" name="Freeform 12">
              <a:extLst>
                <a:ext uri="{FF2B5EF4-FFF2-40B4-BE49-F238E27FC236}">
                  <a16:creationId xmlns:a16="http://schemas.microsoft.com/office/drawing/2014/main" id="{E0B62535-8EE2-4B43-BB3B-048123667322}"/>
                </a:ext>
              </a:extLst>
            </p:cNvPr>
            <p:cNvSpPr/>
            <p:nvPr/>
          </p:nvSpPr>
          <p:spPr>
            <a:xfrm>
              <a:off x="308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1</a:t>
              </a:r>
            </a:p>
          </p:txBody>
        </p:sp>
        <p:sp>
          <p:nvSpPr>
            <p:cNvPr id="14" name="Freeform 13">
              <a:extLst>
                <a:ext uri="{FF2B5EF4-FFF2-40B4-BE49-F238E27FC236}">
                  <a16:creationId xmlns:a16="http://schemas.microsoft.com/office/drawing/2014/main" id="{09F2846A-CC5F-4848-89CB-6387BE01CCB7}"/>
                </a:ext>
              </a:extLst>
            </p:cNvPr>
            <p:cNvSpPr/>
            <p:nvPr/>
          </p:nvSpPr>
          <p:spPr>
            <a:xfrm>
              <a:off x="362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2</a:t>
              </a:r>
            </a:p>
          </p:txBody>
        </p:sp>
        <p:sp>
          <p:nvSpPr>
            <p:cNvPr id="15" name="Freeform 14">
              <a:extLst>
                <a:ext uri="{FF2B5EF4-FFF2-40B4-BE49-F238E27FC236}">
                  <a16:creationId xmlns:a16="http://schemas.microsoft.com/office/drawing/2014/main" id="{5AB98CD0-FD5D-40CD-B336-9595084AE5D0}"/>
                </a:ext>
              </a:extLst>
            </p:cNvPr>
            <p:cNvSpPr/>
            <p:nvPr/>
          </p:nvSpPr>
          <p:spPr>
            <a:xfrm>
              <a:off x="416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3</a:t>
              </a:r>
            </a:p>
          </p:txBody>
        </p:sp>
        <p:sp>
          <p:nvSpPr>
            <p:cNvPr id="16" name="Freeform 15">
              <a:extLst>
                <a:ext uri="{FF2B5EF4-FFF2-40B4-BE49-F238E27FC236}">
                  <a16:creationId xmlns:a16="http://schemas.microsoft.com/office/drawing/2014/main" id="{DE801CDF-DA44-4CDB-89A6-9355750A2035}"/>
                </a:ext>
              </a:extLst>
            </p:cNvPr>
            <p:cNvSpPr/>
            <p:nvPr/>
          </p:nvSpPr>
          <p:spPr>
            <a:xfrm>
              <a:off x="470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4</a:t>
              </a:r>
            </a:p>
          </p:txBody>
        </p:sp>
        <p:sp>
          <p:nvSpPr>
            <p:cNvPr id="17" name="Freeform 16">
              <a:extLst>
                <a:ext uri="{FF2B5EF4-FFF2-40B4-BE49-F238E27FC236}">
                  <a16:creationId xmlns:a16="http://schemas.microsoft.com/office/drawing/2014/main" id="{391C0BD9-2BCD-45F0-BA70-8C94A3341B46}"/>
                </a:ext>
              </a:extLst>
            </p:cNvPr>
            <p:cNvSpPr/>
            <p:nvPr/>
          </p:nvSpPr>
          <p:spPr>
            <a:xfrm>
              <a:off x="524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5</a:t>
              </a:r>
            </a:p>
          </p:txBody>
        </p:sp>
        <p:sp>
          <p:nvSpPr>
            <p:cNvPr id="18" name="Freeform 17">
              <a:extLst>
                <a:ext uri="{FF2B5EF4-FFF2-40B4-BE49-F238E27FC236}">
                  <a16:creationId xmlns:a16="http://schemas.microsoft.com/office/drawing/2014/main" id="{5EE53609-1C65-4924-A618-A063F4128D28}"/>
                </a:ext>
              </a:extLst>
            </p:cNvPr>
            <p:cNvSpPr/>
            <p:nvPr/>
          </p:nvSpPr>
          <p:spPr>
            <a:xfrm>
              <a:off x="578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6</a:t>
              </a:r>
            </a:p>
          </p:txBody>
        </p:sp>
        <p:sp>
          <p:nvSpPr>
            <p:cNvPr id="19" name="Freeform 18">
              <a:extLst>
                <a:ext uri="{FF2B5EF4-FFF2-40B4-BE49-F238E27FC236}">
                  <a16:creationId xmlns:a16="http://schemas.microsoft.com/office/drawing/2014/main" id="{AA2AEAD0-4118-4675-8CA3-AD11DF401C18}"/>
                </a:ext>
              </a:extLst>
            </p:cNvPr>
            <p:cNvSpPr/>
            <p:nvPr/>
          </p:nvSpPr>
          <p:spPr>
            <a:xfrm>
              <a:off x="632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7</a:t>
              </a:r>
            </a:p>
          </p:txBody>
        </p:sp>
        <p:sp>
          <p:nvSpPr>
            <p:cNvPr id="20" name="Freeform 19">
              <a:extLst>
                <a:ext uri="{FF2B5EF4-FFF2-40B4-BE49-F238E27FC236}">
                  <a16:creationId xmlns:a16="http://schemas.microsoft.com/office/drawing/2014/main" id="{8238D49B-9AC5-4FE7-9979-DED4BB0338AB}"/>
                </a:ext>
              </a:extLst>
            </p:cNvPr>
            <p:cNvSpPr/>
            <p:nvPr/>
          </p:nvSpPr>
          <p:spPr>
            <a:xfrm>
              <a:off x="6867000" y="5616000"/>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8</a:t>
              </a:r>
            </a:p>
          </p:txBody>
        </p:sp>
        <p:sp>
          <p:nvSpPr>
            <p:cNvPr id="21" name="Freeform 20">
              <a:extLst>
                <a:ext uri="{FF2B5EF4-FFF2-40B4-BE49-F238E27FC236}">
                  <a16:creationId xmlns:a16="http://schemas.microsoft.com/office/drawing/2014/main" id="{B8DF52A5-07BE-42B1-B32D-23AD8A9B7C15}"/>
                </a:ext>
              </a:extLst>
            </p:cNvPr>
            <p:cNvSpPr/>
            <p:nvPr/>
          </p:nvSpPr>
          <p:spPr>
            <a:xfrm>
              <a:off x="308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0</a:t>
              </a:r>
            </a:p>
          </p:txBody>
        </p:sp>
        <p:sp>
          <p:nvSpPr>
            <p:cNvPr id="22" name="Freeform 21">
              <a:extLst>
                <a:ext uri="{FF2B5EF4-FFF2-40B4-BE49-F238E27FC236}">
                  <a16:creationId xmlns:a16="http://schemas.microsoft.com/office/drawing/2014/main" id="{B3C043B9-E138-4604-930B-2009AA65586F}"/>
                </a:ext>
              </a:extLst>
            </p:cNvPr>
            <p:cNvSpPr/>
            <p:nvPr/>
          </p:nvSpPr>
          <p:spPr>
            <a:xfrm>
              <a:off x="362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1</a:t>
              </a:r>
            </a:p>
          </p:txBody>
        </p:sp>
        <p:sp>
          <p:nvSpPr>
            <p:cNvPr id="23" name="Freeform 22">
              <a:extLst>
                <a:ext uri="{FF2B5EF4-FFF2-40B4-BE49-F238E27FC236}">
                  <a16:creationId xmlns:a16="http://schemas.microsoft.com/office/drawing/2014/main" id="{E8DCC000-55E2-46C2-B1CF-8842F8398D7D}"/>
                </a:ext>
              </a:extLst>
            </p:cNvPr>
            <p:cNvSpPr/>
            <p:nvPr/>
          </p:nvSpPr>
          <p:spPr>
            <a:xfrm>
              <a:off x="416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2</a:t>
              </a:r>
            </a:p>
          </p:txBody>
        </p:sp>
        <p:sp>
          <p:nvSpPr>
            <p:cNvPr id="24" name="Freeform 23">
              <a:extLst>
                <a:ext uri="{FF2B5EF4-FFF2-40B4-BE49-F238E27FC236}">
                  <a16:creationId xmlns:a16="http://schemas.microsoft.com/office/drawing/2014/main" id="{1BDA16E8-CB85-4C02-9BAF-7131F755F34F}"/>
                </a:ext>
              </a:extLst>
            </p:cNvPr>
            <p:cNvSpPr/>
            <p:nvPr/>
          </p:nvSpPr>
          <p:spPr>
            <a:xfrm>
              <a:off x="470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3</a:t>
              </a:r>
            </a:p>
          </p:txBody>
        </p:sp>
        <p:sp>
          <p:nvSpPr>
            <p:cNvPr id="25" name="Freeform 24">
              <a:extLst>
                <a:ext uri="{FF2B5EF4-FFF2-40B4-BE49-F238E27FC236}">
                  <a16:creationId xmlns:a16="http://schemas.microsoft.com/office/drawing/2014/main" id="{FEA17AD3-3A79-48A5-9F56-951E1DEC47EF}"/>
                </a:ext>
              </a:extLst>
            </p:cNvPr>
            <p:cNvSpPr/>
            <p:nvPr/>
          </p:nvSpPr>
          <p:spPr>
            <a:xfrm>
              <a:off x="524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4</a:t>
              </a:r>
            </a:p>
          </p:txBody>
        </p:sp>
        <p:sp>
          <p:nvSpPr>
            <p:cNvPr id="26" name="Freeform 25">
              <a:extLst>
                <a:ext uri="{FF2B5EF4-FFF2-40B4-BE49-F238E27FC236}">
                  <a16:creationId xmlns:a16="http://schemas.microsoft.com/office/drawing/2014/main" id="{BAEBAA9C-CB58-4D73-9D47-CE31DE509855}"/>
                </a:ext>
              </a:extLst>
            </p:cNvPr>
            <p:cNvSpPr/>
            <p:nvPr/>
          </p:nvSpPr>
          <p:spPr>
            <a:xfrm>
              <a:off x="578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5</a:t>
              </a:r>
            </a:p>
          </p:txBody>
        </p:sp>
        <p:sp>
          <p:nvSpPr>
            <p:cNvPr id="27" name="Freeform 26">
              <a:extLst>
                <a:ext uri="{FF2B5EF4-FFF2-40B4-BE49-F238E27FC236}">
                  <a16:creationId xmlns:a16="http://schemas.microsoft.com/office/drawing/2014/main" id="{621445E7-CF10-45F3-A2B1-8CD19244A9CE}"/>
                </a:ext>
              </a:extLst>
            </p:cNvPr>
            <p:cNvSpPr/>
            <p:nvPr/>
          </p:nvSpPr>
          <p:spPr>
            <a:xfrm>
              <a:off x="632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6</a:t>
              </a:r>
            </a:p>
          </p:txBody>
        </p:sp>
        <p:sp>
          <p:nvSpPr>
            <p:cNvPr id="28" name="Freeform 27">
              <a:extLst>
                <a:ext uri="{FF2B5EF4-FFF2-40B4-BE49-F238E27FC236}">
                  <a16:creationId xmlns:a16="http://schemas.microsoft.com/office/drawing/2014/main" id="{C1F333CA-27F0-46CF-96B9-44C9738D4ADA}"/>
                </a:ext>
              </a:extLst>
            </p:cNvPr>
            <p:cNvSpPr/>
            <p:nvPr/>
          </p:nvSpPr>
          <p:spPr>
            <a:xfrm>
              <a:off x="6867000" y="6083999"/>
              <a:ext cx="540000" cy="503999"/>
            </a:xfrm>
            <a:custGeom>
              <a:avLst/>
              <a:gdLst>
                <a:gd name="x1" fmla="*/ ss 285 100000"/>
                <a:gd name="x2" fmla="+- r 0 x1"/>
                <a:gd name="y2" fmla="+- b 0 x1"/>
                <a:gd name="il" fmla="*/ x1 29289 100000"/>
                <a:gd name="ir" fmla="+- r 0 il"/>
                <a:gd name="ib" fmla="+- b 0 il"/>
              </a:gdLst>
              <a:ahLst/>
              <a:cxnLst>
                <a:cxn ang="3cd4">
                  <a:pos x="hc" y="t"/>
                </a:cxn>
                <a:cxn ang="cd2">
                  <a:pos x="l" y="vc"/>
                </a:cxn>
                <a:cxn ang="cd4">
                  <a:pos x="hc" y="b"/>
                </a:cxn>
                <a:cxn ang="0">
                  <a:pos x="r" y="vc"/>
                </a:cxn>
              </a:cxnLst>
              <a:rect l="il" t="il" r="ir" b="ib"/>
              <a:pathLst>
                <a:path>
                  <a:moveTo>
                    <a:pt x="l" y="x1"/>
                  </a:moveTo>
                  <a:arcTo wR="x1" hR="x1" stAng="cd2" swAng="cd4"/>
                  <a:lnTo>
                    <a:pt x="x2" y="t"/>
                  </a:lnTo>
                  <a:arcTo wR="x1" hR="x1" stAng="3cd4" swAng="cd4"/>
                  <a:lnTo>
                    <a:pt x="r" y="y2"/>
                  </a:lnTo>
                  <a:arcTo wR="x1" hR="x1" stAng="0" swAng="cd4"/>
                  <a:lnTo>
                    <a:pt x="x1" y="b"/>
                  </a:lnTo>
                  <a:arcTo wR="x1" hR="x1" stAng="cd4" swAng="cd4"/>
                  <a:close/>
                </a:path>
              </a:pathLst>
            </a:custGeom>
            <a:noFill/>
            <a:ln>
              <a:noFill/>
              <a:prstDash val="solid"/>
            </a:ln>
          </p:spPr>
          <p:txBody>
            <a:bodyPr vert="horz" lIns="0" tIns="0" rIns="0" bIns="0" anchor="ctr" anchorCtr="1" compatLnSpc="0"/>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ctr"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7</a:t>
              </a:r>
            </a:p>
          </p:txBody>
        </p:sp>
        <p:sp>
          <p:nvSpPr>
            <p:cNvPr id="29" name="TextBox 28" descr="figure shows correlation between an index and an offset as being used to identify elements in an array">
              <a:extLst>
                <a:ext uri="{FF2B5EF4-FFF2-40B4-BE49-F238E27FC236}">
                  <a16:creationId xmlns:a16="http://schemas.microsoft.com/office/drawing/2014/main" id="{770B3A16-1F21-485B-B846-EA57D0C57A07}"/>
                </a:ext>
              </a:extLst>
            </p:cNvPr>
            <p:cNvSpPr txBox="1"/>
            <p:nvPr/>
          </p:nvSpPr>
          <p:spPr>
            <a:xfrm>
              <a:off x="1736999" y="5652000"/>
              <a:ext cx="1170000" cy="340200"/>
            </a:xfrm>
            <a:prstGeom prst="rect">
              <a:avLst/>
            </a:prstGeom>
            <a:noFill/>
            <a:ln>
              <a:noFill/>
            </a:ln>
          </p:spPr>
          <p:txBody>
            <a:bodyPr vert="horz" lIns="0" tIns="0" rIns="0" bIns="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index</a:t>
              </a:r>
            </a:p>
          </p:txBody>
        </p:sp>
        <p:sp>
          <p:nvSpPr>
            <p:cNvPr id="30" name="TextBox 29">
              <a:extLst>
                <a:ext uri="{FF2B5EF4-FFF2-40B4-BE49-F238E27FC236}">
                  <a16:creationId xmlns:a16="http://schemas.microsoft.com/office/drawing/2014/main" id="{3FF6013E-85F4-4D14-931A-33994C03081A}"/>
                </a:ext>
              </a:extLst>
            </p:cNvPr>
            <p:cNvSpPr txBox="1"/>
            <p:nvPr/>
          </p:nvSpPr>
          <p:spPr>
            <a:xfrm>
              <a:off x="1736999" y="6156360"/>
              <a:ext cx="1170000" cy="340200"/>
            </a:xfrm>
            <a:prstGeom prst="rect">
              <a:avLst/>
            </a:prstGeom>
            <a:noFill/>
            <a:ln>
              <a:noFill/>
            </a:ln>
          </p:spPr>
          <p:txBody>
            <a:bodyPr vert="horz" lIns="0" tIns="0" rIns="0" bIns="0" compatLnSpc="0">
              <a:spAutoFit/>
            </a:bodyPr>
            <a:lstStyle>
              <a:defPPr lvl="0">
                <a:buClr>
                  <a:srgbClr val="000000"/>
                </a:buClr>
                <a:buSzPct val="100000"/>
                <a:buFont typeface="Arial" pitchFamily="34"/>
                <a:buNone/>
              </a:defPPr>
              <a:lvl1pPr lvl="0">
                <a:buClr>
                  <a:srgbClr val="000000"/>
                </a:buClr>
                <a:buSzPct val="100000"/>
                <a:buFont typeface="Arial" pitchFamily="34"/>
                <a:buChar char="•"/>
              </a:lvl1pPr>
              <a:lvl2pPr lvl="1">
                <a:buClr>
                  <a:srgbClr val="000000"/>
                </a:buClr>
                <a:buSzPct val="100000"/>
                <a:buFont typeface="Arial" pitchFamily="34"/>
                <a:buChar char="•"/>
              </a:lvl2pPr>
              <a:lvl3pPr lvl="2">
                <a:buClr>
                  <a:srgbClr val="000000"/>
                </a:buClr>
                <a:buSzPct val="100000"/>
                <a:buFont typeface="Arial" pitchFamily="34"/>
                <a:buChar char="•"/>
              </a:lvl3pPr>
              <a:lvl4pPr lvl="3">
                <a:buClr>
                  <a:srgbClr val="000000"/>
                </a:buClr>
                <a:buSzPct val="100000"/>
                <a:buFont typeface="Arial" pitchFamily="34"/>
                <a:buChar char="•"/>
              </a:lvl4pPr>
              <a:lvl5pPr lvl="4">
                <a:buClr>
                  <a:srgbClr val="000000"/>
                </a:buClr>
                <a:buSzPct val="100000"/>
                <a:buFont typeface="Arial" pitchFamily="34"/>
                <a:buChar char="•"/>
              </a:lvl5pPr>
              <a:lvl6pPr lvl="5">
                <a:buClr>
                  <a:srgbClr val="000000"/>
                </a:buClr>
                <a:buSzPct val="100000"/>
                <a:buFont typeface="Arial" pitchFamily="34"/>
                <a:buChar char="•"/>
              </a:lvl6pPr>
              <a:lvl7pPr lvl="6">
                <a:buClr>
                  <a:srgbClr val="000000"/>
                </a:buClr>
                <a:buSzPct val="100000"/>
                <a:buFont typeface="Arial" pitchFamily="34"/>
                <a:buChar char="•"/>
              </a:lvl7pPr>
              <a:lvl8pPr lvl="7">
                <a:buClr>
                  <a:srgbClr val="000000"/>
                </a:buClr>
                <a:buSzPct val="100000"/>
                <a:buFont typeface="Arial" pitchFamily="34"/>
                <a:buChar char="•"/>
              </a:lvl8pPr>
              <a:lvl9pPr lvl="8">
                <a:buClr>
                  <a:srgbClr val="000000"/>
                </a:buClr>
                <a:buSzPct val="100000"/>
                <a:buFont typeface="Arial" pitchFamily="34"/>
                <a:buChar char="•"/>
              </a:lvl9pPr>
            </a:lstStyle>
            <a:p>
              <a:pPr marL="0" marR="0" lvl="0" indent="0" algn="l" rtl="0" hangingPunct="0">
                <a:lnSpc>
                  <a:spcPct val="107000"/>
                </a:lnSpc>
                <a:spcBef>
                  <a:spcPts val="283"/>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en-GB" sz="2400" b="0" i="0" u="none" strike="noStrike" baseline="0">
                  <a:ln>
                    <a:noFill/>
                  </a:ln>
                  <a:solidFill>
                    <a:srgbClr val="000000"/>
                  </a:solidFill>
                  <a:latin typeface="Arial" pitchFamily="34"/>
                  <a:ea typeface="Andale Sans UI" pitchFamily="2"/>
                  <a:cs typeface="Tahoma" pitchFamily="2"/>
                </a:rPr>
                <a:t>offset</a:t>
              </a:r>
            </a:p>
          </p:txBody>
        </p:sp>
      </p:grpSp>
    </p:spTree>
    <p:extLst>
      <p:ext uri="{BB962C8B-B14F-4D97-AF65-F5344CB8AC3E}">
        <p14:creationId xmlns:p14="http://schemas.microsoft.com/office/powerpoint/2010/main" val="1141885772"/>
      </p:ext>
    </p:extLst>
  </p:cSld>
  <p:clrMapOvr>
    <a:masterClrMapping/>
  </p:clrMapOvr>
</p:sld>
</file>

<file path=ppt/theme/theme1.xml><?xml version="1.0" encoding="utf-8"?>
<a:theme xmlns:a="http://schemas.openxmlformats.org/drawingml/2006/main" name="Grey master final Unlocked">
  <a:themeElements>
    <a:clrScheme name="Custom 5">
      <a:dk1>
        <a:srgbClr val="000000"/>
      </a:dk1>
      <a:lt1>
        <a:srgbClr val="FFFFFF"/>
      </a:lt1>
      <a:dk2>
        <a:srgbClr val="CC3333"/>
      </a:dk2>
      <a:lt2>
        <a:srgbClr val="999999"/>
      </a:lt2>
      <a:accent1>
        <a:srgbClr val="003366"/>
      </a:accent1>
      <a:accent2>
        <a:srgbClr val="4D2938"/>
      </a:accent2>
      <a:accent3>
        <a:srgbClr val="330066"/>
      </a:accent3>
      <a:accent4>
        <a:srgbClr val="006699"/>
      </a:accent4>
      <a:accent5>
        <a:srgbClr val="CCCC00"/>
      </a:accent5>
      <a:accent6>
        <a:srgbClr val="669933"/>
      </a:accent6>
      <a:hlink>
        <a:srgbClr val="CC6600"/>
      </a:hlink>
      <a:folHlink>
        <a:srgbClr val="993399"/>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ity University London 1">
        <a:dk1>
          <a:srgbClr val="000000"/>
        </a:dk1>
        <a:lt1>
          <a:srgbClr val="FFFFFF"/>
        </a:lt1>
        <a:dk2>
          <a:srgbClr val="E31B23"/>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24133</TotalTime>
  <Words>2786</Words>
  <Application>Microsoft Office PowerPoint</Application>
  <PresentationFormat>On-screen Show (16:9)</PresentationFormat>
  <Paragraphs>494</Paragraphs>
  <Slides>53</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Arial</vt:lpstr>
      <vt:lpstr>Arial-BoldMS</vt:lpstr>
      <vt:lpstr>Arial-ItalicMS</vt:lpstr>
      <vt:lpstr>ArialMS</vt:lpstr>
      <vt:lpstr>Courier</vt:lpstr>
      <vt:lpstr>Courier New</vt:lpstr>
      <vt:lpstr>Lucida Grande</vt:lpstr>
      <vt:lpstr>Symbol</vt:lpstr>
      <vt:lpstr>Wingdings</vt:lpstr>
      <vt:lpstr>Grey master final Unlocked</vt:lpstr>
      <vt:lpstr>IN2002 Data Structures and Algorithms </vt:lpstr>
      <vt:lpstr>Learning Objectives (for this lecture)</vt:lpstr>
      <vt:lpstr>Basic Concepts Discussion</vt:lpstr>
      <vt:lpstr>Basic Concepts</vt:lpstr>
      <vt:lpstr>Data Structures and Algorithms</vt:lpstr>
      <vt:lpstr>Describing an Algorithm: Pseudocode Syntax*</vt:lpstr>
      <vt:lpstr>Another Example</vt:lpstr>
      <vt:lpstr>Data Structures</vt:lpstr>
      <vt:lpstr>A simple data structure: a static array</vt:lpstr>
      <vt:lpstr>Devising programmes to solve problems</vt:lpstr>
      <vt:lpstr>An algorithm example   </vt:lpstr>
      <vt:lpstr>Another algorithm example</vt:lpstr>
      <vt:lpstr>Computational Complexity Discussion</vt:lpstr>
      <vt:lpstr>Computational Complexity</vt:lpstr>
      <vt:lpstr>Common types of complexity *</vt:lpstr>
      <vt:lpstr>Sequential search is linear (time complexity)</vt:lpstr>
      <vt:lpstr>Binary search is logarithmic (time complexity): O(log n)</vt:lpstr>
      <vt:lpstr>Binary search is logarithmic: O(log n)</vt:lpstr>
      <vt:lpstr>Finding the order of complexity </vt:lpstr>
      <vt:lpstr>Examples of code complexity analysis </vt:lpstr>
      <vt:lpstr>For you to try later…</vt:lpstr>
      <vt:lpstr>… and another one *</vt:lpstr>
      <vt:lpstr>Recursion</vt:lpstr>
      <vt:lpstr>Divide and Conquer</vt:lpstr>
      <vt:lpstr>Analysing divide and conquer algorithms</vt:lpstr>
      <vt:lpstr>Recursion *</vt:lpstr>
      <vt:lpstr>Example: Factorial</vt:lpstr>
      <vt:lpstr>What are “factorial’s” time and space complexities? </vt:lpstr>
      <vt:lpstr>Tail Recursion</vt:lpstr>
      <vt:lpstr>Example of Tail Recursion: factorial</vt:lpstr>
      <vt:lpstr>... Tail Recursive factorial</vt:lpstr>
      <vt:lpstr>Why Use Tail Recursion? </vt:lpstr>
      <vt:lpstr>Another Example of Recursion</vt:lpstr>
      <vt:lpstr>What are “printNum’s” time and space complexities? </vt:lpstr>
      <vt:lpstr>Another example for recursion (exam 2019-20)</vt:lpstr>
      <vt:lpstr>Applications of Recursion</vt:lpstr>
      <vt:lpstr>Pros and Cons of Using Recursion</vt:lpstr>
      <vt:lpstr>Common Computations</vt:lpstr>
      <vt:lpstr>Sorting Algorithms</vt:lpstr>
      <vt:lpstr>Other Common Computations</vt:lpstr>
      <vt:lpstr>Deletion Algorithm</vt:lpstr>
      <vt:lpstr>Food for Thought  (Arrays)</vt:lpstr>
      <vt:lpstr>Abstract Data Types</vt:lpstr>
      <vt:lpstr>Abstract Data Types  (ADTs)</vt:lpstr>
      <vt:lpstr>ADT Stack</vt:lpstr>
      <vt:lpstr>Stack Operations</vt:lpstr>
      <vt:lpstr>A stack in Java</vt:lpstr>
      <vt:lpstr>A stack implementation using an array (sketch) </vt:lpstr>
      <vt:lpstr>An example of stack use </vt:lpstr>
      <vt:lpstr>Food for Thought</vt:lpstr>
      <vt:lpstr>Do you know who this person is?</vt:lpstr>
      <vt:lpstr>Reading</vt:lpstr>
      <vt:lpstr>Department’s contact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IN2002 DSA L01</dc:title>
  <dc:creator>TW, CG, AN</dc:creator>
  <cp:lastModifiedBy>Gacek, Cristina</cp:lastModifiedBy>
  <cp:revision>336</cp:revision>
  <cp:lastPrinted>2019-09-24T14:25:35Z</cp:lastPrinted>
  <dcterms:modified xsi:type="dcterms:W3CDTF">2025-09-26T18:09:57Z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c24981-b6df-48f8-949b-0896357b9b03_Enabled">
    <vt:lpwstr>true</vt:lpwstr>
  </property>
  <property fmtid="{D5CDD505-2E9C-101B-9397-08002B2CF9AE}" pid="3" name="MSIP_Label_06c24981-b6df-48f8-949b-0896357b9b03_SetDate">
    <vt:lpwstr>2021-10-02T17:32:41Z</vt:lpwstr>
  </property>
  <property fmtid="{D5CDD505-2E9C-101B-9397-08002B2CF9AE}" pid="4" name="MSIP_Label_06c24981-b6df-48f8-949b-0896357b9b03_Method">
    <vt:lpwstr>Privileged</vt:lpwstr>
  </property>
  <property fmtid="{D5CDD505-2E9C-101B-9397-08002B2CF9AE}" pid="5" name="MSIP_Label_06c24981-b6df-48f8-949b-0896357b9b03_Name">
    <vt:lpwstr>Official</vt:lpwstr>
  </property>
  <property fmtid="{D5CDD505-2E9C-101B-9397-08002B2CF9AE}" pid="6" name="MSIP_Label_06c24981-b6df-48f8-949b-0896357b9b03_SiteId">
    <vt:lpwstr>dd615949-5bd0-4da0-ac52-28ef8d336373</vt:lpwstr>
  </property>
  <property fmtid="{D5CDD505-2E9C-101B-9397-08002B2CF9AE}" pid="7" name="MSIP_Label_06c24981-b6df-48f8-949b-0896357b9b03_ActionId">
    <vt:lpwstr>c5d831ee-58a8-4b0c-8f48-5ccdfdf9e8ca</vt:lpwstr>
  </property>
  <property fmtid="{D5CDD505-2E9C-101B-9397-08002B2CF9AE}" pid="8" name="MSIP_Label_06c24981-b6df-48f8-949b-0896357b9b03_ContentBits">
    <vt:lpwstr>0</vt:lpwstr>
  </property>
</Properties>
</file>