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A2FCAC-B0FC-4561-97A2-3A4896B6BEB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2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1818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49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390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13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3144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5646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779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2264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6705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99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A2FCAC-B0FC-4561-97A2-3A4896B6BEB0}" type="datetimeFigureOut">
              <a:rPr lang="en-US" smtClean="0"/>
              <a:t>7/13/2020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6A9D6A-B6B6-4CCE-85BE-43DD322E564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24163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endParaRPr lang="en-US" dirty="0"/>
          </a:p>
          <a:p>
            <a:pPr algn="r"/>
            <a:r>
              <a:rPr lang="en-US" b="1" dirty="0"/>
              <a:t> </a:t>
            </a:r>
            <a:r>
              <a:rPr lang="en-US" sz="2400" b="1" dirty="0"/>
              <a:t>Vivek Yadav</a:t>
            </a:r>
            <a:endParaRPr lang="en-US" b="1"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b="1">
                <a:solidFill>
                  <a:srgbClr val="FFFFFF"/>
                </a:solidFill>
              </a:rPr>
              <a:t>Main Article</a:t>
            </a:r>
            <a:endParaRPr lang="en-US">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b="1">
                <a:solidFill>
                  <a:srgbClr val="FFFFFF"/>
                </a:solidFill>
              </a:rPr>
              <a:t>Part 3: Processing the Retrieved Data and Creating a DataFrome for All the Venues inside the Scarborough</a:t>
            </a:r>
          </a:p>
          <a:p>
            <a:pPr marL="0" indent="0">
              <a:buNone/>
            </a:pPr>
            <a:endParaRPr lang="en-US" b="1">
              <a:solidFill>
                <a:srgbClr val="FFFFFF"/>
              </a:solidFill>
            </a:endParaRPr>
          </a:p>
        </p:txBody>
      </p:sp>
      <p:pic>
        <p:nvPicPr>
          <p:cNvPr id="5" name="Picture 4"/>
          <p:cNvPicPr>
            <a:picLocks noChangeAspect="1"/>
          </p:cNvPicPr>
          <p:nvPr/>
        </p:nvPicPr>
        <p:blipFill>
          <a:blip r:embed="rId2"/>
          <a:stretch>
            <a:fillRect/>
          </a:stretch>
        </p:blipFill>
        <p:spPr>
          <a:xfrm>
            <a:off x="6096000" y="2617432"/>
            <a:ext cx="5455921" cy="1623136"/>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b="1">
                <a:solidFill>
                  <a:srgbClr val="FFFFFF"/>
                </a:solidFill>
              </a:rPr>
              <a:t>Decision Making and Reporting Results</a:t>
            </a:r>
          </a:p>
        </p:txBody>
      </p:sp>
      <p:sp>
        <p:nvSpPr>
          <p:cNvPr id="3" name="Content Placeholder 2"/>
          <p:cNvSpPr>
            <a:spLocks noGrp="1"/>
          </p:cNvSpPr>
          <p:nvPr>
            <p:ph idx="1"/>
          </p:nvPr>
        </p:nvSpPr>
        <p:spPr>
          <a:xfrm>
            <a:off x="4951048" y="804333"/>
            <a:ext cx="6306003" cy="5249334"/>
          </a:xfrm>
        </p:spPr>
        <p:txBody>
          <a:bodyPr anchor="ct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sz="3500" b="1">
                <a:solidFill>
                  <a:srgbClr val="FFFFFF"/>
                </a:solidFill>
              </a:rPr>
              <a:t>Decision Making and Reporting Results</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p:cNvPicPr>
            <a:picLocks noChangeAspect="1"/>
          </p:cNvPicPr>
          <p:nvPr/>
        </p:nvPicPr>
        <p:blipFill>
          <a:blip r:embed="rId2"/>
          <a:stretch>
            <a:fillRect/>
          </a:stretch>
        </p:blipFill>
        <p:spPr>
          <a:xfrm>
            <a:off x="6376541" y="640080"/>
            <a:ext cx="4894839" cy="5577840"/>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BC736F-FD1E-4980-876D-E5C38773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4501" y="640080"/>
            <a:ext cx="4019429" cy="3339348"/>
          </a:xfrm>
        </p:spPr>
        <p:txBody>
          <a:bodyPr vert="horz" lIns="91440" tIns="45720" rIns="91440" bIns="45720" rtlCol="0" anchor="b">
            <a:normAutofit/>
          </a:bodyPr>
          <a:lstStyle/>
          <a:p>
            <a:pPr algn="r"/>
            <a:r>
              <a:rPr lang="en-US" sz="4400" spc="200">
                <a:solidFill>
                  <a:srgbClr val="FFFFFF"/>
                </a:solidFill>
              </a:rPr>
              <a:t>THANK YOU</a:t>
            </a:r>
          </a:p>
        </p:txBody>
      </p:sp>
      <p:cxnSp>
        <p:nvCxnSpPr>
          <p:cNvPr id="17" name="Straight Connector 16">
            <a:extLst>
              <a:ext uri="{FF2B5EF4-FFF2-40B4-BE49-F238E27FC236}">
                <a16:creationId xmlns:a16="http://schemas.microsoft.com/office/drawing/2014/main" id="{4E4CA735-62CB-4665-AA7D-4A259E3F7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915B512-930A-40F0-82A6-4895B71A9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396" y="0"/>
            <a:ext cx="6909991"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sz="3100" b="1">
                <a:solidFill>
                  <a:srgbClr val="FFFFFF"/>
                </a:solidFill>
              </a:rPr>
              <a:t>A Recommender System for Groceries Contractor</a:t>
            </a:r>
            <a:endParaRPr lang="en-US" sz="3100">
              <a:solidFill>
                <a:srgbClr val="FFFFFF"/>
              </a:solidFill>
            </a:endParaRP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53678"/>
            <a:ext cx="5455921" cy="2550643"/>
          </a:xfrm>
          <a:prstGeom prst="rect">
            <a:avLst/>
          </a:prstGeo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a:solidFill>
                  <a:srgbClr val="FFFFFF"/>
                </a:solidFill>
              </a:rPr>
              <a:t>Synopsis</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a:solidFill>
                  <a:srgbClr val="FFFFFF"/>
                </a:solidFill>
              </a:rPr>
              <a:t>Synopsis</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a:solidFill>
                  <a:srgbClr val="FFFFFF"/>
                </a:solidFill>
              </a:rPr>
              <a:t>Part 2: </a:t>
            </a:r>
            <a:r>
              <a:rPr lang="en-US" b="1">
                <a:solidFill>
                  <a:srgbClr val="FFFFFF"/>
                </a:solidFill>
              </a:rPr>
              <a:t>Data We Need</a:t>
            </a:r>
          </a:p>
          <a:p>
            <a:pPr marL="457200" indent="-457200">
              <a:buFont typeface="Arial" panose="020B0604020202020204" pitchFamily="34" charset="0"/>
              <a:buAutoNum type="alphaLcParenR"/>
            </a:pPr>
            <a:r>
              <a:rPr lang="en-US" b="1">
                <a:solidFill>
                  <a:srgbClr val="FFFFFF"/>
                </a:solidFill>
              </a:rPr>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a:solidFill>
                <a:srgbClr val="FFFFFF"/>
              </a:solidFill>
            </a:endParaRPr>
          </a:p>
          <a:p>
            <a:pPr marL="0" indent="0">
              <a:buNone/>
            </a:pPr>
            <a:endParaRPr lang="en-US" b="1">
              <a:solidFill>
                <a:srgbClr val="FFFFFF"/>
              </a:solidFill>
            </a:endParaRPr>
          </a:p>
          <a:p>
            <a:pPr marL="0" indent="0">
              <a:buNone/>
            </a:pPr>
            <a:endParaRPr lang="en-US">
              <a:solidFill>
                <a:srgbClr val="FFFFFF"/>
              </a:solidFill>
            </a:endParaRPr>
          </a:p>
          <a:p>
            <a:endParaRPr lang="en-US">
              <a:solidFill>
                <a:srgbClr val="FFFFFF"/>
              </a:solidFill>
            </a:endParaRPr>
          </a:p>
        </p:txBody>
      </p:sp>
      <p:pic>
        <p:nvPicPr>
          <p:cNvPr id="6" name="Picture 5"/>
          <p:cNvPicPr>
            <a:picLocks noChangeAspect="1"/>
          </p:cNvPicPr>
          <p:nvPr/>
        </p:nvPicPr>
        <p:blipFill>
          <a:blip r:embed="rId2"/>
          <a:stretch>
            <a:fillRect/>
          </a:stretch>
        </p:blipFill>
        <p:spPr>
          <a:xfrm>
            <a:off x="6096000" y="2446935"/>
            <a:ext cx="5455921" cy="1964130"/>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0039" y="640080"/>
            <a:ext cx="3429855" cy="5613236"/>
          </a:xfrm>
        </p:spPr>
        <p:txBody>
          <a:bodyPr anchor="ctr">
            <a:normAutofit/>
          </a:bodyPr>
          <a:lstStyle/>
          <a:p>
            <a:r>
              <a:rPr lang="en-US">
                <a:solidFill>
                  <a:srgbClr val="FFFFFF"/>
                </a:solidFill>
              </a:rPr>
              <a:t>Synopsis</a:t>
            </a:r>
          </a:p>
        </p:txBody>
      </p:sp>
      <p:sp>
        <p:nvSpPr>
          <p:cNvPr id="3" name="Content Placeholder 2"/>
          <p:cNvSpPr>
            <a:spLocks noGrp="1"/>
          </p:cNvSpPr>
          <p:nvPr>
            <p:ph idx="1"/>
          </p:nvPr>
        </p:nvSpPr>
        <p:spPr>
          <a:xfrm>
            <a:off x="4699818" y="640080"/>
            <a:ext cx="7172138" cy="3745107"/>
          </a:xfrm>
        </p:spPr>
        <p:txBody>
          <a:bodyPr>
            <a:normAutofit/>
          </a:bodyPr>
          <a:lstStyle/>
          <a:p>
            <a:r>
              <a:rPr lang="en-US"/>
              <a:t>Part 2: </a:t>
            </a:r>
            <a:r>
              <a:rPr lang="en-US" b="1"/>
              <a:t>Data We Need</a:t>
            </a:r>
          </a:p>
          <a:p>
            <a:pPr marL="0" indent="0">
              <a:buNone/>
            </a:pPr>
            <a:r>
              <a:rPr lang="en-US" b="1"/>
              <a:t>b) 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a:p>
          <a:p>
            <a:pPr marL="0" indent="0">
              <a:buNone/>
            </a:pPr>
            <a:endParaRPr lang="en-US" b="1"/>
          </a:p>
          <a:p>
            <a:pPr marL="0" indent="0">
              <a:buNone/>
            </a:pPr>
            <a:endParaRPr lang="en-US"/>
          </a:p>
          <a:p>
            <a:endParaRPr lang="en-US" dirty="0"/>
          </a:p>
        </p:txBody>
      </p:sp>
      <p:pic>
        <p:nvPicPr>
          <p:cNvPr id="4" name="Picture 3"/>
          <p:cNvPicPr>
            <a:picLocks noChangeAspect="1"/>
          </p:cNvPicPr>
          <p:nvPr/>
        </p:nvPicPr>
        <p:blipFill>
          <a:blip r:embed="rId2"/>
          <a:stretch>
            <a:fillRect/>
          </a:stretch>
        </p:blipFill>
        <p:spPr>
          <a:xfrm>
            <a:off x="4951323" y="4553084"/>
            <a:ext cx="6677138" cy="1685977"/>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b="1">
                <a:solidFill>
                  <a:srgbClr val="FFFFFF"/>
                </a:solidFill>
              </a:rPr>
              <a:t>Main Article</a:t>
            </a:r>
            <a:endParaRPr lang="en-US">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b="1">
                <a:solidFill>
                  <a:srgbClr val="FFFFFF"/>
                </a:solidFill>
              </a:rPr>
              <a:t>Part 1: Identifying Postal Codes (and then Neighborhoods) in "Scarborough"</a:t>
            </a:r>
          </a:p>
          <a:p>
            <a:pPr marL="0" indent="0">
              <a:buNone/>
            </a:pPr>
            <a:endParaRPr lang="en-US">
              <a:solidFill>
                <a:srgbClr val="FFFFFF"/>
              </a:solidFill>
            </a:endParaRPr>
          </a:p>
        </p:txBody>
      </p:sp>
      <p:pic>
        <p:nvPicPr>
          <p:cNvPr id="4" name="Picture 3"/>
          <p:cNvPicPr>
            <a:picLocks noChangeAspect="1"/>
          </p:cNvPicPr>
          <p:nvPr/>
        </p:nvPicPr>
        <p:blipFill>
          <a:blip r:embed="rId2"/>
          <a:stretch>
            <a:fillRect/>
          </a:stretch>
        </p:blipFill>
        <p:spPr>
          <a:xfrm>
            <a:off x="6096000" y="1270734"/>
            <a:ext cx="5455921" cy="4316531"/>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b="1">
                <a:solidFill>
                  <a:srgbClr val="FFFFFF"/>
                </a:solidFill>
              </a:rPr>
              <a:t>Main Article</a:t>
            </a:r>
            <a:endParaRPr lang="en-US">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b="1">
                <a:solidFill>
                  <a:srgbClr val="FFFFFF"/>
                </a:solidFill>
              </a:rPr>
              <a:t>Part 1: Identifying Postal Codes (and then Neighborhoods) in "Scarborough"</a:t>
            </a:r>
          </a:p>
          <a:p>
            <a:pPr marL="0" indent="0">
              <a:buNone/>
            </a:pPr>
            <a:endParaRPr lang="en-US">
              <a:solidFill>
                <a:srgbClr val="FFFFFF"/>
              </a:solidFill>
            </a:endParaRPr>
          </a:p>
        </p:txBody>
      </p:sp>
      <p:pic>
        <p:nvPicPr>
          <p:cNvPr id="5" name="Picture 4"/>
          <p:cNvPicPr>
            <a:picLocks noChangeAspect="1"/>
          </p:cNvPicPr>
          <p:nvPr/>
        </p:nvPicPr>
        <p:blipFill>
          <a:blip r:embed="rId2"/>
          <a:stretch>
            <a:fillRect/>
          </a:stretch>
        </p:blipFill>
        <p:spPr>
          <a:xfrm>
            <a:off x="6096000" y="1724025"/>
            <a:ext cx="5455921" cy="3409950"/>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b="1">
                <a:solidFill>
                  <a:srgbClr val="FFFFFF"/>
                </a:solidFill>
              </a:rPr>
              <a:t>Main Article</a:t>
            </a:r>
            <a:endParaRPr lang="en-US">
              <a:solidFill>
                <a:srgbClr val="FFFFFF"/>
              </a:solidFill>
            </a:endParaRPr>
          </a:p>
        </p:txBody>
      </p:sp>
      <p:sp>
        <p:nvSpPr>
          <p:cNvPr id="3" name="Content Placeholder 2"/>
          <p:cNvSpPr>
            <a:spLocks noGrp="1"/>
          </p:cNvSpPr>
          <p:nvPr>
            <p:ph idx="1"/>
          </p:nvPr>
        </p:nvSpPr>
        <p:spPr>
          <a:xfrm>
            <a:off x="4951048" y="804333"/>
            <a:ext cx="6306003" cy="5249334"/>
          </a:xfrm>
        </p:spPr>
        <p:txBody>
          <a:bodyPr anchor="ct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b="1">
                <a:solidFill>
                  <a:srgbClr val="FFFFFF"/>
                </a:solidFill>
              </a:rPr>
              <a:t>Main Article</a:t>
            </a:r>
            <a:endParaRPr lang="en-US">
              <a:solidFill>
                <a:srgbClr val="FFFFFF"/>
              </a:solidFill>
            </a:endParaRPr>
          </a:p>
        </p:txBody>
      </p:sp>
      <p:sp>
        <p:nvSpPr>
          <p:cNvPr id="3" name="Content Placeholder 2"/>
          <p:cNvSpPr>
            <a:spLocks noGrp="1"/>
          </p:cNvSpPr>
          <p:nvPr>
            <p:ph idx="1"/>
          </p:nvPr>
        </p:nvSpPr>
        <p:spPr>
          <a:xfrm>
            <a:off x="4951048" y="804333"/>
            <a:ext cx="6306003" cy="5249334"/>
          </a:xfrm>
        </p:spPr>
        <p:txBody>
          <a:bodyPr anchor="ctr">
            <a:normAutofit/>
          </a:bodyPr>
          <a:lstStyle/>
          <a:p>
            <a:r>
              <a:rPr lang="en-US" b="1" dirty="0"/>
              <a:t>Part 3: Processing the Retrieved Data and Creating a </a:t>
            </a:r>
            <a:r>
              <a:rPr lang="en-US" b="1" dirty="0" err="1"/>
              <a:t>DataFrame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315</TotalTime>
  <Words>579</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Tw Cen MT</vt:lpstr>
      <vt:lpstr>Tw Cen MT Condensed</vt:lpstr>
      <vt:lpstr>Wingdings 3</vt:lpstr>
      <vt:lpstr>Integral</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VIVEK YADAV - 190934114</cp:lastModifiedBy>
  <cp:revision>11</cp:revision>
  <dcterms:created xsi:type="dcterms:W3CDTF">2018-09-09T09:14:01Z</dcterms:created>
  <dcterms:modified xsi:type="dcterms:W3CDTF">2020-07-13T13:25:08Z</dcterms:modified>
</cp:coreProperties>
</file>