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4" r:id="rId5"/>
  </p:sldMasterIdLst>
  <p:notesMasterIdLst>
    <p:notesMasterId r:id="rId60"/>
  </p:notesMasterIdLst>
  <p:sldIdLst>
    <p:sldId id="262" r:id="rId6"/>
    <p:sldId id="462" r:id="rId7"/>
    <p:sldId id="407" r:id="rId8"/>
    <p:sldId id="380" r:id="rId9"/>
    <p:sldId id="382" r:id="rId10"/>
    <p:sldId id="448" r:id="rId11"/>
    <p:sldId id="383" r:id="rId12"/>
    <p:sldId id="384" r:id="rId13"/>
    <p:sldId id="385" r:id="rId14"/>
    <p:sldId id="386" r:id="rId15"/>
    <p:sldId id="463" r:id="rId16"/>
    <p:sldId id="415" r:id="rId17"/>
    <p:sldId id="417" r:id="rId18"/>
    <p:sldId id="419" r:id="rId19"/>
    <p:sldId id="420" r:id="rId20"/>
    <p:sldId id="426" r:id="rId21"/>
    <p:sldId id="421" r:id="rId22"/>
    <p:sldId id="454" r:id="rId23"/>
    <p:sldId id="461" r:id="rId24"/>
    <p:sldId id="457" r:id="rId25"/>
    <p:sldId id="455" r:id="rId26"/>
    <p:sldId id="456" r:id="rId27"/>
    <p:sldId id="422" r:id="rId28"/>
    <p:sldId id="429" r:id="rId29"/>
    <p:sldId id="464" r:id="rId30"/>
    <p:sldId id="433" r:id="rId31"/>
    <p:sldId id="442" r:id="rId32"/>
    <p:sldId id="436" r:id="rId33"/>
    <p:sldId id="443" r:id="rId34"/>
    <p:sldId id="437" r:id="rId35"/>
    <p:sldId id="438" r:id="rId36"/>
    <p:sldId id="439" r:id="rId37"/>
    <p:sldId id="440" r:id="rId38"/>
    <p:sldId id="409" r:id="rId39"/>
    <p:sldId id="394" r:id="rId40"/>
    <p:sldId id="395" r:id="rId41"/>
    <p:sldId id="396" r:id="rId42"/>
    <p:sldId id="397" r:id="rId43"/>
    <p:sldId id="444" r:id="rId44"/>
    <p:sldId id="445" r:id="rId45"/>
    <p:sldId id="459" r:id="rId46"/>
    <p:sldId id="268" r:id="rId47"/>
    <p:sldId id="272" r:id="rId48"/>
    <p:sldId id="465" r:id="rId49"/>
    <p:sldId id="376" r:id="rId50"/>
    <p:sldId id="403" r:id="rId51"/>
    <p:sldId id="404" r:id="rId52"/>
    <p:sldId id="412" r:id="rId53"/>
    <p:sldId id="405" r:id="rId54"/>
    <p:sldId id="406" r:id="rId55"/>
    <p:sldId id="466" r:id="rId56"/>
    <p:sldId id="378" r:id="rId57"/>
    <p:sldId id="388" r:id="rId58"/>
    <p:sldId id="265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52C522-3B4C-4C0E-B164-241034547484}" v="12" dt="2022-01-14T06:52:12.124"/>
    <p1510:client id="{EAE3E633-1255-4112-ABE2-96DD2139974A}" v="2" dt="2022-01-09T02:17:40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microsoft.com/office/2015/10/relationships/revisionInfo" Target="revisionInfo.xml"/><Relationship Id="rId5" Type="http://schemas.openxmlformats.org/officeDocument/2006/relationships/slideMaster" Target="slideMasters/slideMaster2.xml"/><Relationship Id="rId61" Type="http://schemas.openxmlformats.org/officeDocument/2006/relationships/presProps" Target="presProp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ONG VIET ANH 20194220" userId="S::anh.dv194220@sis.hust.edu.vn::ad4837e5-a0b4-4f2f-829e-e3a393f0d265" providerId="AD" clId="Web-{EAE3E633-1255-4112-ABE2-96DD2139974A}"/>
    <pc:docChg chg="modSld">
      <pc:chgData name="DUONG VIET ANH 20194220" userId="S::anh.dv194220@sis.hust.edu.vn::ad4837e5-a0b4-4f2f-829e-e3a393f0d265" providerId="AD" clId="Web-{EAE3E633-1255-4112-ABE2-96DD2139974A}" dt="2022-01-09T02:17:40.186" v="1" actId="1076"/>
      <pc:docMkLst>
        <pc:docMk/>
      </pc:docMkLst>
      <pc:sldChg chg="modSp">
        <pc:chgData name="DUONG VIET ANH 20194220" userId="S::anh.dv194220@sis.hust.edu.vn::ad4837e5-a0b4-4f2f-829e-e3a393f0d265" providerId="AD" clId="Web-{EAE3E633-1255-4112-ABE2-96DD2139974A}" dt="2022-01-09T02:17:40.186" v="1" actId="1076"/>
        <pc:sldMkLst>
          <pc:docMk/>
          <pc:sldMk cId="0" sldId="395"/>
        </pc:sldMkLst>
        <pc:spChg chg="mod">
          <ac:chgData name="DUONG VIET ANH 20194220" userId="S::anh.dv194220@sis.hust.edu.vn::ad4837e5-a0b4-4f2f-829e-e3a393f0d265" providerId="AD" clId="Web-{EAE3E633-1255-4112-ABE2-96DD2139974A}" dt="2022-01-09T02:17:40.186" v="1" actId="1076"/>
          <ac:spMkLst>
            <pc:docMk/>
            <pc:sldMk cId="0" sldId="395"/>
            <ac:spMk id="33816" creationId="{00000000-0000-0000-0000-000000000000}"/>
          </ac:spMkLst>
        </pc:spChg>
      </pc:sldChg>
    </pc:docChg>
  </pc:docChgLst>
  <pc:docChgLst>
    <pc:chgData name="LE HONG UNG 20194211" userId="S::ung.lh194211@sis.hust.edu.vn::e4569fd2-e82d-4ae5-adec-7029b43c9ad3" providerId="AD" clId="Web-{9952C522-3B4C-4C0E-B164-241034547484}"/>
    <pc:docChg chg="modSld">
      <pc:chgData name="LE HONG UNG 20194211" userId="S::ung.lh194211@sis.hust.edu.vn::e4569fd2-e82d-4ae5-adec-7029b43c9ad3" providerId="AD" clId="Web-{9952C522-3B4C-4C0E-B164-241034547484}" dt="2022-01-14T06:52:09.952" v="3" actId="20577"/>
      <pc:docMkLst>
        <pc:docMk/>
      </pc:docMkLst>
      <pc:sldChg chg="modSp">
        <pc:chgData name="LE HONG UNG 20194211" userId="S::ung.lh194211@sis.hust.edu.vn::e4569fd2-e82d-4ae5-adec-7029b43c9ad3" providerId="AD" clId="Web-{9952C522-3B4C-4C0E-B164-241034547484}" dt="2022-01-14T06:52:09.952" v="3" actId="20577"/>
        <pc:sldMkLst>
          <pc:docMk/>
          <pc:sldMk cId="465069869" sldId="443"/>
        </pc:sldMkLst>
        <pc:spChg chg="mod">
          <ac:chgData name="LE HONG UNG 20194211" userId="S::ung.lh194211@sis.hust.edu.vn::e4569fd2-e82d-4ae5-adec-7029b43c9ad3" providerId="AD" clId="Web-{9952C522-3B4C-4C0E-B164-241034547484}" dt="2022-01-14T06:52:09.952" v="3" actId="20577"/>
          <ac:spMkLst>
            <pc:docMk/>
            <pc:sldMk cId="465069869" sldId="443"/>
            <ac:spMk id="29700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CE9D8-AD17-496A-8BCF-C3DF0DD793E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357B2-E178-4A53-BFBA-492F716E4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7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A7A3FE4-BE94-443C-B6EE-AD06EC4CCF8B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A6B1250-9D7B-4094-96B4-ED0068256F82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395DBB5-0233-4EE8-8122-771EEC537BA6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4893ABE-A529-4C02-97F2-70BAE2222FE5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118C252-4875-4AA4-8E53-06EE379DC477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C486DD0-408C-4BA2-B394-84423C52B4A9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EE6B839-BAA2-469E-8B1F-751AEDC5D8D4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492AB5D-8A64-4B4D-AB46-60C97F953E02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CF68E51-5D30-4A13-A3A8-964FCDC00720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902185A-C8E9-4328-9D96-657ED16BD1C5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37</a:t>
            </a:fld>
            <a:endParaRPr lang="en-US" alt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4213D8F-6A30-4573-8FE5-38AE46223520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38</a:t>
            </a:fld>
            <a:endParaRPr lang="en-US" alt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9280A0C-8202-4510-BA9E-F5DFB36A1624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73A45F5-2DF2-4F6E-A148-C0AB2FE9A8DD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45</a:t>
            </a:fld>
            <a:endParaRPr lang="en-US" alt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2BB454D-248A-4B3D-822B-F13173DAC6FF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46</a:t>
            </a:fld>
            <a:endParaRPr lang="en-US" alt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FCB6D4F-0C2C-484C-B873-8547A8012C0F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47</a:t>
            </a:fld>
            <a:endParaRPr lang="en-US" alt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EFE753C-4688-4A06-A0B1-9D4671728E59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48</a:t>
            </a:fld>
            <a:endParaRPr lang="en-US" alt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5F88845-DDCE-4F3C-A0BF-BD8D91D26C7A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49</a:t>
            </a:fld>
            <a:endParaRPr lang="en-US" alt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03CCF86-8378-487C-A7BF-E811C2A1AC8D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50</a:t>
            </a:fld>
            <a:endParaRPr lang="en-US" alt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B15E62C-BD87-41F9-A25D-55BE8FA71302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52</a:t>
            </a:fld>
            <a:endParaRPr lang="en-US" alt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13553BD-B3FB-4478-A817-21A08EA1811B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53</a:t>
            </a:fld>
            <a:endParaRPr lang="en-US" alt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357B2-E178-4A53-BFBA-492F716E4DA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80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880E027-7655-41CF-A4BF-7BE036118C14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E3D3311-0549-4590-BF48-584D529F3D66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9EE9329-1D89-473F-B2BE-F9BEF88FA65E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78A023A-263E-4CBF-BAD4-90880ABC014A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F701EE5-D39F-49EF-AA6B-FA79C71AA18C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01F2660-8D88-4260-BB73-D3368B03A4ED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E94FE70-A1D8-47C6-A391-F2F0BA79F167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F903F-C896-4263-B620-3634DACEB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BC0BC-8A71-4E80-9861-CB334C7E1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BE195-5F0F-4B62-94FE-2968C87B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0906-9B46-414A-AA8D-6FCFA73F8A2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D6EFE-EC9D-4634-AC5E-455C4197C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52D0C-9200-494A-A865-05ACBD04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0C4-FB1E-4753-B207-935DE012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4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8AC2-1BFE-4995-ADC9-59F8F5312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A656A-A000-4FCF-92A6-8BA5E69B3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2FE95-8DC7-43B3-A6A5-495BFF6F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0906-9B46-414A-AA8D-6FCFA73F8A2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3E2D6-5F9A-4F2C-A425-EB7078F41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05E20-2430-45D3-85CE-48FB32B8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0C4-FB1E-4753-B207-935DE012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4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04670E-912C-4B33-A317-BDF9EEC54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3234E-B805-4D19-AD28-8DF2A30BE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84EA6-B1F2-4465-84C4-32C2B5851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0906-9B46-414A-AA8D-6FCFA73F8A2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B9A23-E0E5-412B-8CB9-B181F9C9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B3A43-8BE7-40F2-9D19-44936481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0C4-FB1E-4753-B207-935DE012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55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22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430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2207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27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286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927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1613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746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2E49-BABA-46FF-AE97-E0D12399F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0A6EC-E6E2-4C13-8FED-D701074EF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6308C-8FAD-4167-8F7E-4BF2A5DC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0906-9B46-414A-AA8D-6FCFA73F8A2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721D4-7941-4D48-8143-D9A56E41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110F4-2EF6-49B8-8F1A-D13AB636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98972" y="6395539"/>
            <a:ext cx="573133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339F20C4-FB1E-4753-B207-935DE012D598}" type="slidenum">
              <a:rPr lang="en-US" smtClean="0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1610347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8368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6434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6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9882E-0FDC-4362-941A-0CFECD7A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9F4F5-BEC2-4E6D-8E68-DE9151591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0CE05-642B-4F56-ABC2-E70F0BED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0906-9B46-414A-AA8D-6FCFA73F8A2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828D4-549D-40E8-87C3-65BFBD06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8FBE7-4EA5-4F81-8BFD-57A33D2F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0C4-FB1E-4753-B207-935DE012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7DD7-4CF0-4C4F-860E-4158DEC2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36398-8452-42CD-AB0B-CDDB7C8CC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17360-4730-4057-8C54-DFE36C2AB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3E049-6134-4F61-B42A-27CC67387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0906-9B46-414A-AA8D-6FCFA73F8A2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42CA0-11BC-4135-AFD8-EB75D44B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8E5B4-C4C3-445D-B308-1633B047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0C4-FB1E-4753-B207-935DE012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8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9E27-E0EC-4FB0-9437-35C99DC6E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136CB-A52A-4CFD-9435-B0B4E61E1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7EDD5-A063-45D6-89FA-D9EFBBD5B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8225F-7807-4B86-8A1F-FC7457CBC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1E8555-F59C-4658-BBE0-37A6A373F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BE40B-37A1-4B51-90C5-78EC5D5FE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0906-9B46-414A-AA8D-6FCFA73F8A2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EF363-BF17-4477-917F-E257221C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EC900E-60C2-426B-BD59-5094239B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0C4-FB1E-4753-B207-935DE012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8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14A49-4AE1-4A9C-B7D5-76183F31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3B799-9F31-4D83-931A-819E4DFB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0906-9B46-414A-AA8D-6FCFA73F8A2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E03E9-A055-4A55-97F9-48A5795B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11983-AA44-4AD4-9ADC-6FD6DB62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0C4-FB1E-4753-B207-935DE012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3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60883D-0B2B-45B8-AB4A-3D562EC7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0906-9B46-414A-AA8D-6FCFA73F8A2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CAF9DE-2316-4438-B3A7-45EB1040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D5CF5-1133-4A98-B802-FE41D705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0C4-FB1E-4753-B207-935DE012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9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96C63-B9CC-4F2E-A739-F60ACB7A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63FB3-973B-4CA8-8223-9ED23B18C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F93B7-FC3D-40CE-8F46-C670F8510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28DF5-F259-4A9D-99AB-2840315C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0906-9B46-414A-AA8D-6FCFA73F8A2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FF13C-6110-4A5B-8F21-BD48C1F2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3BBCE-34D2-4090-BA7C-E0CC4626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0C4-FB1E-4753-B207-935DE012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4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6F717-8723-48C7-A028-D06553944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C92EE-0FD6-4783-BD72-9A6D6B72B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E43F9-EB25-497E-B739-9224607AD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885C7-E6FF-4ACE-B78D-B042845D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0906-9B46-414A-AA8D-6FCFA73F8A2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34199-E080-4977-A082-1EA163574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45808-A6B9-4272-9EBA-9E5A9CA8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0C4-FB1E-4753-B207-935DE012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F012F5-DCF3-492C-BFC4-267BADDE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D5BFB-D949-46B2-AAD0-52ED7D559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27909"/>
            <a:ext cx="7886700" cy="4949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B7971-92ED-4E38-8D35-E41AAAF5E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A0906-9B46-414A-AA8D-6FCFA73F8A2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9406C-E88D-4E22-96A0-CFD179F34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ECCE8-37E5-4C70-BB48-153A1BBBE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42166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339F20C4-FB1E-4753-B207-935DE012D598}" type="slidenum">
              <a:rPr lang="en-US" smtClean="0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4631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43056"/>
            <a:ext cx="7886700" cy="666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05840"/>
            <a:ext cx="7886700" cy="5171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14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wmf"/><Relationship Id="rId4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mail.hust.edu.vn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il.soict.hust.edu.vn/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w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28F74-C3F4-40F2-86CC-D1DEF9C44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38359"/>
            <a:ext cx="7886700" cy="3410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400" b="1">
                <a:solidFill>
                  <a:schemeClr val="bg1"/>
                </a:solidFill>
                <a:latin typeface="Arial" panose="020B0604020202020204" pitchFamily="34" charset="0"/>
              </a:rPr>
              <a:t>Chương 6.</a:t>
            </a:r>
          </a:p>
          <a:p>
            <a:pPr marL="0" indent="0">
              <a:buNone/>
            </a:pPr>
            <a:r>
              <a:rPr lang="en-US" altLang="zh-CN" sz="6000" b="1">
                <a:solidFill>
                  <a:schemeClr val="bg1"/>
                </a:solidFill>
                <a:latin typeface="Arial" panose="020B0604020202020204" pitchFamily="34" charset="0"/>
              </a:rPr>
              <a:t>Tầng ứng dụng</a:t>
            </a:r>
            <a:endParaRPr lang="en-US" altLang="zh-CN" sz="6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2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Mô hình lai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24400" y="1358348"/>
            <a:ext cx="4267200" cy="4833937"/>
          </a:xfrm>
        </p:spPr>
        <p:txBody>
          <a:bodyPr/>
          <a:lstStyle/>
          <a:p>
            <a:pPr eaLnBrk="1" hangingPunct="1"/>
            <a:r>
              <a:rPr lang="en-US" altLang="en-US" sz="2600"/>
              <a:t>Một máy chủ trung tâm để quản lý NSD, thông tin tìm kiếm…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/>
              <a:t>Các máy khách sẽ giao tiếp trực tiếp với nhau sau khi đăng nhập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/>
              <a:t>VD: Skype, Bit Torrent</a:t>
            </a:r>
          </a:p>
        </p:txBody>
      </p:sp>
      <p:pic>
        <p:nvPicPr>
          <p:cNvPr id="13317" name="Picture 4" descr="PC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4692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5" descr="PC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92492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6" descr="PC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492692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Line 7"/>
          <p:cNvSpPr>
            <a:spLocks noChangeShapeType="1"/>
          </p:cNvSpPr>
          <p:nvPr/>
        </p:nvSpPr>
        <p:spPr bwMode="auto">
          <a:xfrm>
            <a:off x="3276600" y="2054292"/>
            <a:ext cx="381000" cy="83820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21" name="Line 10"/>
          <p:cNvSpPr>
            <a:spLocks noChangeShapeType="1"/>
          </p:cNvSpPr>
          <p:nvPr/>
        </p:nvSpPr>
        <p:spPr bwMode="auto">
          <a:xfrm flipV="1">
            <a:off x="1752600" y="3425892"/>
            <a:ext cx="1828800" cy="91440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3322" name="Picture 12" descr="PC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444692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Picture 13" descr="PC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968692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4" name="Picture 14" descr="PC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92692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5" name="Line 15"/>
          <p:cNvSpPr>
            <a:spLocks noChangeShapeType="1"/>
          </p:cNvSpPr>
          <p:nvPr/>
        </p:nvSpPr>
        <p:spPr bwMode="auto">
          <a:xfrm>
            <a:off x="914400" y="3273492"/>
            <a:ext cx="1981200" cy="114300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26" name="Line 16"/>
          <p:cNvSpPr>
            <a:spLocks noChangeShapeType="1"/>
          </p:cNvSpPr>
          <p:nvPr/>
        </p:nvSpPr>
        <p:spPr bwMode="auto">
          <a:xfrm flipV="1">
            <a:off x="762000" y="2130492"/>
            <a:ext cx="533400" cy="83820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3327" name="Group 21"/>
          <p:cNvGrpSpPr>
            <a:grpSpLocks/>
          </p:cNvGrpSpPr>
          <p:nvPr/>
        </p:nvGrpSpPr>
        <p:grpSpPr bwMode="auto">
          <a:xfrm>
            <a:off x="2133600" y="2740092"/>
            <a:ext cx="381000" cy="609600"/>
            <a:chOff x="4180" y="783"/>
            <a:chExt cx="150" cy="307"/>
          </a:xfrm>
        </p:grpSpPr>
        <p:sp>
          <p:nvSpPr>
            <p:cNvPr id="13342" name="AutoShape 2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33669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3343" name="Rectangle 2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33669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3344" name="Rectangle 2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33669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3345" name="AutoShape 2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33669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3346" name="Line 2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47" name="Line 2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48" name="Rectangle 2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33669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3349" name="Rectangle 2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33669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3328" name="Line 30"/>
          <p:cNvSpPr>
            <a:spLocks noChangeShapeType="1"/>
          </p:cNvSpPr>
          <p:nvPr/>
        </p:nvSpPr>
        <p:spPr bwMode="auto">
          <a:xfrm flipV="1">
            <a:off x="2514600" y="2054292"/>
            <a:ext cx="304800" cy="60960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29" name="Line 31"/>
          <p:cNvSpPr>
            <a:spLocks noChangeShapeType="1"/>
          </p:cNvSpPr>
          <p:nvPr/>
        </p:nvSpPr>
        <p:spPr bwMode="auto">
          <a:xfrm>
            <a:off x="2743200" y="3044892"/>
            <a:ext cx="91440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30" name="Line 32"/>
          <p:cNvSpPr>
            <a:spLocks noChangeShapeType="1"/>
          </p:cNvSpPr>
          <p:nvPr/>
        </p:nvSpPr>
        <p:spPr bwMode="auto">
          <a:xfrm flipV="1">
            <a:off x="990600" y="3121092"/>
            <a:ext cx="106680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31" name="Line 33"/>
          <p:cNvSpPr>
            <a:spLocks noChangeShapeType="1"/>
          </p:cNvSpPr>
          <p:nvPr/>
        </p:nvSpPr>
        <p:spPr bwMode="auto">
          <a:xfrm flipV="1">
            <a:off x="1524000" y="3502092"/>
            <a:ext cx="609600" cy="83820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32" name="Line 34"/>
          <p:cNvSpPr>
            <a:spLocks noChangeShapeType="1"/>
          </p:cNvSpPr>
          <p:nvPr/>
        </p:nvSpPr>
        <p:spPr bwMode="auto">
          <a:xfrm flipH="1" flipV="1">
            <a:off x="2438400" y="3502092"/>
            <a:ext cx="609600" cy="83820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33" name="Line 35"/>
          <p:cNvSpPr>
            <a:spLocks noChangeShapeType="1"/>
          </p:cNvSpPr>
          <p:nvPr/>
        </p:nvSpPr>
        <p:spPr bwMode="auto">
          <a:xfrm flipH="1" flipV="1">
            <a:off x="1524000" y="2054292"/>
            <a:ext cx="609600" cy="68580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34" name="Text Box 36"/>
          <p:cNvSpPr txBox="1">
            <a:spLocks noChangeArrowheads="1"/>
          </p:cNvSpPr>
          <p:nvPr/>
        </p:nvSpPr>
        <p:spPr bwMode="auto">
          <a:xfrm>
            <a:off x="1295400" y="2740092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Server</a:t>
            </a:r>
          </a:p>
        </p:txBody>
      </p:sp>
      <p:sp>
        <p:nvSpPr>
          <p:cNvPr id="13335" name="Text Box 37"/>
          <p:cNvSpPr txBox="1">
            <a:spLocks noChangeArrowheads="1"/>
          </p:cNvSpPr>
          <p:nvPr/>
        </p:nvSpPr>
        <p:spPr bwMode="auto">
          <a:xfrm>
            <a:off x="457200" y="4416492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Client</a:t>
            </a:r>
          </a:p>
        </p:txBody>
      </p:sp>
      <p:sp>
        <p:nvSpPr>
          <p:cNvPr id="13336" name="Text Box 38"/>
          <p:cNvSpPr txBox="1">
            <a:spLocks noChangeArrowheads="1"/>
          </p:cNvSpPr>
          <p:nvPr/>
        </p:nvSpPr>
        <p:spPr bwMode="auto">
          <a:xfrm>
            <a:off x="457200" y="1139892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Client</a:t>
            </a:r>
          </a:p>
        </p:txBody>
      </p:sp>
      <p:sp>
        <p:nvSpPr>
          <p:cNvPr id="13337" name="Text Box 39"/>
          <p:cNvSpPr txBox="1">
            <a:spLocks noChangeArrowheads="1"/>
          </p:cNvSpPr>
          <p:nvPr/>
        </p:nvSpPr>
        <p:spPr bwMode="auto">
          <a:xfrm>
            <a:off x="3429000" y="4340292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Client</a:t>
            </a:r>
          </a:p>
        </p:txBody>
      </p:sp>
      <p:sp>
        <p:nvSpPr>
          <p:cNvPr id="13338" name="Line 40"/>
          <p:cNvSpPr>
            <a:spLocks noChangeShapeType="1"/>
          </p:cNvSpPr>
          <p:nvPr/>
        </p:nvSpPr>
        <p:spPr bwMode="auto">
          <a:xfrm>
            <a:off x="304800" y="5407092"/>
            <a:ext cx="1066800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39" name="Line 41"/>
          <p:cNvSpPr>
            <a:spLocks noChangeShapeType="1"/>
          </p:cNvSpPr>
          <p:nvPr/>
        </p:nvSpPr>
        <p:spPr bwMode="auto">
          <a:xfrm flipH="1" flipV="1">
            <a:off x="304800" y="5788092"/>
            <a:ext cx="106680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40" name="Text Box 42"/>
          <p:cNvSpPr txBox="1">
            <a:spLocks noChangeArrowheads="1"/>
          </p:cNvSpPr>
          <p:nvPr/>
        </p:nvSpPr>
        <p:spPr bwMode="auto">
          <a:xfrm>
            <a:off x="1676400" y="5603942"/>
            <a:ext cx="2667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Client-Server Comm.</a:t>
            </a:r>
          </a:p>
        </p:txBody>
      </p:sp>
      <p:sp>
        <p:nvSpPr>
          <p:cNvPr id="13341" name="Text Box 43"/>
          <p:cNvSpPr txBox="1">
            <a:spLocks noChangeArrowheads="1"/>
          </p:cNvSpPr>
          <p:nvPr/>
        </p:nvSpPr>
        <p:spPr bwMode="auto">
          <a:xfrm>
            <a:off x="1676400" y="5254692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P2P Comm.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28F74-C3F4-40F2-86CC-D1DEF9C44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25147"/>
            <a:ext cx="7886700" cy="2923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800" b="1">
                <a:solidFill>
                  <a:schemeClr val="bg1"/>
                </a:solidFill>
                <a:latin typeface="Arial" panose="020B0604020202020204" pitchFamily="34" charset="0"/>
              </a:rPr>
              <a:t>2. Dịch vụ tên miền(DNS)</a:t>
            </a:r>
            <a:endParaRPr lang="en-US" altLang="zh-CN" sz="4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780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/>
            <a:r>
              <a:rPr lang="en-US" altLang="ja-JP" sz="3600">
                <a:ea typeface="MS PGothic" pitchFamily="34" charset="-128"/>
              </a:rPr>
              <a:t>Giới thiệu chung</a:t>
            </a:r>
            <a:endParaRPr lang="en-US" altLang="ja-JP" sz="4000">
              <a:ea typeface="MS PGothic" pitchFamily="34" charset="-128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22337"/>
            <a:ext cx="8229600" cy="5326063"/>
          </a:xfrm>
        </p:spPr>
        <p:txBody>
          <a:bodyPr/>
          <a:lstStyle/>
          <a:p>
            <a:r>
              <a:rPr lang="en-GB" altLang="en-US" sz="2400"/>
              <a:t>Tên miền: định danh trên tầng ứng dụng cho các nút mạng</a:t>
            </a:r>
          </a:p>
          <a:p>
            <a:pPr lvl="1"/>
            <a:r>
              <a:rPr lang="en-GB" altLang="en-US" sz="2000"/>
              <a:t>Trên Internet được quản lý tập trung</a:t>
            </a:r>
          </a:p>
          <a:p>
            <a:pPr lvl="1"/>
            <a:r>
              <a:rPr lang="en-GB" altLang="en-US" sz="2000"/>
              <a:t>Quốc tế: ICANN</a:t>
            </a:r>
          </a:p>
          <a:p>
            <a:pPr lvl="1"/>
            <a:r>
              <a:rPr lang="en-GB" altLang="en-US" sz="2000"/>
              <a:t>Việt Nam: VNNIC</a:t>
            </a:r>
          </a:p>
          <a:p>
            <a:r>
              <a:rPr lang="en-GB" altLang="en-US" sz="2400"/>
              <a:t>DNS(Domain Name System): hệ thống tên miền gồm các máy chủ quản lý thông tin tên miền và cung cấp dịch vụ DNS</a:t>
            </a:r>
          </a:p>
          <a:p>
            <a:r>
              <a:rPr lang="en-GB" altLang="en-US" sz="2400"/>
              <a:t>Vấn đề phân giải tên miền sang địa chỉ IP</a:t>
            </a:r>
          </a:p>
          <a:p>
            <a:pPr lvl="1"/>
            <a:r>
              <a:rPr lang="en-GB" altLang="en-US" sz="2000"/>
              <a:t>Người sử dụng dùng tên miền để truy cập dịch vụ</a:t>
            </a:r>
          </a:p>
          <a:p>
            <a:pPr lvl="1"/>
            <a:r>
              <a:rPr lang="en-GB" altLang="en-US" sz="2000"/>
              <a:t>Máy tính và các thiết bị mạng không sử dụng tên miền mà dùng địa chỉ IP khi trao đổi dữ liệu</a:t>
            </a:r>
          </a:p>
          <a:p>
            <a:r>
              <a:rPr lang="en-GB" altLang="en-US" sz="2400"/>
              <a:t>Làm thế nào để chuyển đổi tên miền sang địa chỉ IP?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1428"/>
            <a:ext cx="7543800" cy="731838"/>
          </a:xfrm>
        </p:spPr>
        <p:txBody>
          <a:bodyPr/>
          <a:lstStyle/>
          <a:p>
            <a:pPr eaLnBrk="1" hangingPunct="1"/>
            <a:r>
              <a:rPr lang="en-US" altLang="ja-JP">
                <a:ea typeface="MS PGothic" pitchFamily="34" charset="-128"/>
              </a:rPr>
              <a:t>Chuyển đổi địa chỉ và ví dụ</a:t>
            </a:r>
          </a:p>
        </p:txBody>
      </p: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76200" y="2399750"/>
            <a:ext cx="2324101" cy="1539875"/>
            <a:chOff x="48" y="1712"/>
            <a:chExt cx="1464" cy="970"/>
          </a:xfrm>
        </p:grpSpPr>
        <p:sp>
          <p:nvSpPr>
            <p:cNvPr id="17418" name="AutoShape 15"/>
            <p:cNvSpPr>
              <a:spLocks noChangeArrowheads="1"/>
            </p:cNvSpPr>
            <p:nvPr/>
          </p:nvSpPr>
          <p:spPr bwMode="auto">
            <a:xfrm>
              <a:off x="869" y="1712"/>
              <a:ext cx="192" cy="394"/>
            </a:xfrm>
            <a:prstGeom prst="downArrow">
              <a:avLst>
                <a:gd name="adj1" fmla="val 49676"/>
                <a:gd name="adj2" fmla="val 71357"/>
              </a:avLst>
            </a:prstGeom>
            <a:solidFill>
              <a:srgbClr val="000080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19" name="Rectangle 19"/>
            <p:cNvSpPr>
              <a:spLocks noChangeArrowheads="1"/>
            </p:cNvSpPr>
            <p:nvPr/>
          </p:nvSpPr>
          <p:spPr bwMode="auto">
            <a:xfrm>
              <a:off x="48" y="2159"/>
              <a:ext cx="146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ja-JP" sz="2400">
                  <a:latin typeface="Arial" panose="020B0604020202020204" pitchFamily="34" charset="0"/>
                  <a:ea typeface="MS PGothic" pitchFamily="34" charset="-128"/>
                  <a:cs typeface="Arial" panose="020B0604020202020204" pitchFamily="34" charset="0"/>
                </a:rPr>
                <a:t>Cần có chuyển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ja-JP" sz="2400">
                  <a:latin typeface="Arial" panose="020B0604020202020204" pitchFamily="34" charset="0"/>
                  <a:ea typeface="MS PGothic" pitchFamily="34" charset="-128"/>
                  <a:cs typeface="Arial" panose="020B0604020202020204" pitchFamily="34" charset="0"/>
                </a:rPr>
                <a:t>đổi địa chỉ </a:t>
              </a:r>
              <a:endParaRPr kumimoji="1" lang="en-US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416" name="Rectangle 20"/>
          <p:cNvSpPr>
            <a:spLocks noChangeArrowheads="1"/>
          </p:cNvSpPr>
          <p:nvPr/>
        </p:nvSpPr>
        <p:spPr bwMode="auto">
          <a:xfrm>
            <a:off x="76200" y="1282150"/>
            <a:ext cx="39068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1" lang="en-US" altLang="ja-JP" sz="240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Máy tính dùng địa chỉ IP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1" lang="en-US" altLang="ja-JP" sz="240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NSD dùng tên miền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grpSp>
        <p:nvGrpSpPr>
          <p:cNvPr id="44" name="Group 22">
            <a:extLst>
              <a:ext uri="{FF2B5EF4-FFF2-40B4-BE49-F238E27FC236}">
                <a16:creationId xmlns:a16="http://schemas.microsoft.com/office/drawing/2014/main" id="{016F00DC-C8B3-4E8E-86DA-5C876BA1DF52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1151696"/>
            <a:ext cx="4773613" cy="1454150"/>
            <a:chOff x="2352" y="1026"/>
            <a:chExt cx="3007" cy="916"/>
          </a:xfrm>
        </p:grpSpPr>
        <p:grpSp>
          <p:nvGrpSpPr>
            <p:cNvPr id="45" name="Group 3">
              <a:extLst>
                <a:ext uri="{FF2B5EF4-FFF2-40B4-BE49-F238E27FC236}">
                  <a16:creationId xmlns:a16="http://schemas.microsoft.com/office/drawing/2014/main" id="{6EFB04DB-5D8D-4E8D-8D6B-B38AB6B46E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1026"/>
              <a:ext cx="1056" cy="916"/>
              <a:chOff x="384" y="1123"/>
              <a:chExt cx="1056" cy="916"/>
            </a:xfrm>
          </p:grpSpPr>
          <p:pic>
            <p:nvPicPr>
              <p:cNvPr id="47" name="Picture 4">
                <a:extLst>
                  <a:ext uri="{FF2B5EF4-FFF2-40B4-BE49-F238E27FC236}">
                    <a16:creationId xmlns:a16="http://schemas.microsoft.com/office/drawing/2014/main" id="{BC799C4A-F12A-4A91-8D72-DB6ED6B808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" y="1123"/>
                <a:ext cx="1056" cy="6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" name="Text Box 5">
                <a:extLst>
                  <a:ext uri="{FF2B5EF4-FFF2-40B4-BE49-F238E27FC236}">
                    <a16:creationId xmlns:a16="http://schemas.microsoft.com/office/drawing/2014/main" id="{4E16C022-A80C-4BEC-8C18-3634D06A1B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7" y="1845"/>
                <a:ext cx="387" cy="194"/>
              </a:xfrm>
              <a:prstGeom prst="rect">
                <a:avLst/>
              </a:prstGeom>
              <a:solidFill>
                <a:srgbClr val="FFFFFF"/>
              </a:solidFill>
              <a:ln w="158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itchFamily="34" charset="0"/>
                    <a:ea typeface="MS PGothic" pitchFamily="34" charset="-128"/>
                  </a:rPr>
                  <a:t>NSD</a:t>
                </a:r>
              </a:p>
            </p:txBody>
          </p:sp>
        </p:grpSp>
        <p:sp>
          <p:nvSpPr>
            <p:cNvPr id="46" name="Text Box 10">
              <a:extLst>
                <a:ext uri="{FF2B5EF4-FFF2-40B4-BE49-F238E27FC236}">
                  <a16:creationId xmlns:a16="http://schemas.microsoft.com/office/drawing/2014/main" id="{25CB3501-9363-4E80-A2DF-16F7FE3A7D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6" y="1254"/>
              <a:ext cx="1853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MS PGothic" pitchFamily="34" charset="-128"/>
                </a:rPr>
                <a:t>Tôi muốn vào địa chỉ 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www.soict.hust.edu.vn</a:t>
              </a:r>
              <a:endParaRPr kumimoji="1" lang="en-US" altLang="ja-JP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MS PGothic" pitchFamily="34" charset="-128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MS PGothic" pitchFamily="34" charset="-128"/>
              </a:endParaRPr>
            </a:p>
          </p:txBody>
        </p:sp>
      </p:grpSp>
      <p:grpSp>
        <p:nvGrpSpPr>
          <p:cNvPr id="49" name="Group 23">
            <a:extLst>
              <a:ext uri="{FF2B5EF4-FFF2-40B4-BE49-F238E27FC236}">
                <a16:creationId xmlns:a16="http://schemas.microsoft.com/office/drawing/2014/main" id="{BF20CBB1-E79A-432B-A5D3-9A4ED95C4454}"/>
              </a:ext>
            </a:extLst>
          </p:cNvPr>
          <p:cNvGrpSpPr>
            <a:grpSpLocks/>
          </p:cNvGrpSpPr>
          <p:nvPr/>
        </p:nvGrpSpPr>
        <p:grpSpPr bwMode="auto">
          <a:xfrm>
            <a:off x="4462463" y="1934334"/>
            <a:ext cx="4518025" cy="2962275"/>
            <a:chOff x="2811" y="1519"/>
            <a:chExt cx="2846" cy="1866"/>
          </a:xfrm>
        </p:grpSpPr>
        <p:grpSp>
          <p:nvGrpSpPr>
            <p:cNvPr id="50" name="Group 6">
              <a:extLst>
                <a:ext uri="{FF2B5EF4-FFF2-40B4-BE49-F238E27FC236}">
                  <a16:creationId xmlns:a16="http://schemas.microsoft.com/office/drawing/2014/main" id="{D8A545E9-2E90-4392-9FA7-FB70CAE58A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0" y="2241"/>
              <a:ext cx="1057" cy="1144"/>
              <a:chOff x="4600" y="2241"/>
              <a:chExt cx="1057" cy="1144"/>
            </a:xfrm>
          </p:grpSpPr>
          <p:pic>
            <p:nvPicPr>
              <p:cNvPr id="54" name="Picture 7" descr="PE01048_">
                <a:extLst>
                  <a:ext uri="{FF2B5EF4-FFF2-40B4-BE49-F238E27FC236}">
                    <a16:creationId xmlns:a16="http://schemas.microsoft.com/office/drawing/2014/main" id="{21D26DB2-BCD9-4BEF-9BE3-9B11D62C4C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00" y="2241"/>
                <a:ext cx="1057" cy="7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Text Box 8">
                <a:extLst>
                  <a:ext uri="{FF2B5EF4-FFF2-40B4-BE49-F238E27FC236}">
                    <a16:creationId xmlns:a16="http://schemas.microsoft.com/office/drawing/2014/main" id="{10E56521-DDB0-4C32-8754-E5657254F4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35" y="3055"/>
                <a:ext cx="798" cy="330"/>
              </a:xfrm>
              <a:prstGeom prst="rect">
                <a:avLst/>
              </a:prstGeom>
              <a:solidFill>
                <a:srgbClr val="FFFFFF"/>
              </a:solidFill>
              <a:ln w="158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itchFamily="34" charset="-128"/>
                    <a:cs typeface="Arial" panose="020B0604020202020204" pitchFamily="34" charset="0"/>
                  </a:rPr>
                  <a:t>Máy chủ tên 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itchFamily="34" charset="-128"/>
                    <a:cs typeface="Arial" panose="020B0604020202020204" pitchFamily="34" charset="0"/>
                  </a:rPr>
                  <a:t>miền</a:t>
                </a:r>
              </a:p>
            </p:txBody>
          </p:sp>
        </p:grpSp>
        <p:sp>
          <p:nvSpPr>
            <p:cNvPr id="51" name="Line 9">
              <a:extLst>
                <a:ext uri="{FF2B5EF4-FFF2-40B4-BE49-F238E27FC236}">
                  <a16:creationId xmlns:a16="http://schemas.microsoft.com/office/drawing/2014/main" id="{27F18E91-F561-4298-8679-9771FEC19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757"/>
              <a:ext cx="1037" cy="673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Line 11">
              <a:extLst>
                <a:ext uri="{FF2B5EF4-FFF2-40B4-BE49-F238E27FC236}">
                  <a16:creationId xmlns:a16="http://schemas.microsoft.com/office/drawing/2014/main" id="{F44E6699-8EC7-4CD8-BB31-96641E5D99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07" y="1519"/>
              <a:ext cx="1192" cy="807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 Box 12">
              <a:extLst>
                <a:ext uri="{FF2B5EF4-FFF2-40B4-BE49-F238E27FC236}">
                  <a16:creationId xmlns:a16="http://schemas.microsoft.com/office/drawing/2014/main" id="{D244BA83-A9BD-42D1-84BF-D55383564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" y="2432"/>
              <a:ext cx="127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itchFamily="34" charset="-128"/>
                  <a:cs typeface="Arial" panose="020B0604020202020204" pitchFamily="34" charset="0"/>
                </a:rPr>
                <a:t>Mời truy cập vào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itchFamily="34" charset="-128"/>
                  <a:cs typeface="Arial" panose="020B0604020202020204" pitchFamily="34" charset="0"/>
                </a:rPr>
                <a:t> 202.191.56.65</a:t>
              </a:r>
            </a:p>
          </p:txBody>
        </p:sp>
      </p:grpSp>
      <p:grpSp>
        <p:nvGrpSpPr>
          <p:cNvPr id="56" name="Group 24">
            <a:extLst>
              <a:ext uri="{FF2B5EF4-FFF2-40B4-BE49-F238E27FC236}">
                <a16:creationId xmlns:a16="http://schemas.microsoft.com/office/drawing/2014/main" id="{10FED2AA-588E-4BEB-A8AB-AE22F18F0B71}"/>
              </a:ext>
            </a:extLst>
          </p:cNvPr>
          <p:cNvGrpSpPr>
            <a:grpSpLocks/>
          </p:cNvGrpSpPr>
          <p:nvPr/>
        </p:nvGrpSpPr>
        <p:grpSpPr bwMode="auto">
          <a:xfrm>
            <a:off x="2085975" y="2664584"/>
            <a:ext cx="2054225" cy="3475037"/>
            <a:chOff x="1314" y="1979"/>
            <a:chExt cx="1294" cy="2189"/>
          </a:xfrm>
        </p:grpSpPr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30626FB5-F50C-4A37-9455-D717150287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09" y="1979"/>
              <a:ext cx="363" cy="997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Line 16">
              <a:extLst>
                <a:ext uri="{FF2B5EF4-FFF2-40B4-BE49-F238E27FC236}">
                  <a16:creationId xmlns:a16="http://schemas.microsoft.com/office/drawing/2014/main" id="{8CE7FB2E-1533-4A52-BF49-0DC0EC4A3B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45" y="1979"/>
              <a:ext cx="363" cy="997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9" name="Picture 17" descr="BS00089_">
              <a:extLst>
                <a:ext uri="{FF2B5EF4-FFF2-40B4-BE49-F238E27FC236}">
                  <a16:creationId xmlns:a16="http://schemas.microsoft.com/office/drawing/2014/main" id="{A82D4862-E69E-4B43-9E4B-605C39ED1D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2" y="2807"/>
              <a:ext cx="844" cy="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Text Box 18">
              <a:extLst>
                <a:ext uri="{FF2B5EF4-FFF2-40B4-BE49-F238E27FC236}">
                  <a16:creationId xmlns:a16="http://schemas.microsoft.com/office/drawing/2014/main" id="{6A59979E-E977-46D0-8DEB-6D2DF0E3A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4" y="3793"/>
              <a:ext cx="1134" cy="375"/>
            </a:xfrm>
            <a:prstGeom prst="rect">
              <a:avLst/>
            </a:prstGeom>
            <a:solidFill>
              <a:srgbClr val="FFFFFF"/>
            </a:solidFill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itchFamily="34" charset="-128"/>
                  <a:cs typeface="Arial" panose="020B0604020202020204" pitchFamily="34" charset="0"/>
                </a:rPr>
                <a:t>Máy chủ web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itchFamily="34" charset="-128"/>
                  <a:cs typeface="Arial" panose="020B0604020202020204" pitchFamily="34" charset="0"/>
                </a:rPr>
                <a:t>202.191.56.65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Không gian tên miền</a:t>
            </a:r>
          </a:p>
        </p:txBody>
      </p:sp>
      <p:sp>
        <p:nvSpPr>
          <p:cNvPr id="20484" name="Content Placeholder 2"/>
          <p:cNvSpPr txBox="1">
            <a:spLocks/>
          </p:cNvSpPr>
          <p:nvPr/>
        </p:nvSpPr>
        <p:spPr bwMode="auto">
          <a:xfrm>
            <a:off x="457200" y="1374916"/>
            <a:ext cx="38862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692150" indent="-347663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/>
              <a:t>Kiến trúc : hình cây</a:t>
            </a:r>
            <a:endParaRPr lang="en-US" altLang="en-US" sz="3200" b="0"/>
          </a:p>
          <a:p>
            <a:pPr lvl="1"/>
            <a:r>
              <a:rPr lang="en-US" altLang="en-US" sz="2000" b="0"/>
              <a:t>Root: Nút gốc</a:t>
            </a:r>
            <a:endParaRPr lang="en-US" altLang="en-US" sz="1400" b="0"/>
          </a:p>
          <a:p>
            <a:pPr lvl="1"/>
            <a:r>
              <a:rPr lang="en-US" altLang="en-US" sz="2000" b="0"/>
              <a:t>Chia thành các zone</a:t>
            </a:r>
            <a:endParaRPr lang="en-US" altLang="en-US" sz="2400" b="0"/>
          </a:p>
          <a:p>
            <a:r>
              <a:rPr lang="en-US" altLang="en-US" sz="2400" b="0"/>
              <a:t>Mỗi nút là một tập hợp các bản ghi mô tả tên miền tương ứng với nút đó. Ví dụ:</a:t>
            </a:r>
          </a:p>
          <a:p>
            <a:pPr lvl="1"/>
            <a:r>
              <a:rPr lang="en-US" altLang="en-US" sz="2000" b="0"/>
              <a:t>SOA</a:t>
            </a:r>
          </a:p>
          <a:p>
            <a:pPr lvl="1"/>
            <a:r>
              <a:rPr lang="en-US" altLang="en-US" sz="2000" b="0"/>
              <a:t>NS</a:t>
            </a:r>
          </a:p>
          <a:p>
            <a:pPr lvl="1"/>
            <a:r>
              <a:rPr lang="en-US" altLang="en-US" sz="2000" b="0"/>
              <a:t>A</a:t>
            </a:r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11356"/>
            <a:ext cx="4545013" cy="362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43350-9058-4D7B-A4BF-D2B3F69E4516}"/>
              </a:ext>
            </a:extLst>
          </p:cNvPr>
          <p:cNvSpPr txBox="1"/>
          <p:nvPr/>
        </p:nvSpPr>
        <p:spPr>
          <a:xfrm>
            <a:off x="7001701" y="5038168"/>
            <a:ext cx="1886712" cy="314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i="1">
                <a:solidFill>
                  <a:schemeClr val="tx1">
                    <a:lumMod val="75000"/>
                    <a:lumOff val="25000"/>
                  </a:schemeClr>
                </a:solidFill>
              </a:rPr>
              <a:t>Hình ảnh từ: Wikipedia</a:t>
            </a:r>
            <a:endParaRPr lang="vi-VN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Hệ thống máy chủ DNS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099930"/>
            <a:ext cx="8229600" cy="4759533"/>
          </a:xfrm>
          <a:ln>
            <a:noFill/>
          </a:ln>
        </p:spPr>
        <p:txBody>
          <a:bodyPr/>
          <a:lstStyle/>
          <a:p>
            <a:r>
              <a:rPr lang="en-US" altLang="en-US" sz="2400"/>
              <a:t>Máy chủ tên miền gốc (Root server)</a:t>
            </a:r>
          </a:p>
          <a:p>
            <a:pPr lvl="1"/>
            <a:r>
              <a:rPr lang="en-US" altLang="en-US" sz="2000"/>
              <a:t>Trả lời truy vấn cho các máy chủ cục bộ</a:t>
            </a:r>
          </a:p>
          <a:p>
            <a:pPr lvl="1"/>
            <a:r>
              <a:rPr lang="en-US" altLang="en-US" sz="2000"/>
              <a:t>Quản lý các zone và phân quyền quản lý cho máy chủ cấp dưới</a:t>
            </a:r>
          </a:p>
          <a:p>
            <a:pPr lvl="1"/>
            <a:r>
              <a:rPr lang="en-US" altLang="en-US" sz="2000"/>
              <a:t>Có 13 hệ thống máy chủ gốc trên mạng Internet (</a:t>
            </a:r>
            <a:r>
              <a:rPr lang="en-US" sz="2000" b="0" u="sng">
                <a:solidFill>
                  <a:srgbClr val="0000FF"/>
                </a:solidFill>
                <a:latin typeface="Arial" charset="0"/>
                <a:cs typeface="Arial" charset="0"/>
              </a:rPr>
              <a:t>http://www.root-servers.org</a:t>
            </a:r>
            <a:r>
              <a:rPr lang="en-US" sz="2000" b="0">
                <a:latin typeface="Arial" charset="0"/>
                <a:cs typeface="Arial" charset="0"/>
              </a:rPr>
              <a:t>)</a:t>
            </a:r>
            <a:endParaRPr lang="en-US" altLang="en-US" sz="2000"/>
          </a:p>
        </p:txBody>
      </p:sp>
      <p:pic>
        <p:nvPicPr>
          <p:cNvPr id="21509" name="Picture 6" descr="File:Root-curren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88" y="2927101"/>
            <a:ext cx="74866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5AD851-5966-48B4-8F2B-A82116CAFC85}"/>
              </a:ext>
            </a:extLst>
          </p:cNvPr>
          <p:cNvSpPr txBox="1"/>
          <p:nvPr/>
        </p:nvSpPr>
        <p:spPr>
          <a:xfrm>
            <a:off x="6498826" y="6127501"/>
            <a:ext cx="1886712" cy="314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i="1">
                <a:solidFill>
                  <a:schemeClr val="tx1">
                    <a:lumMod val="75000"/>
                    <a:lumOff val="25000"/>
                  </a:schemeClr>
                </a:solidFill>
              </a:rPr>
              <a:t>Hình ảnh từ: Wikipedia</a:t>
            </a:r>
            <a:endParaRPr lang="vi-VN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r>
              <a:rPr lang="en-US" altLang="en-US"/>
              <a:t>Hệ thống máy chủ DNS (tiếp)</a:t>
            </a:r>
            <a:endParaRPr lang="en-GB" altLang="en-US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229140"/>
            <a:ext cx="8229600" cy="4411662"/>
          </a:xfrm>
        </p:spPr>
        <p:txBody>
          <a:bodyPr/>
          <a:lstStyle/>
          <a:p>
            <a:r>
              <a:rPr lang="en-GB" altLang="en-US" sz="2800"/>
              <a:t>Máy chủ tên miền cấp 1 (Top Level Domain)</a:t>
            </a:r>
          </a:p>
          <a:p>
            <a:pPr lvl="1"/>
            <a:r>
              <a:rPr lang="en-GB" altLang="en-US" sz="2400"/>
              <a:t>Quản lý tên miền cấp 1</a:t>
            </a:r>
          </a:p>
          <a:p>
            <a:r>
              <a:rPr lang="en-GB" altLang="en-US" sz="2800"/>
              <a:t>Máy chủ được ủy quyền (</a:t>
            </a:r>
            <a:r>
              <a:rPr lang="en-US" sz="2800">
                <a:latin typeface="Arial" charset="0"/>
                <a:ea typeface="Arial" charset="0"/>
                <a:cs typeface="Arial" charset="0"/>
              </a:rPr>
              <a:t>Authoritative</a:t>
            </a:r>
            <a:r>
              <a:rPr lang="en-US" sz="28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>
                <a:latin typeface="Arial" charset="0"/>
                <a:ea typeface="Arial" charset="0"/>
                <a:cs typeface="Arial" charset="0"/>
              </a:rPr>
              <a:t>DNS servers)</a:t>
            </a:r>
          </a:p>
          <a:p>
            <a:pPr lvl="1"/>
            <a:r>
              <a:rPr lang="en-GB" altLang="en-US" sz="2400"/>
              <a:t>Quản lý tên miền cấp dưới</a:t>
            </a:r>
          </a:p>
          <a:p>
            <a:r>
              <a:rPr lang="en-GB" altLang="en-US" sz="2800"/>
              <a:t>Máy chủ của các tổ chức: của ISP</a:t>
            </a:r>
          </a:p>
          <a:p>
            <a:pPr lvl="1"/>
            <a:r>
              <a:rPr lang="en-GB" altLang="en-US" sz="2400"/>
              <a:t>Không nằm trong phân cấp của DNS</a:t>
            </a:r>
          </a:p>
          <a:p>
            <a:r>
              <a:rPr lang="en-GB" altLang="en-US" sz="2800"/>
              <a:t>Máy chủ cục bộ: dành cho mạng nội bộ của cơ quan tổ chức</a:t>
            </a:r>
          </a:p>
          <a:p>
            <a:pPr lvl="1"/>
            <a:r>
              <a:rPr lang="en-GB" altLang="en-US" sz="2400"/>
              <a:t>Không nằm trong phân cấp của DNS</a:t>
            </a:r>
          </a:p>
          <a:p>
            <a:pPr lvl="2"/>
            <a:endParaRPr lang="en-GB" altLang="en-US" sz="20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Phân giải tên miền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/>
              <a:t>Tự phân giải</a:t>
            </a:r>
            <a:endParaRPr lang="en-US" altLang="en-US" sz="2800"/>
          </a:p>
          <a:p>
            <a:pPr lvl="1">
              <a:lnSpc>
                <a:spcPct val="100000"/>
              </a:lnSpc>
            </a:pPr>
            <a:r>
              <a:rPr lang="en-US" altLang="en-US"/>
              <a:t>File HOST:</a:t>
            </a:r>
          </a:p>
          <a:p>
            <a:pPr lvl="2">
              <a:lnSpc>
                <a:spcPct val="100000"/>
              </a:lnSpc>
            </a:pPr>
            <a:r>
              <a:rPr lang="en-US" altLang="en-US"/>
              <a:t>Windows: C:\WINDOWS\system32\drivers\etc\</a:t>
            </a:r>
          </a:p>
          <a:p>
            <a:pPr lvl="2">
              <a:lnSpc>
                <a:spcPct val="100000"/>
              </a:lnSpc>
            </a:pPr>
            <a:r>
              <a:rPr lang="en-US" altLang="en-US"/>
              <a:t>Linux: /etc/hosts</a:t>
            </a:r>
          </a:p>
          <a:p>
            <a:pPr lvl="1">
              <a:lnSpc>
                <a:spcPct val="100000"/>
              </a:lnSpc>
            </a:pPr>
            <a:r>
              <a:rPr lang="en-US" altLang="en-US" sz="2400"/>
              <a:t>Bộ đệm của ứng dụng</a:t>
            </a:r>
          </a:p>
          <a:p>
            <a:pPr>
              <a:lnSpc>
                <a:spcPct val="100000"/>
              </a:lnSpc>
            </a:pPr>
            <a:r>
              <a:rPr lang="en-US" altLang="en-US"/>
              <a:t>Dịch vụ phân giải tên miền: client/server</a:t>
            </a:r>
          </a:p>
          <a:p>
            <a:pPr lvl="1">
              <a:lnSpc>
                <a:spcPct val="100000"/>
              </a:lnSpc>
            </a:pPr>
            <a:r>
              <a:rPr lang="en-US" altLang="en-US"/>
              <a:t>Giao thức tầng ứng dụng: DNS</a:t>
            </a:r>
          </a:p>
          <a:p>
            <a:pPr lvl="1">
              <a:lnSpc>
                <a:spcPct val="100000"/>
              </a:lnSpc>
            </a:pPr>
            <a:r>
              <a:rPr lang="en-US" altLang="en-US"/>
              <a:t>Sử dụng dịch vụ UDP/TCP với cổng dịch vụ là 53</a:t>
            </a:r>
          </a:p>
          <a:p>
            <a:pPr lvl="1">
              <a:lnSpc>
                <a:spcPct val="100000"/>
              </a:lnSpc>
            </a:pPr>
            <a:r>
              <a:rPr lang="en-US" altLang="en-US"/>
              <a:t>Phân giải đệ quy (Recursive Query)</a:t>
            </a:r>
          </a:p>
          <a:p>
            <a:pPr lvl="1">
              <a:lnSpc>
                <a:spcPct val="100000"/>
              </a:lnSpc>
            </a:pPr>
            <a:r>
              <a:rPr lang="en-US" altLang="en-US"/>
              <a:t>Phân giải tương tác (Interactive Query)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r>
              <a:rPr lang="en-GB"/>
              <a:t>Thông điệp DNS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13182"/>
            <a:ext cx="4631635" cy="5029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400"/>
              <a:t>DNS Query và DNS Reply: Chung khuôn dạng</a:t>
            </a:r>
          </a:p>
          <a:p>
            <a:pPr>
              <a:lnSpc>
                <a:spcPct val="100000"/>
              </a:lnSpc>
            </a:pPr>
            <a:r>
              <a:rPr lang="en-GB" sz="2400"/>
              <a:t>Identification: Định danh của truy vấn</a:t>
            </a:r>
          </a:p>
          <a:p>
            <a:pPr lvl="1">
              <a:lnSpc>
                <a:spcPct val="100000"/>
              </a:lnSpc>
            </a:pPr>
            <a:r>
              <a:rPr lang="en-GB" sz="2000"/>
              <a:t>Thông điệp trả lời phải có giá trị Identification trùng với thông điệp truy vấn</a:t>
            </a:r>
          </a:p>
          <a:p>
            <a:pPr>
              <a:lnSpc>
                <a:spcPct val="100000"/>
              </a:lnSpc>
            </a:pPr>
            <a:r>
              <a:rPr lang="en-GB" sz="2400"/>
              <a:t>Flags: Các cờ điều khiển</a:t>
            </a:r>
          </a:p>
          <a:p>
            <a:pPr>
              <a:lnSpc>
                <a:spcPct val="100000"/>
              </a:lnSpc>
            </a:pPr>
            <a:r>
              <a:rPr lang="en-GB" sz="2400"/>
              <a:t>#Question: Số lượng tên miền được truy vấn</a:t>
            </a:r>
          </a:p>
          <a:p>
            <a:pPr>
              <a:lnSpc>
                <a:spcPct val="100000"/>
              </a:lnSpc>
            </a:pPr>
            <a:r>
              <a:rPr lang="en-GB" sz="2400"/>
              <a:t>QUESTION: các tên miền được truy vấn</a:t>
            </a:r>
            <a:endParaRPr lang="en-GB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41573329"/>
              </p:ext>
            </p:extLst>
          </p:nvPr>
        </p:nvGraphicFramePr>
        <p:xfrm>
          <a:off x="5340626" y="1272202"/>
          <a:ext cx="3452190" cy="3615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6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6467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</a:rPr>
                        <a:t>Identification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</a:rPr>
                        <a:t>Flags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467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</a:rPr>
                        <a:t>#Question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</a:rPr>
                        <a:t>#Answer RRs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467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</a:rPr>
                        <a:t>#Authority RRs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</a:rPr>
                        <a:t>#Additional RRs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467">
                <a:tc gridSpan="2"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QUESTION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467">
                <a:tc gridSpan="2"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ANSWER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467">
                <a:tc gridSpan="2"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6467">
                <a:tc gridSpan="2"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ADDITIONAL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78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r>
              <a:rPr lang="en-GB"/>
              <a:t>Thông điệp DNS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13182"/>
            <a:ext cx="4631635" cy="5029200"/>
          </a:xfrm>
        </p:spPr>
        <p:txBody>
          <a:bodyPr>
            <a:noAutofit/>
          </a:bodyPr>
          <a:lstStyle/>
          <a:p>
            <a:r>
              <a:rPr lang="en-GB" sz="2400"/>
              <a:t>#Answer RRs: Số lượng bản ghi trả lời</a:t>
            </a:r>
          </a:p>
          <a:p>
            <a:r>
              <a:rPr lang="en-GB" sz="2400"/>
              <a:t>ANSWER: Các bản ghi trả lời</a:t>
            </a:r>
          </a:p>
          <a:p>
            <a:r>
              <a:rPr lang="en-GB" sz="2400"/>
              <a:t># Authority RRs: Số lượng bản ghi các máy chủ được ủy quyền khác</a:t>
            </a:r>
          </a:p>
          <a:p>
            <a:r>
              <a:rPr lang="en-GB" sz="2400"/>
              <a:t>AUTHORITY: Các bản ghi của máy chủ được ủy quyền khác</a:t>
            </a:r>
          </a:p>
          <a:p>
            <a:r>
              <a:rPr lang="en-GB" sz="2400"/>
              <a:t>#Additional RRs: Số lượng các bản ghi bổ sung</a:t>
            </a:r>
          </a:p>
          <a:p>
            <a:r>
              <a:rPr lang="en-GB" sz="2400"/>
              <a:t>ADDITIONAL: Các bản ghi bổ sung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93173381"/>
              </p:ext>
            </p:extLst>
          </p:nvPr>
        </p:nvGraphicFramePr>
        <p:xfrm>
          <a:off x="5340626" y="1205942"/>
          <a:ext cx="3452190" cy="3615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6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6467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</a:rPr>
                        <a:t>Identification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</a:rPr>
                        <a:t>Flags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467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</a:rPr>
                        <a:t>#Question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</a:rPr>
                        <a:t>#Answer RRs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467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</a:rPr>
                        <a:t>#Authority RRs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</a:rPr>
                        <a:t>#Additional RRs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467">
                <a:tc gridSpan="2"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QUESTION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467">
                <a:tc gridSpan="2"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ANSWER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467">
                <a:tc gridSpan="2"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6467">
                <a:tc gridSpan="2"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ADDITIONAL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28F74-C3F4-40F2-86CC-D1DEF9C44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38359"/>
            <a:ext cx="7886700" cy="3410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5400" b="1">
                <a:solidFill>
                  <a:schemeClr val="bg1"/>
                </a:solidFill>
                <a:latin typeface="Arial" panose="020B0604020202020204" pitchFamily="34" charset="0"/>
              </a:rPr>
              <a:t>1. Tổng quan về tầng ứng dụng</a:t>
            </a:r>
            <a:endParaRPr lang="en-US" altLang="zh-CN" sz="5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695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A60F-646A-4633-BD11-9536A0FC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r>
              <a:rPr lang="en-US"/>
              <a:t>Ví dụ: dig linux.com</a:t>
            </a:r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9D3D9-71CF-4951-8C74-46F9C3D5F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47B8B-747E-4AC4-A5D5-EA00FC073208}"/>
              </a:ext>
            </a:extLst>
          </p:cNvPr>
          <p:cNvSpPr txBox="1"/>
          <p:nvPr/>
        </p:nvSpPr>
        <p:spPr>
          <a:xfrm>
            <a:off x="152400" y="1071920"/>
            <a:ext cx="8839200" cy="4801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&lt;&gt; DiG 9.9.2-P1 &lt;&gt; linux.com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global options: +cmd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Got answer: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-&gt;&gt;HEADER&lt;&lt;- opcode: QUERY, status: NOERROR, id: 21655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flags: qr rd ra; QUERY: 1, ANSWER: 2, AUTHORITY: 2, ADDITIONAL: 3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QUESTION SECTION: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;linux.com. IN A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ANSWER SECTION: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linux.com. 1786 IN A 140.211.167.51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linux.com. 1786 IN A 140.211.167.50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AUTHORITY SECTION: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linux.com. 86386 IN NS ns1.linux-foundation.org.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linux.com. 86386 IN NS ns2.linux-foundation.org.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ADDITIONAL SECTION: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ns1.linux-foundation.org. 261 IN A 140.211.169.10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ns2.linux-foundation.org. 262 IN A 140.211.169.11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5E1BBC-548E-45B8-AC36-575FA8D79B4E}"/>
              </a:ext>
            </a:extLst>
          </p:cNvPr>
          <p:cNvSpPr/>
          <p:nvPr/>
        </p:nvSpPr>
        <p:spPr>
          <a:xfrm>
            <a:off x="1524000" y="3549491"/>
            <a:ext cx="990600" cy="571143"/>
          </a:xfrm>
          <a:prstGeom prst="ellipse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D2A98C-F5EB-4BCF-97FA-EA50AAF35206}"/>
              </a:ext>
            </a:extLst>
          </p:cNvPr>
          <p:cNvSpPr txBox="1"/>
          <p:nvPr/>
        </p:nvSpPr>
        <p:spPr>
          <a:xfrm>
            <a:off x="3657600" y="2672834"/>
            <a:ext cx="2667000" cy="646331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r>
              <a:rPr lang="en-US" b="0">
                <a:solidFill>
                  <a:srgbClr val="000000"/>
                </a:solidFill>
              </a:rPr>
              <a:t>TTL: thời gian(s) lưu giữ trả lời trong cache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C1267B-A9FD-4AC1-8D24-DF005DF95946}"/>
              </a:ext>
            </a:extLst>
          </p:cNvPr>
          <p:cNvCxnSpPr>
            <a:stCxn id="7" idx="1"/>
            <a:endCxn id="5" idx="7"/>
          </p:cNvCxnSpPr>
          <p:nvPr/>
        </p:nvCxnSpPr>
        <p:spPr>
          <a:xfrm flipH="1">
            <a:off x="2369530" y="2996000"/>
            <a:ext cx="1288070" cy="637133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98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A60F-646A-4633-BD11-9536A0FC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r>
              <a:rPr lang="en-US"/>
              <a:t>Ví dụ: dig linux.com</a:t>
            </a:r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9D3D9-71CF-4951-8C74-46F9C3D5F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47B8B-747E-4AC4-A5D5-EA00FC073208}"/>
              </a:ext>
            </a:extLst>
          </p:cNvPr>
          <p:cNvSpPr txBox="1"/>
          <p:nvPr/>
        </p:nvSpPr>
        <p:spPr>
          <a:xfrm>
            <a:off x="152400" y="1082650"/>
            <a:ext cx="8839200" cy="4801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&lt;&gt; DiG 9.9.2-P1 &lt;&gt; linux.com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global options: +cmd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Got answer: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-&gt;&gt;HEADER&lt;&lt;- opcode: QUERY, status: NOERROR, id: 21655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flags: qr rd ra; QUERY: 1, ANSWER: 2, AUTHORITY: 2, ADDITIONAL: 3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QUESTION SECTION: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;linux.com. IN A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ANSWER SECTION: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linux.com. 1786 IN A 140.211.167.51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linux.com. 1786 IN A 140.211.167.50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AUTHORITY SECTION: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linux.com. 86386 IN NS ns1.linux-foundation.org.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linux.com. 86386 IN NS ns2.linux-foundation.org.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ADDITIONAL SECTION: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ns1.linux-foundation.org. 261 IN A 140.211.169.10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ns2.linux-foundation.org. 262 IN A 140.211.169.11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EE8147-D9DD-41FF-81F0-75B479484FD3}"/>
              </a:ext>
            </a:extLst>
          </p:cNvPr>
          <p:cNvSpPr/>
          <p:nvPr/>
        </p:nvSpPr>
        <p:spPr>
          <a:xfrm>
            <a:off x="562428" y="4024863"/>
            <a:ext cx="2714171" cy="487501"/>
          </a:xfrm>
          <a:prstGeom prst="ellipse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7097E6-5370-48F5-97DF-35045829A98E}"/>
              </a:ext>
            </a:extLst>
          </p:cNvPr>
          <p:cNvSpPr txBox="1"/>
          <p:nvPr/>
        </p:nvSpPr>
        <p:spPr>
          <a:xfrm>
            <a:off x="3657600" y="2683564"/>
            <a:ext cx="4876800" cy="923330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0">
                <a:solidFill>
                  <a:srgbClr val="000000"/>
                </a:solidFill>
              </a:rPr>
              <a:t>Tên các máy chủ DNS server trả lời truy vấn.</a:t>
            </a:r>
          </a:p>
          <a:p>
            <a:pPr algn="l"/>
            <a:r>
              <a:rPr lang="en-US" b="0">
                <a:solidFill>
                  <a:srgbClr val="000000"/>
                </a:solidFill>
              </a:rPr>
              <a:t>Nếu phần ANSWER rỗng, DNS Resolver gửi truy vấn tới các máy chủ này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A8CFD8-0F5B-4A5F-83E1-02B12F2BD913}"/>
              </a:ext>
            </a:extLst>
          </p:cNvPr>
          <p:cNvCxnSpPr>
            <a:stCxn id="8" idx="1"/>
            <a:endCxn id="7" idx="7"/>
          </p:cNvCxnSpPr>
          <p:nvPr/>
        </p:nvCxnSpPr>
        <p:spPr>
          <a:xfrm flipH="1">
            <a:off x="2879118" y="3145229"/>
            <a:ext cx="778482" cy="951027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94F1C2E-1C61-45B4-B96C-56780063326F}"/>
              </a:ext>
            </a:extLst>
          </p:cNvPr>
          <p:cNvSpPr/>
          <p:nvPr/>
        </p:nvSpPr>
        <p:spPr>
          <a:xfrm>
            <a:off x="3200400" y="4268614"/>
            <a:ext cx="3857172" cy="853350"/>
          </a:xfrm>
          <a:prstGeom prst="ellipse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7D242F-8A71-4EC6-81D1-FED9731E1CF5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5128986" y="3606894"/>
            <a:ext cx="967014" cy="66172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473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A60F-646A-4633-BD11-9536A0FC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r>
              <a:rPr lang="en-US"/>
              <a:t>Ví dụ: dig linux.com</a:t>
            </a:r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9D3D9-71CF-4951-8C74-46F9C3D5F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47B8B-747E-4AC4-A5D5-EA00FC073208}"/>
              </a:ext>
            </a:extLst>
          </p:cNvPr>
          <p:cNvSpPr txBox="1"/>
          <p:nvPr/>
        </p:nvSpPr>
        <p:spPr>
          <a:xfrm>
            <a:off x="152400" y="1111053"/>
            <a:ext cx="8839200" cy="4801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&lt;&gt; DiG 9.9.2-P1 &lt;&gt; linux.com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global options: +cmd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Got answer: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-&gt;&gt;HEADER&lt;&lt;- opcode: QUERY, status: NOERROR, id: 21655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flags: qr rd ra; QUERY: 1, ANSWER: 2, AUTHORITY: 2, ADDITIONAL: 3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QUESTION SECTION: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;linux.com. IN A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ANSWER SECTION: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linux.com. 1786 IN A 140.211.167.51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linux.com. 1786 IN A 140.211.167.50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AUTHORITY SECTION: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linux.com. 86386 IN NS ns1.linux-foundation.org.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linux.com. 86386 IN NS ns2.linux-foundation.org.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ADDITIONAL SECTION: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ns1.linux-foundation.org. 261 IN A 140.211.169.10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ns2.linux-foundation.org. 262 IN A 140.211.169.11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C8AAD6D-C687-47E6-BCF7-0BF7E4DC25FF}"/>
              </a:ext>
            </a:extLst>
          </p:cNvPr>
          <p:cNvSpPr/>
          <p:nvPr/>
        </p:nvSpPr>
        <p:spPr>
          <a:xfrm>
            <a:off x="486229" y="4845567"/>
            <a:ext cx="2714171" cy="487501"/>
          </a:xfrm>
          <a:prstGeom prst="ellipse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CAFEF4-A98A-4566-8BCF-F7BE667FA434}"/>
              </a:ext>
            </a:extLst>
          </p:cNvPr>
          <p:cNvSpPr txBox="1"/>
          <p:nvPr/>
        </p:nvSpPr>
        <p:spPr>
          <a:xfrm>
            <a:off x="3657600" y="2711967"/>
            <a:ext cx="4648200" cy="646331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0">
                <a:solidFill>
                  <a:srgbClr val="000000"/>
                </a:solidFill>
              </a:rPr>
              <a:t>Địa chỉ IP của các máy chủ trả lời truy vấn.</a:t>
            </a:r>
          </a:p>
          <a:p>
            <a:pPr algn="l"/>
            <a:r>
              <a:rPr lang="en-US" b="0">
                <a:solidFill>
                  <a:srgbClr val="000000"/>
                </a:solidFill>
              </a:rPr>
              <a:t>Thông tin này được lưu vào cache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1E743B-C333-4D80-B693-000165E77D78}"/>
              </a:ext>
            </a:extLst>
          </p:cNvPr>
          <p:cNvCxnSpPr>
            <a:stCxn id="7" idx="1"/>
            <a:endCxn id="5" idx="7"/>
          </p:cNvCxnSpPr>
          <p:nvPr/>
        </p:nvCxnSpPr>
        <p:spPr>
          <a:xfrm flipH="1">
            <a:off x="2802919" y="3035133"/>
            <a:ext cx="854681" cy="1881827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E247F4D-57A7-4DE3-B439-21A1A8016752}"/>
              </a:ext>
            </a:extLst>
          </p:cNvPr>
          <p:cNvSpPr/>
          <p:nvPr/>
        </p:nvSpPr>
        <p:spPr>
          <a:xfrm>
            <a:off x="4724400" y="5165517"/>
            <a:ext cx="2630714" cy="746850"/>
          </a:xfrm>
          <a:prstGeom prst="ellipse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309188-E5C3-464F-AA91-31D54626C15E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5981700" y="3358298"/>
            <a:ext cx="58057" cy="1807219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764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r>
              <a:rPr lang="en-US" altLang="en-US"/>
              <a:t>Phân giải tương tác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7696200" cy="685455"/>
          </a:xfrm>
        </p:spPr>
        <p:txBody>
          <a:bodyPr/>
          <a:lstStyle/>
          <a:p>
            <a:r>
              <a:rPr lang="en-GB"/>
              <a:t>Cơ chế mặc định trên các máy chủ DNS</a:t>
            </a:r>
          </a:p>
          <a:p>
            <a:endParaRPr lang="en-GB"/>
          </a:p>
        </p:txBody>
      </p:sp>
      <p:sp>
        <p:nvSpPr>
          <p:cNvPr id="669" name="Rectangle 25"/>
          <p:cNvSpPr>
            <a:spLocks noChangeArrowheads="1"/>
          </p:cNvSpPr>
          <p:nvPr/>
        </p:nvSpPr>
        <p:spPr bwMode="auto">
          <a:xfrm>
            <a:off x="4191001" y="3152573"/>
            <a:ext cx="1876425" cy="476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677" name="Text Box 65"/>
          <p:cNvSpPr txBox="1">
            <a:spLocks noChangeArrowheads="1"/>
          </p:cNvSpPr>
          <p:nvPr/>
        </p:nvSpPr>
        <p:spPr bwMode="auto">
          <a:xfrm>
            <a:off x="7470094" y="1709532"/>
            <a:ext cx="132556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rPr>
              <a:t>root server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</p:txBody>
      </p:sp>
      <p:grpSp>
        <p:nvGrpSpPr>
          <p:cNvPr id="681" name="Group 143"/>
          <p:cNvGrpSpPr>
            <a:grpSpLocks/>
          </p:cNvGrpSpPr>
          <p:nvPr/>
        </p:nvGrpSpPr>
        <p:grpSpPr bwMode="auto">
          <a:xfrm>
            <a:off x="151054" y="3509140"/>
            <a:ext cx="925513" cy="795338"/>
            <a:chOff x="-44" y="1473"/>
            <a:chExt cx="981" cy="1105"/>
          </a:xfrm>
        </p:grpSpPr>
        <p:pic>
          <p:nvPicPr>
            <p:cNvPr id="682" name="Picture 14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3" name="Freeform 14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</p:grpSp>
      <p:grpSp>
        <p:nvGrpSpPr>
          <p:cNvPr id="684" name="Group 146"/>
          <p:cNvGrpSpPr>
            <a:grpSpLocks/>
          </p:cNvGrpSpPr>
          <p:nvPr/>
        </p:nvGrpSpPr>
        <p:grpSpPr bwMode="auto">
          <a:xfrm>
            <a:off x="6850969" y="5367132"/>
            <a:ext cx="390525" cy="641350"/>
            <a:chOff x="4140" y="429"/>
            <a:chExt cx="1425" cy="2396"/>
          </a:xfrm>
        </p:grpSpPr>
        <p:sp>
          <p:nvSpPr>
            <p:cNvPr id="685" name="Freeform 14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686" name="Rectangle 148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687" name="Freeform 14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688" name="Freeform 15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689" name="Rectangle 151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690" name="Group 15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15" name="AutoShape 153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716" name="AutoShape 154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691" name="Rectangle 155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692" name="Group 15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13" name="AutoShape 157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714" name="AutoShape 15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693" name="Rectangle 159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694" name="Rectangle 160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695" name="Group 16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11" name="AutoShape 162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712" name="AutoShape 163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696" name="Freeform 16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697" name="Group 16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09" name="AutoShape 166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710" name="AutoShape 167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698" name="Rectangle 168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699" name="Freeform 16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00" name="Freeform 17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01" name="Oval 171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02" name="Freeform 17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03" name="AutoShape 173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04" name="AutoShape 174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05" name="Oval 175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06" name="Oval 176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707" name="Oval 177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08" name="Rectangle 178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</p:grpSp>
      <p:grpSp>
        <p:nvGrpSpPr>
          <p:cNvPr id="717" name="Group 212"/>
          <p:cNvGrpSpPr>
            <a:grpSpLocks/>
          </p:cNvGrpSpPr>
          <p:nvPr/>
        </p:nvGrpSpPr>
        <p:grpSpPr bwMode="auto">
          <a:xfrm>
            <a:off x="3267075" y="3508069"/>
            <a:ext cx="390525" cy="641350"/>
            <a:chOff x="4140" y="429"/>
            <a:chExt cx="1425" cy="2396"/>
          </a:xfrm>
        </p:grpSpPr>
        <p:sp>
          <p:nvSpPr>
            <p:cNvPr id="718" name="Freeform 213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19" name="Rectangle 214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20" name="Freeform 215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21" name="Freeform 216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22" name="Rectangle 217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723" name="Group 218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48" name="AutoShape 219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749" name="AutoShape 220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724" name="Rectangle 221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725" name="Group 222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46" name="AutoShape 223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747" name="AutoShape 224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726" name="Rectangle 225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27" name="Rectangle 226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728" name="Group 227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44" name="AutoShape 228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745" name="AutoShape 229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729" name="Freeform 230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730" name="Group 231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42" name="AutoShape 232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743" name="AutoShape 233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731" name="Rectangle 234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32" name="Freeform 235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33" name="Freeform 236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34" name="Oval 237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35" name="Freeform 238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36" name="AutoShape 239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37" name="AutoShape 240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38" name="Oval 241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39" name="Oval 242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740" name="Oval 243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41" name="Rectangle 244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</p:grpSp>
      <p:grpSp>
        <p:nvGrpSpPr>
          <p:cNvPr id="750" name="Group 245"/>
          <p:cNvGrpSpPr>
            <a:grpSpLocks/>
          </p:cNvGrpSpPr>
          <p:nvPr/>
        </p:nvGrpSpPr>
        <p:grpSpPr bwMode="auto">
          <a:xfrm>
            <a:off x="6749981" y="1709532"/>
            <a:ext cx="390525" cy="641350"/>
            <a:chOff x="4140" y="429"/>
            <a:chExt cx="1425" cy="2396"/>
          </a:xfrm>
        </p:grpSpPr>
        <p:sp>
          <p:nvSpPr>
            <p:cNvPr id="751" name="Freeform 24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52" name="Rectangle 247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53" name="Freeform 24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54" name="Freeform 24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55" name="Rectangle 250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756" name="Group 25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81" name="AutoShape 252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782" name="AutoShape 253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757" name="Rectangle 254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758" name="Group 25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79" name="AutoShape 25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780" name="AutoShape 257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759" name="Rectangle 258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60" name="Rectangle 259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761" name="Group 26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77" name="AutoShape 26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778" name="AutoShape 262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762" name="Freeform 26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763" name="Group 26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75" name="AutoShape 265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776" name="AutoShape 266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764" name="Rectangle 267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65" name="Freeform 26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66" name="Freeform 26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67" name="Oval 270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68" name="Freeform 27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69" name="AutoShape 272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70" name="AutoShape 273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71" name="Oval 274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72" name="Oval 275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773" name="Oval 276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74" name="Rectangle 277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</p:grpSp>
      <p:grpSp>
        <p:nvGrpSpPr>
          <p:cNvPr id="783" name="Group 311"/>
          <p:cNvGrpSpPr>
            <a:grpSpLocks/>
          </p:cNvGrpSpPr>
          <p:nvPr/>
        </p:nvGrpSpPr>
        <p:grpSpPr bwMode="auto">
          <a:xfrm>
            <a:off x="6847505" y="3462132"/>
            <a:ext cx="390525" cy="641350"/>
            <a:chOff x="4140" y="429"/>
            <a:chExt cx="1425" cy="2396"/>
          </a:xfrm>
        </p:grpSpPr>
        <p:sp>
          <p:nvSpPr>
            <p:cNvPr id="784" name="Freeform 31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85" name="Rectangle 313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86" name="Freeform 31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87" name="Freeform 31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88" name="Rectangle 316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789" name="Group 31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14" name="AutoShape 318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815" name="AutoShape 319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790" name="Rectangle 320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791" name="Group 32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12" name="AutoShape 322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813" name="AutoShape 323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792" name="Rectangle 324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93" name="Rectangle 325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794" name="Group 32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10" name="AutoShape 327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811" name="AutoShape 328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795" name="Freeform 32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796" name="Group 33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08" name="AutoShape 331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809" name="AutoShape 332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797" name="Rectangle 333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98" name="Freeform 33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99" name="Freeform 33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800" name="Oval 336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801" name="Freeform 33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802" name="AutoShape 338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803" name="AutoShape 339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804" name="Oval 340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805" name="Oval 341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806" name="Oval 342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807" name="Rectangle 343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</p:grpSp>
      <p:cxnSp>
        <p:nvCxnSpPr>
          <p:cNvPr id="4" name="Straight Arrow Connector 3"/>
          <p:cNvCxnSpPr/>
          <p:nvPr/>
        </p:nvCxnSpPr>
        <p:spPr bwMode="auto">
          <a:xfrm>
            <a:off x="1219200" y="3671484"/>
            <a:ext cx="1828800" cy="0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8" name="Text Box 65"/>
          <p:cNvSpPr txBox="1">
            <a:spLocks noChangeArrowheads="1"/>
          </p:cNvSpPr>
          <p:nvPr/>
        </p:nvSpPr>
        <p:spPr bwMode="auto">
          <a:xfrm>
            <a:off x="7513637" y="3684779"/>
            <a:ext cx="132556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rPr>
              <a:t>TLD server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19" name="Text Box 65"/>
          <p:cNvSpPr txBox="1">
            <a:spLocks noChangeArrowheads="1"/>
          </p:cNvSpPr>
          <p:nvPr/>
        </p:nvSpPr>
        <p:spPr bwMode="auto">
          <a:xfrm>
            <a:off x="7352732" y="5367132"/>
            <a:ext cx="17150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eaLnBrk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0" kern="0">
                <a:solidFill>
                  <a:srgbClr val="000000"/>
                </a:solidFill>
              </a:rPr>
              <a:t>Authoritative DNS server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</p:txBody>
      </p:sp>
      <p:cxnSp>
        <p:nvCxnSpPr>
          <p:cNvPr id="820" name="Straight Arrow Connector 819"/>
          <p:cNvCxnSpPr/>
          <p:nvPr/>
        </p:nvCxnSpPr>
        <p:spPr bwMode="auto">
          <a:xfrm flipV="1">
            <a:off x="3886200" y="1747274"/>
            <a:ext cx="2590800" cy="1405300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8" name="Straight Arrow Connector 827"/>
          <p:cNvCxnSpPr/>
          <p:nvPr/>
        </p:nvCxnSpPr>
        <p:spPr bwMode="auto">
          <a:xfrm>
            <a:off x="4038600" y="3690732"/>
            <a:ext cx="2438400" cy="0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0" name="Straight Arrow Connector 829"/>
          <p:cNvCxnSpPr/>
          <p:nvPr/>
        </p:nvCxnSpPr>
        <p:spPr bwMode="auto">
          <a:xfrm>
            <a:off x="3962400" y="4349665"/>
            <a:ext cx="2514600" cy="1279214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590" name="TextBox 24589"/>
          <p:cNvSpPr txBox="1"/>
          <p:nvPr/>
        </p:nvSpPr>
        <p:spPr>
          <a:xfrm>
            <a:off x="1143000" y="3321400"/>
            <a:ext cx="209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00FF"/>
                </a:solidFill>
              </a:rPr>
              <a:t>soict.hust.edu.vn</a:t>
            </a:r>
          </a:p>
        </p:txBody>
      </p:sp>
      <p:sp>
        <p:nvSpPr>
          <p:cNvPr id="837" name="TextBox 836"/>
          <p:cNvSpPr txBox="1"/>
          <p:nvPr/>
        </p:nvSpPr>
        <p:spPr>
          <a:xfrm rot="19910825">
            <a:off x="3962617" y="2114900"/>
            <a:ext cx="209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00FF"/>
                </a:solidFill>
              </a:rPr>
              <a:t>soict.hust.edu.vn</a:t>
            </a:r>
          </a:p>
        </p:txBody>
      </p:sp>
      <p:sp>
        <p:nvSpPr>
          <p:cNvPr id="838" name="TextBox 837"/>
          <p:cNvSpPr txBox="1"/>
          <p:nvPr/>
        </p:nvSpPr>
        <p:spPr>
          <a:xfrm>
            <a:off x="4230684" y="3309732"/>
            <a:ext cx="209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00FF"/>
                </a:solidFill>
              </a:rPr>
              <a:t>soict.hust.edu.vn</a:t>
            </a:r>
          </a:p>
        </p:txBody>
      </p:sp>
      <p:sp>
        <p:nvSpPr>
          <p:cNvPr id="839" name="TextBox 838"/>
          <p:cNvSpPr txBox="1"/>
          <p:nvPr/>
        </p:nvSpPr>
        <p:spPr>
          <a:xfrm rot="1622997">
            <a:off x="4417417" y="4760409"/>
            <a:ext cx="209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00FF"/>
                </a:solidFill>
              </a:rPr>
              <a:t>soict.hust.edu.vn</a:t>
            </a:r>
          </a:p>
        </p:txBody>
      </p:sp>
      <p:cxnSp>
        <p:nvCxnSpPr>
          <p:cNvPr id="840" name="Straight Arrow Connector 839"/>
          <p:cNvCxnSpPr/>
          <p:nvPr/>
        </p:nvCxnSpPr>
        <p:spPr bwMode="auto">
          <a:xfrm flipH="1">
            <a:off x="1219201" y="3940066"/>
            <a:ext cx="1828799" cy="1"/>
          </a:xfrm>
          <a:prstGeom prst="straightConnector1">
            <a:avLst/>
          </a:prstGeom>
          <a:noFill/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43" name="Straight Arrow Connector 842"/>
          <p:cNvCxnSpPr/>
          <p:nvPr/>
        </p:nvCxnSpPr>
        <p:spPr bwMode="auto">
          <a:xfrm flipH="1">
            <a:off x="3962400" y="1921263"/>
            <a:ext cx="2651351" cy="1388469"/>
          </a:xfrm>
          <a:prstGeom prst="straightConnector1">
            <a:avLst/>
          </a:prstGeom>
          <a:noFill/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48" name="Straight Arrow Connector 847"/>
          <p:cNvCxnSpPr/>
          <p:nvPr/>
        </p:nvCxnSpPr>
        <p:spPr bwMode="auto">
          <a:xfrm flipH="1">
            <a:off x="4061524" y="3978579"/>
            <a:ext cx="2415476" cy="0"/>
          </a:xfrm>
          <a:prstGeom prst="straightConnector1">
            <a:avLst/>
          </a:prstGeom>
          <a:noFill/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3" name="Straight Arrow Connector 852"/>
          <p:cNvCxnSpPr/>
          <p:nvPr/>
        </p:nvCxnSpPr>
        <p:spPr bwMode="auto">
          <a:xfrm flipH="1" flipV="1">
            <a:off x="3810000" y="4584398"/>
            <a:ext cx="2445954" cy="1296479"/>
          </a:xfrm>
          <a:prstGeom prst="straightConnector1">
            <a:avLst/>
          </a:prstGeom>
          <a:noFill/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55" name="Text Box 65"/>
          <p:cNvSpPr txBox="1">
            <a:spLocks noChangeArrowheads="1"/>
          </p:cNvSpPr>
          <p:nvPr/>
        </p:nvSpPr>
        <p:spPr bwMode="auto">
          <a:xfrm>
            <a:off x="6613751" y="4205989"/>
            <a:ext cx="132556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rPr>
              <a:t>dns.vn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56" name="Text Box 65"/>
          <p:cNvSpPr txBox="1">
            <a:spLocks noChangeArrowheads="1"/>
          </p:cNvSpPr>
          <p:nvPr/>
        </p:nvSpPr>
        <p:spPr bwMode="auto">
          <a:xfrm>
            <a:off x="6188074" y="6119745"/>
            <a:ext cx="201136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rPr>
              <a:t>dns.hust.edu.vn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57" name="TextBox 856"/>
          <p:cNvSpPr txBox="1"/>
          <p:nvPr/>
        </p:nvSpPr>
        <p:spPr>
          <a:xfrm rot="19945314">
            <a:off x="4416546" y="2554248"/>
            <a:ext cx="209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Hỏi </a:t>
            </a:r>
            <a:r>
              <a:rPr lang="en-GB">
                <a:solidFill>
                  <a:srgbClr val="0000FF"/>
                </a:solidFill>
              </a:rPr>
              <a:t>dns.vn</a:t>
            </a:r>
          </a:p>
        </p:txBody>
      </p:sp>
      <p:sp>
        <p:nvSpPr>
          <p:cNvPr id="858" name="TextBox 857"/>
          <p:cNvSpPr txBox="1"/>
          <p:nvPr/>
        </p:nvSpPr>
        <p:spPr>
          <a:xfrm>
            <a:off x="4201470" y="4007200"/>
            <a:ext cx="258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Hỏi </a:t>
            </a:r>
            <a:r>
              <a:rPr lang="en-GB">
                <a:solidFill>
                  <a:srgbClr val="0000FF"/>
                </a:solidFill>
              </a:rPr>
              <a:t>dns.hust.edu.vn</a:t>
            </a:r>
          </a:p>
        </p:txBody>
      </p:sp>
      <p:sp>
        <p:nvSpPr>
          <p:cNvPr id="865" name="TextBox 864"/>
          <p:cNvSpPr txBox="1"/>
          <p:nvPr/>
        </p:nvSpPr>
        <p:spPr>
          <a:xfrm rot="1663980">
            <a:off x="3851866" y="5313894"/>
            <a:ext cx="209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00FF"/>
                </a:solidFill>
              </a:rPr>
              <a:t>202.191.56.65</a:t>
            </a:r>
          </a:p>
        </p:txBody>
      </p:sp>
      <p:sp>
        <p:nvSpPr>
          <p:cNvPr id="866" name="TextBox 865"/>
          <p:cNvSpPr txBox="1"/>
          <p:nvPr/>
        </p:nvSpPr>
        <p:spPr>
          <a:xfrm>
            <a:off x="1066800" y="3995532"/>
            <a:ext cx="209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00FF"/>
                </a:solidFill>
              </a:rPr>
              <a:t>202.191.56.65</a:t>
            </a:r>
          </a:p>
        </p:txBody>
      </p:sp>
      <p:sp>
        <p:nvSpPr>
          <p:cNvPr id="868" name="Text Box 65"/>
          <p:cNvSpPr txBox="1">
            <a:spLocks noChangeArrowheads="1"/>
          </p:cNvSpPr>
          <p:nvPr/>
        </p:nvSpPr>
        <p:spPr bwMode="auto">
          <a:xfrm>
            <a:off x="2667000" y="4300332"/>
            <a:ext cx="1325563" cy="563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Default</a:t>
            </a:r>
          </a:p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0" kern="0">
                <a:solidFill>
                  <a:srgbClr val="000000"/>
                </a:solidFill>
              </a:rPr>
              <a:t>server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/>
      <p:bldP spid="837" grpId="0"/>
      <p:bldP spid="838" grpId="0"/>
      <p:bldP spid="839" grpId="0"/>
      <p:bldP spid="857" grpId="0"/>
      <p:bldP spid="858" grpId="0"/>
      <p:bldP spid="865" grpId="0"/>
      <p:bldP spid="86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r>
              <a:rPr lang="en-GB"/>
              <a:t>Phân giải đệ quy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609600"/>
          </a:xfrm>
        </p:spPr>
        <p:txBody>
          <a:bodyPr/>
          <a:lstStyle/>
          <a:p>
            <a:r>
              <a:rPr lang="en-GB"/>
              <a:t>Tùy chọn mở rộng</a:t>
            </a:r>
          </a:p>
        </p:txBody>
      </p:sp>
      <p:sp>
        <p:nvSpPr>
          <p:cNvPr id="159" name="Rectangle 25"/>
          <p:cNvSpPr>
            <a:spLocks noChangeArrowheads="1"/>
          </p:cNvSpPr>
          <p:nvPr/>
        </p:nvSpPr>
        <p:spPr bwMode="auto">
          <a:xfrm>
            <a:off x="3966453" y="3006801"/>
            <a:ext cx="1876425" cy="476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0" name="Text Box 65"/>
          <p:cNvSpPr txBox="1">
            <a:spLocks noChangeArrowheads="1"/>
          </p:cNvSpPr>
          <p:nvPr/>
        </p:nvSpPr>
        <p:spPr bwMode="auto">
          <a:xfrm>
            <a:off x="7090652" y="1487560"/>
            <a:ext cx="132556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rPr>
              <a:t>Root server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</p:txBody>
      </p:sp>
      <p:grpSp>
        <p:nvGrpSpPr>
          <p:cNvPr id="161" name="Group 143"/>
          <p:cNvGrpSpPr>
            <a:grpSpLocks/>
          </p:cNvGrpSpPr>
          <p:nvPr/>
        </p:nvGrpSpPr>
        <p:grpSpPr bwMode="auto">
          <a:xfrm>
            <a:off x="151054" y="3123100"/>
            <a:ext cx="925513" cy="795338"/>
            <a:chOff x="-44" y="1473"/>
            <a:chExt cx="981" cy="1105"/>
          </a:xfrm>
        </p:grpSpPr>
        <p:pic>
          <p:nvPicPr>
            <p:cNvPr id="162" name="Picture 14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" name="Freeform 14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</p:grpSp>
      <p:grpSp>
        <p:nvGrpSpPr>
          <p:cNvPr id="164" name="Group 146"/>
          <p:cNvGrpSpPr>
            <a:grpSpLocks/>
          </p:cNvGrpSpPr>
          <p:nvPr/>
        </p:nvGrpSpPr>
        <p:grpSpPr bwMode="auto">
          <a:xfrm>
            <a:off x="6626421" y="5221360"/>
            <a:ext cx="390525" cy="641350"/>
            <a:chOff x="4140" y="429"/>
            <a:chExt cx="1425" cy="2396"/>
          </a:xfrm>
        </p:grpSpPr>
        <p:sp>
          <p:nvSpPr>
            <p:cNvPr id="165" name="Freeform 14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66" name="Rectangle 148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67" name="Freeform 14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68" name="Freeform 15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69" name="Rectangle 151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170" name="Group 15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5" name="AutoShape 153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96" name="AutoShape 154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71" name="Rectangle 155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172" name="Group 15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3" name="AutoShape 157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94" name="AutoShape 15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73" name="Rectangle 159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74" name="Rectangle 160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175" name="Group 16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1" name="AutoShape 162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92" name="AutoShape 163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76" name="Freeform 16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177" name="Group 16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9" name="AutoShape 166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90" name="AutoShape 167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78" name="Rectangle 168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79" name="Freeform 16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80" name="Freeform 17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81" name="Oval 171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82" name="Freeform 17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83" name="AutoShape 173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84" name="AutoShape 174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85" name="Oval 175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86" name="Oval 176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187" name="Oval 177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88" name="Rectangle 178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</p:grpSp>
      <p:grpSp>
        <p:nvGrpSpPr>
          <p:cNvPr id="197" name="Group 212"/>
          <p:cNvGrpSpPr>
            <a:grpSpLocks/>
          </p:cNvGrpSpPr>
          <p:nvPr/>
        </p:nvGrpSpPr>
        <p:grpSpPr bwMode="auto">
          <a:xfrm>
            <a:off x="3267075" y="3122029"/>
            <a:ext cx="390525" cy="641350"/>
            <a:chOff x="4140" y="429"/>
            <a:chExt cx="1425" cy="2396"/>
          </a:xfrm>
        </p:grpSpPr>
        <p:sp>
          <p:nvSpPr>
            <p:cNvPr id="198" name="Freeform 213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99" name="Rectangle 214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00" name="Freeform 215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01" name="Freeform 216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02" name="Rectangle 217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203" name="Group 218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28" name="AutoShape 219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229" name="AutoShape 220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204" name="Rectangle 221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205" name="Group 222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26" name="AutoShape 223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227" name="AutoShape 224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206" name="Rectangle 225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07" name="Rectangle 226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208" name="Group 227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24" name="AutoShape 228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225" name="AutoShape 229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209" name="Freeform 230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210" name="Group 231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22" name="AutoShape 232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223" name="AutoShape 233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211" name="Rectangle 234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12" name="Freeform 235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13" name="Freeform 236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14" name="Oval 237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15" name="Freeform 238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16" name="AutoShape 239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17" name="AutoShape 240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18" name="Oval 241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19" name="Oval 242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20" name="Oval 243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21" name="Rectangle 244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</p:grpSp>
      <p:grpSp>
        <p:nvGrpSpPr>
          <p:cNvPr id="230" name="Group 245"/>
          <p:cNvGrpSpPr>
            <a:grpSpLocks/>
          </p:cNvGrpSpPr>
          <p:nvPr/>
        </p:nvGrpSpPr>
        <p:grpSpPr bwMode="auto">
          <a:xfrm>
            <a:off x="6633452" y="1487560"/>
            <a:ext cx="390525" cy="641350"/>
            <a:chOff x="4140" y="429"/>
            <a:chExt cx="1425" cy="2396"/>
          </a:xfrm>
        </p:grpSpPr>
        <p:sp>
          <p:nvSpPr>
            <p:cNvPr id="231" name="Freeform 24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32" name="Rectangle 247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33" name="Freeform 24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34" name="Freeform 24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35" name="Rectangle 250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236" name="Group 25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1" name="AutoShape 252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262" name="AutoShape 253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237" name="Rectangle 254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238" name="Group 25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9" name="AutoShape 25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260" name="AutoShape 257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239" name="Rectangle 258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40" name="Rectangle 259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241" name="Group 26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57" name="AutoShape 26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258" name="AutoShape 262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242" name="Freeform 26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243" name="Group 26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5" name="AutoShape 265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256" name="AutoShape 266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244" name="Rectangle 267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45" name="Freeform 26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46" name="Freeform 26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47" name="Oval 270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48" name="Freeform 27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49" name="AutoShape 272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50" name="AutoShape 273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51" name="Oval 274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52" name="Oval 275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53" name="Oval 276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54" name="Rectangle 277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</p:grpSp>
      <p:grpSp>
        <p:nvGrpSpPr>
          <p:cNvPr id="263" name="Group 311"/>
          <p:cNvGrpSpPr>
            <a:grpSpLocks/>
          </p:cNvGrpSpPr>
          <p:nvPr/>
        </p:nvGrpSpPr>
        <p:grpSpPr bwMode="auto">
          <a:xfrm>
            <a:off x="6622957" y="3316360"/>
            <a:ext cx="390525" cy="641350"/>
            <a:chOff x="4140" y="429"/>
            <a:chExt cx="1425" cy="2396"/>
          </a:xfrm>
        </p:grpSpPr>
        <p:sp>
          <p:nvSpPr>
            <p:cNvPr id="264" name="Freeform 31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65" name="Rectangle 313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66" name="Freeform 31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67" name="Freeform 31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68" name="Rectangle 316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269" name="Group 31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4" name="AutoShape 318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295" name="AutoShape 319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270" name="Rectangle 320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271" name="Group 32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92" name="AutoShape 322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293" name="AutoShape 323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272" name="Rectangle 324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73" name="Rectangle 325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274" name="Group 32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90" name="AutoShape 327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291" name="AutoShape 328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275" name="Freeform 32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276" name="Group 33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88" name="AutoShape 331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289" name="AutoShape 332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277" name="Rectangle 333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78" name="Freeform 33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79" name="Freeform 33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80" name="Oval 336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81" name="Freeform 33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82" name="AutoShape 338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83" name="AutoShape 339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84" name="Oval 340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85" name="Oval 341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86" name="Oval 342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87" name="Rectangle 343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</p:grpSp>
      <p:cxnSp>
        <p:nvCxnSpPr>
          <p:cNvPr id="296" name="Straight Arrow Connector 295"/>
          <p:cNvCxnSpPr/>
          <p:nvPr/>
        </p:nvCxnSpPr>
        <p:spPr bwMode="auto">
          <a:xfrm>
            <a:off x="1219200" y="3285444"/>
            <a:ext cx="1828800" cy="0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7" name="Text Box 65"/>
          <p:cNvSpPr txBox="1">
            <a:spLocks noChangeArrowheads="1"/>
          </p:cNvSpPr>
          <p:nvPr/>
        </p:nvSpPr>
        <p:spPr bwMode="auto">
          <a:xfrm>
            <a:off x="7090652" y="3392560"/>
            <a:ext cx="132556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rPr>
              <a:t>TLD server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298" name="Text Box 65"/>
          <p:cNvSpPr txBox="1">
            <a:spLocks noChangeArrowheads="1"/>
          </p:cNvSpPr>
          <p:nvPr/>
        </p:nvSpPr>
        <p:spPr bwMode="auto">
          <a:xfrm>
            <a:off x="7090652" y="5221360"/>
            <a:ext cx="1676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eaLnBrk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0" kern="0">
                <a:solidFill>
                  <a:srgbClr val="000000"/>
                </a:solidFill>
              </a:rPr>
              <a:t>Authoritative DNS server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</p:txBody>
      </p:sp>
      <p:cxnSp>
        <p:nvCxnSpPr>
          <p:cNvPr id="299" name="Straight Arrow Connector 298"/>
          <p:cNvCxnSpPr/>
          <p:nvPr/>
        </p:nvCxnSpPr>
        <p:spPr bwMode="auto">
          <a:xfrm>
            <a:off x="6811205" y="2340931"/>
            <a:ext cx="2668" cy="903995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0" name="Straight Arrow Connector 299"/>
          <p:cNvCxnSpPr/>
          <p:nvPr/>
        </p:nvCxnSpPr>
        <p:spPr bwMode="auto">
          <a:xfrm>
            <a:off x="6927703" y="4377874"/>
            <a:ext cx="3464" cy="708991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2" name="TextBox 301"/>
          <p:cNvSpPr txBox="1"/>
          <p:nvPr/>
        </p:nvSpPr>
        <p:spPr>
          <a:xfrm>
            <a:off x="1143000" y="2935360"/>
            <a:ext cx="209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00FF"/>
                </a:solidFill>
              </a:rPr>
              <a:t>soict.hust.edu.vn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6873178" y="2401960"/>
            <a:ext cx="209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00FF"/>
                </a:solidFill>
              </a:rPr>
              <a:t>soict.hust.edu.vn</a:t>
            </a:r>
          </a:p>
        </p:txBody>
      </p:sp>
      <p:cxnSp>
        <p:nvCxnSpPr>
          <p:cNvPr id="306" name="Straight Arrow Connector 305"/>
          <p:cNvCxnSpPr/>
          <p:nvPr/>
        </p:nvCxnSpPr>
        <p:spPr bwMode="auto">
          <a:xfrm flipH="1">
            <a:off x="1219201" y="3554026"/>
            <a:ext cx="1828799" cy="1"/>
          </a:xfrm>
          <a:prstGeom prst="straightConnector1">
            <a:avLst/>
          </a:prstGeom>
          <a:noFill/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7" name="Straight Arrow Connector 306"/>
          <p:cNvCxnSpPr/>
          <p:nvPr/>
        </p:nvCxnSpPr>
        <p:spPr bwMode="auto">
          <a:xfrm flipH="1">
            <a:off x="3737852" y="1775491"/>
            <a:ext cx="2651351" cy="1388469"/>
          </a:xfrm>
          <a:prstGeom prst="straightConnector1">
            <a:avLst/>
          </a:prstGeom>
          <a:noFill/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8" name="Straight Arrow Connector 307"/>
          <p:cNvCxnSpPr/>
          <p:nvPr/>
        </p:nvCxnSpPr>
        <p:spPr bwMode="auto">
          <a:xfrm flipV="1">
            <a:off x="6622957" y="2340931"/>
            <a:ext cx="0" cy="834697"/>
          </a:xfrm>
          <a:prstGeom prst="straightConnector1">
            <a:avLst/>
          </a:prstGeom>
          <a:noFill/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9" name="Straight Arrow Connector 308"/>
          <p:cNvCxnSpPr/>
          <p:nvPr/>
        </p:nvCxnSpPr>
        <p:spPr bwMode="auto">
          <a:xfrm flipV="1">
            <a:off x="6785852" y="4383160"/>
            <a:ext cx="0" cy="648242"/>
          </a:xfrm>
          <a:prstGeom prst="straightConnector1">
            <a:avLst/>
          </a:prstGeom>
          <a:noFill/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0" name="Text Box 65"/>
          <p:cNvSpPr txBox="1">
            <a:spLocks noChangeArrowheads="1"/>
          </p:cNvSpPr>
          <p:nvPr/>
        </p:nvSpPr>
        <p:spPr bwMode="auto">
          <a:xfrm>
            <a:off x="6389203" y="4060217"/>
            <a:ext cx="132556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rPr>
              <a:t>dns.vn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311" name="Text Box 65"/>
          <p:cNvSpPr txBox="1">
            <a:spLocks noChangeArrowheads="1"/>
          </p:cNvSpPr>
          <p:nvPr/>
        </p:nvSpPr>
        <p:spPr bwMode="auto">
          <a:xfrm>
            <a:off x="5963526" y="6013729"/>
            <a:ext cx="201136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rPr>
              <a:t>dns.hust.edu.vn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4844336" y="4699628"/>
            <a:ext cx="209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00FF"/>
                </a:solidFill>
              </a:rPr>
              <a:t>202.191.56.65</a:t>
            </a:r>
          </a:p>
        </p:txBody>
      </p:sp>
      <p:sp>
        <p:nvSpPr>
          <p:cNvPr id="315" name="TextBox 314"/>
          <p:cNvSpPr txBox="1"/>
          <p:nvPr/>
        </p:nvSpPr>
        <p:spPr>
          <a:xfrm>
            <a:off x="1066800" y="3609492"/>
            <a:ext cx="209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00FF"/>
                </a:solidFill>
              </a:rPr>
              <a:t>202.191.56.65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6959697" y="4383160"/>
            <a:ext cx="209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00FF"/>
                </a:solidFill>
              </a:rPr>
              <a:t>soict.hust.edu.vn</a:t>
            </a:r>
          </a:p>
        </p:txBody>
      </p:sp>
      <p:sp>
        <p:nvSpPr>
          <p:cNvPr id="327" name="TextBox 326"/>
          <p:cNvSpPr txBox="1"/>
          <p:nvPr/>
        </p:nvSpPr>
        <p:spPr>
          <a:xfrm>
            <a:off x="4768136" y="2870828"/>
            <a:ext cx="209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00FF"/>
                </a:solidFill>
              </a:rPr>
              <a:t>202.191.56.65</a:t>
            </a:r>
          </a:p>
        </p:txBody>
      </p:sp>
      <p:sp>
        <p:nvSpPr>
          <p:cNvPr id="328" name="TextBox 327"/>
          <p:cNvSpPr txBox="1"/>
          <p:nvPr/>
        </p:nvSpPr>
        <p:spPr>
          <a:xfrm rot="19966791">
            <a:off x="4113812" y="2403200"/>
            <a:ext cx="209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00FF"/>
                </a:solidFill>
              </a:rPr>
              <a:t>202.191.56.65</a:t>
            </a:r>
          </a:p>
        </p:txBody>
      </p:sp>
      <p:cxnSp>
        <p:nvCxnSpPr>
          <p:cNvPr id="329" name="Straight Arrow Connector 328"/>
          <p:cNvCxnSpPr/>
          <p:nvPr/>
        </p:nvCxnSpPr>
        <p:spPr bwMode="auto">
          <a:xfrm flipV="1">
            <a:off x="3737852" y="1765407"/>
            <a:ext cx="2225674" cy="1169954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3" name="TextBox 332"/>
          <p:cNvSpPr txBox="1"/>
          <p:nvPr/>
        </p:nvSpPr>
        <p:spPr>
          <a:xfrm rot="19920064">
            <a:off x="3697953" y="1994953"/>
            <a:ext cx="209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00FF"/>
                </a:solidFill>
              </a:rPr>
              <a:t>soict.hust.edu.vn</a:t>
            </a:r>
          </a:p>
        </p:txBody>
      </p:sp>
      <p:sp>
        <p:nvSpPr>
          <p:cNvPr id="335" name="Text Box 65"/>
          <p:cNvSpPr txBox="1">
            <a:spLocks noChangeArrowheads="1"/>
          </p:cNvSpPr>
          <p:nvPr/>
        </p:nvSpPr>
        <p:spPr bwMode="auto">
          <a:xfrm>
            <a:off x="2865437" y="3849760"/>
            <a:ext cx="1325563" cy="563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800" b="0" kern="0">
                <a:solidFill>
                  <a:srgbClr val="000000"/>
                </a:solidFill>
              </a:rPr>
              <a:t>Default</a:t>
            </a:r>
          </a:p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0" kern="0">
                <a:solidFill>
                  <a:srgbClr val="000000"/>
                </a:solidFill>
              </a:rPr>
              <a:t>server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25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  <p:bldP spid="303" grpId="0"/>
      <p:bldP spid="314" grpId="0"/>
      <p:bldP spid="315" grpId="0"/>
      <p:bldP spid="322" grpId="0"/>
      <p:bldP spid="327" grpId="0"/>
      <p:bldP spid="328" grpId="0"/>
      <p:bldP spid="3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28F74-C3F4-40F2-86CC-D1DEF9C44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23930"/>
            <a:ext cx="7886700" cy="2724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800" b="1">
                <a:solidFill>
                  <a:schemeClr val="bg1"/>
                </a:solidFill>
                <a:latin typeface="Arial" panose="020B0604020202020204" pitchFamily="34" charset="0"/>
              </a:rPr>
              <a:t>3. Dịch vụ Web</a:t>
            </a:r>
            <a:endParaRPr lang="en-US" altLang="zh-CN" sz="4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491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r>
              <a:rPr lang="en-US" altLang="en-US"/>
              <a:t>HTTP và Web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1172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GB" sz="2400"/>
              <a:t>Internet trước thập kỷ 1990s:</a:t>
            </a:r>
          </a:p>
          <a:p>
            <a:pPr lvl="1">
              <a:lnSpc>
                <a:spcPct val="100000"/>
              </a:lnSpc>
            </a:pPr>
            <a:r>
              <a:rPr lang="en-GB" sz="2000"/>
              <a:t>Hầu như chỉ sử dụng hạn chế trong cơ quan chính phủ, phòng nghiên cứu...</a:t>
            </a:r>
          </a:p>
          <a:p>
            <a:pPr lvl="1">
              <a:lnSpc>
                <a:spcPct val="100000"/>
              </a:lnSpc>
            </a:pPr>
            <a:r>
              <a:rPr lang="en-GB" sz="2000"/>
              <a:t>Các dịch vụ email, FPT không phù hợp cho chia sẻ thông tin đại chúng</a:t>
            </a:r>
          </a:p>
          <a:p>
            <a:pPr lvl="1">
              <a:lnSpc>
                <a:spcPct val="100000"/>
              </a:lnSpc>
            </a:pPr>
            <a:r>
              <a:rPr lang="en-GB" sz="2000"/>
              <a:t>Không có cơ chế hiệu quả để liên kết các tài nguyên thông tin nằm rải rác trên Internet </a:t>
            </a:r>
          </a:p>
          <a:p>
            <a:pPr>
              <a:lnSpc>
                <a:spcPct val="100000"/>
              </a:lnSpc>
            </a:pPr>
            <a:r>
              <a:rPr lang="en-GB" sz="2400"/>
              <a:t>Năm 1990, </a:t>
            </a:r>
            <a:r>
              <a:rPr lang="en-US" sz="2400">
                <a:latin typeface="Arial" charset="0"/>
                <a:ea typeface="Arial" charset="0"/>
                <a:cs typeface="Arial" charset="0"/>
              </a:rPr>
              <a:t>Tim Berners-Lee giới thiệu World Wide Web:</a:t>
            </a:r>
          </a:p>
          <a:p>
            <a:pPr lvl="1">
              <a:lnSpc>
                <a:spcPct val="100000"/>
              </a:lnSpc>
            </a:pPr>
            <a:r>
              <a:rPr lang="en-GB" sz="2000"/>
              <a:t>Trao đổi thông tin dưới dạng siêu văn bản (hypertext) sử dụng ngôn ngữ HTML (Hypertext Markup Language)</a:t>
            </a:r>
          </a:p>
          <a:p>
            <a:pPr lvl="1">
              <a:lnSpc>
                <a:spcPct val="100000"/>
              </a:lnSpc>
            </a:pPr>
            <a:r>
              <a:rPr lang="en-GB" sz="2000"/>
              <a:t>Các đối tượng không cần đóng gói “tất cả trong một” như trên các văn bản trước đó</a:t>
            </a:r>
          </a:p>
          <a:p>
            <a:pPr lvl="1">
              <a:lnSpc>
                <a:spcPct val="100000"/>
              </a:lnSpc>
            </a:pPr>
            <a:r>
              <a:rPr lang="en-GB" sz="2000"/>
              <a:t>Siêu văn bản chỉ chứa chứa liên kết (hypertext) tới các đối tượng khác (định vị bằng URL).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2517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r>
              <a:rPr lang="en-GB"/>
              <a:t>Uniform Resource Locator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r>
              <a:rPr lang="en-US" sz="2800"/>
              <a:t>Định vị một tài nguyên bất kỳ trên mạng và cách thức để truy cập tài nguyên đó</a:t>
            </a:r>
          </a:p>
          <a:p>
            <a:pPr algn="ctr"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protocol://hostname[:port]/directory-path/resource</a:t>
            </a:r>
          </a:p>
          <a:p>
            <a:pPr marL="0" indent="0">
              <a:buNone/>
            </a:pPr>
            <a:endParaRPr lang="en-US" sz="1200" i="1"/>
          </a:p>
          <a:p>
            <a:r>
              <a:rPr lang="en-US" sz="2400" i="1"/>
              <a:t>protocol</a:t>
            </a:r>
            <a:r>
              <a:rPr lang="en-US" sz="2400"/>
              <a:t>: Giao thức (http, ftp, https, smtp, rtsp…)</a:t>
            </a:r>
          </a:p>
          <a:p>
            <a:r>
              <a:rPr lang="en-US" sz="2400" i="1"/>
              <a:t>hostname</a:t>
            </a:r>
            <a:r>
              <a:rPr lang="en-US" sz="2400"/>
              <a:t>: tên miền, địa chỉ IP</a:t>
            </a:r>
          </a:p>
          <a:p>
            <a:r>
              <a:rPr lang="en-US" sz="2400" i="1"/>
              <a:t>port:</a:t>
            </a:r>
            <a:r>
              <a:rPr lang="en-US" sz="2400"/>
              <a:t> cổng ứng dụng (có thể không cần)</a:t>
            </a:r>
          </a:p>
          <a:p>
            <a:r>
              <a:rPr lang="en-US" sz="2400" i="1"/>
              <a:t>directory path</a:t>
            </a:r>
            <a:r>
              <a:rPr lang="en-US" sz="2400"/>
              <a:t>: đường dẫn tới tài nguyên</a:t>
            </a:r>
          </a:p>
          <a:p>
            <a:r>
              <a:rPr lang="en-US" sz="2400" i="1"/>
              <a:t>resource</a:t>
            </a:r>
            <a:r>
              <a:rPr lang="en-US" sz="2400"/>
              <a:t>: định danh của tài nguyên</a:t>
            </a:r>
          </a:p>
          <a:p>
            <a:pPr marL="0" indent="0">
              <a:buNone/>
            </a:pPr>
            <a:endParaRPr lang="en-GB" sz="2800"/>
          </a:p>
          <a:p>
            <a:endParaRPr lang="en-GB" sz="2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3688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/>
              <a:t>HTTP và Web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66192"/>
            <a:ext cx="4495800" cy="4963146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en-US" sz="2400"/>
              <a:t>WWW: World Wide Web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trao đổi dữ liệu siêu văn bản HTML (HyperText Markup Language) trên mạng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/>
              <a:t>HTTP: HyperText Transfer Protocol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Mô hình Client/Server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Client yêu cầu truy nhập tới các trang web (chứa các đối tượng web) và hiển thị chúng trên trình duyệt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Server: Nhận yêu cầu và trả lời cho client</a:t>
            </a:r>
          </a:p>
          <a:p>
            <a:pPr eaLnBrk="1" hangingPunct="1">
              <a:lnSpc>
                <a:spcPct val="100000"/>
              </a:lnSpc>
            </a:pPr>
            <a:endParaRPr lang="en-US" altLang="en-US"/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4702175" y="2435225"/>
            <a:ext cx="15843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PC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Firefox browser</a:t>
            </a:r>
            <a:endParaRPr lang="en-US" altLang="en-US" sz="2400"/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7645400" y="3816350"/>
            <a:ext cx="13462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server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Apache Web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server</a:t>
            </a:r>
            <a:endParaRPr lang="en-US" altLang="en-US" sz="2400"/>
          </a:p>
        </p:txBody>
      </p:sp>
      <p:sp>
        <p:nvSpPr>
          <p:cNvPr id="34" name="Text Box 23"/>
          <p:cNvSpPr txBox="1">
            <a:spLocks noChangeArrowheads="1"/>
          </p:cNvSpPr>
          <p:nvPr/>
        </p:nvSpPr>
        <p:spPr bwMode="auto">
          <a:xfrm>
            <a:off x="4880438" y="5197475"/>
            <a:ext cx="16770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iphone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Safari browser</a:t>
            </a:r>
            <a:endParaRPr lang="en-US" altLang="en-US" sz="2400"/>
          </a:p>
        </p:txBody>
      </p:sp>
      <p:grpSp>
        <p:nvGrpSpPr>
          <p:cNvPr id="35" name="Group 35"/>
          <p:cNvGrpSpPr>
            <a:grpSpLocks/>
          </p:cNvGrpSpPr>
          <p:nvPr/>
        </p:nvGrpSpPr>
        <p:grpSpPr bwMode="auto">
          <a:xfrm>
            <a:off x="5915025" y="2116137"/>
            <a:ext cx="2101850" cy="946150"/>
            <a:chOff x="3640" y="1346"/>
            <a:chExt cx="1324" cy="596"/>
          </a:xfrm>
        </p:grpSpPr>
        <p:sp>
          <p:nvSpPr>
            <p:cNvPr id="36" name="Line 19"/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" name="Text Box 24"/>
            <p:cNvSpPr txBox="1">
              <a:spLocks noChangeArrowheads="1"/>
            </p:cNvSpPr>
            <p:nvPr/>
          </p:nvSpPr>
          <p:spPr bwMode="auto">
            <a:xfrm rot="1422049">
              <a:off x="3860" y="1445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</a:rPr>
                <a:t>HTTP request</a:t>
              </a:r>
              <a:endParaRPr lang="en-US" altLang="en-US" sz="2400">
                <a:solidFill>
                  <a:srgbClr val="CC0000"/>
                </a:solidFill>
              </a:endParaRPr>
            </a:p>
          </p:txBody>
        </p:sp>
      </p:grpSp>
      <p:grpSp>
        <p:nvGrpSpPr>
          <p:cNvPr id="38" name="Group 36"/>
          <p:cNvGrpSpPr>
            <a:grpSpLocks/>
          </p:cNvGrpSpPr>
          <p:nvPr/>
        </p:nvGrpSpPr>
        <p:grpSpPr bwMode="auto">
          <a:xfrm>
            <a:off x="6026150" y="2324100"/>
            <a:ext cx="1971675" cy="904875"/>
            <a:chOff x="4141" y="394"/>
            <a:chExt cx="1242" cy="570"/>
          </a:xfrm>
        </p:grpSpPr>
        <p:sp>
          <p:nvSpPr>
            <p:cNvPr id="39" name="Line 20"/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 rot="1411598">
              <a:off x="4304" y="706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</a:rPr>
                <a:t>HTTP response</a:t>
              </a:r>
              <a:endParaRPr lang="en-US" altLang="en-US" sz="2400">
                <a:solidFill>
                  <a:srgbClr val="CC0000"/>
                </a:solidFill>
              </a:endParaRPr>
            </a:p>
          </p:txBody>
        </p:sp>
      </p:grpSp>
      <p:grpSp>
        <p:nvGrpSpPr>
          <p:cNvPr id="41" name="Group 37"/>
          <p:cNvGrpSpPr>
            <a:grpSpLocks/>
          </p:cNvGrpSpPr>
          <p:nvPr/>
        </p:nvGrpSpPr>
        <p:grpSpPr bwMode="auto">
          <a:xfrm rot="-3183056">
            <a:off x="5891213" y="3609975"/>
            <a:ext cx="2101850" cy="946150"/>
            <a:chOff x="3640" y="1346"/>
            <a:chExt cx="1324" cy="596"/>
          </a:xfrm>
        </p:grpSpPr>
        <p:sp>
          <p:nvSpPr>
            <p:cNvPr id="42" name="Line 19"/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" name="Text Box 24"/>
            <p:cNvSpPr txBox="1">
              <a:spLocks noChangeArrowheads="1"/>
            </p:cNvSpPr>
            <p:nvPr/>
          </p:nvSpPr>
          <p:spPr bwMode="auto">
            <a:xfrm rot="1422049">
              <a:off x="3860" y="1445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</a:rPr>
                <a:t>HTTP request</a:t>
              </a:r>
              <a:endParaRPr lang="en-US" altLang="en-US" sz="2400">
                <a:solidFill>
                  <a:srgbClr val="CC0000"/>
                </a:solidFill>
              </a:endParaRPr>
            </a:p>
          </p:txBody>
        </p:sp>
      </p:grpSp>
      <p:grpSp>
        <p:nvGrpSpPr>
          <p:cNvPr id="44" name="Group 40"/>
          <p:cNvGrpSpPr>
            <a:grpSpLocks/>
          </p:cNvGrpSpPr>
          <p:nvPr/>
        </p:nvGrpSpPr>
        <p:grpSpPr bwMode="auto">
          <a:xfrm rot="-3264937">
            <a:off x="5937250" y="3849687"/>
            <a:ext cx="1971675" cy="904875"/>
            <a:chOff x="4141" y="394"/>
            <a:chExt cx="1242" cy="570"/>
          </a:xfrm>
        </p:grpSpPr>
        <p:sp>
          <p:nvSpPr>
            <p:cNvPr id="45" name="Line 20"/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" name="Text Box 26"/>
            <p:cNvSpPr txBox="1">
              <a:spLocks noChangeArrowheads="1"/>
            </p:cNvSpPr>
            <p:nvPr/>
          </p:nvSpPr>
          <p:spPr bwMode="auto">
            <a:xfrm rot="1411598">
              <a:off x="4304" y="706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</a:rPr>
                <a:t>HTTP response</a:t>
              </a:r>
              <a:endParaRPr lang="en-US" altLang="en-US" sz="2400">
                <a:solidFill>
                  <a:srgbClr val="CC0000"/>
                </a:solidFill>
              </a:endParaRPr>
            </a:p>
          </p:txBody>
        </p:sp>
      </p:grpSp>
      <p:pic>
        <p:nvPicPr>
          <p:cNvPr id="47" name="Picture 43" descr="iphone_stylized_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4265612"/>
            <a:ext cx="382588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" name="Group 44"/>
          <p:cNvGrpSpPr>
            <a:grpSpLocks/>
          </p:cNvGrpSpPr>
          <p:nvPr/>
        </p:nvGrpSpPr>
        <p:grpSpPr bwMode="auto">
          <a:xfrm>
            <a:off x="4894263" y="1447800"/>
            <a:ext cx="1066800" cy="1079500"/>
            <a:chOff x="-44" y="1473"/>
            <a:chExt cx="981" cy="1105"/>
          </a:xfrm>
        </p:grpSpPr>
        <p:pic>
          <p:nvPicPr>
            <p:cNvPr id="4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  <p:grpSp>
        <p:nvGrpSpPr>
          <p:cNvPr id="51" name="Group 47"/>
          <p:cNvGrpSpPr>
            <a:grpSpLocks/>
          </p:cNvGrpSpPr>
          <p:nvPr/>
        </p:nvGrpSpPr>
        <p:grpSpPr bwMode="auto">
          <a:xfrm>
            <a:off x="8015288" y="2613025"/>
            <a:ext cx="695325" cy="1282700"/>
            <a:chOff x="4140" y="429"/>
            <a:chExt cx="1425" cy="2396"/>
          </a:xfrm>
        </p:grpSpPr>
        <p:sp>
          <p:nvSpPr>
            <p:cNvPr id="52" name="Freeform 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Rectangle 49"/>
            <p:cNvSpPr>
              <a:spLocks noChangeArrowheads="1"/>
            </p:cNvSpPr>
            <p:nvPr/>
          </p:nvSpPr>
          <p:spPr bwMode="auto">
            <a:xfrm>
              <a:off x="4205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" name="Freeform 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Freeform 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Rectangle 52"/>
            <p:cNvSpPr>
              <a:spLocks noChangeArrowheads="1"/>
            </p:cNvSpPr>
            <p:nvPr/>
          </p:nvSpPr>
          <p:spPr bwMode="auto">
            <a:xfrm>
              <a:off x="4212" y="693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57" name="Group 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2" name="AutoShape 54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7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3" name="AutoShape 55"/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4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4225" y="1019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59" name="Group 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0" name="AutoShape 58"/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1" name="AutoShape 59"/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4218" y="1357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4228" y="1654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62" name="Group 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8" name="AutoShape 6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9" name="AutoShape 64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3" name="Freeform 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64" name="Group 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6" name="AutoShape 6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7" name="AutoShape 68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5" name="Rectangle 69"/>
            <p:cNvSpPr>
              <a:spLocks noChangeArrowheads="1"/>
            </p:cNvSpPr>
            <p:nvPr/>
          </p:nvSpPr>
          <p:spPr bwMode="auto">
            <a:xfrm>
              <a:off x="5249" y="432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Oval 72"/>
            <p:cNvSpPr>
              <a:spLocks noChangeArrowheads="1"/>
            </p:cNvSpPr>
            <p:nvPr/>
          </p:nvSpPr>
          <p:spPr bwMode="auto">
            <a:xfrm>
              <a:off x="5516" y="2611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AutoShape 74"/>
            <p:cNvSpPr>
              <a:spLocks noChangeArrowheads="1"/>
            </p:cNvSpPr>
            <p:nvPr/>
          </p:nvSpPr>
          <p:spPr bwMode="auto">
            <a:xfrm>
              <a:off x="4140" y="2677"/>
              <a:ext cx="1201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" name="AutoShape 75"/>
            <p:cNvSpPr>
              <a:spLocks noChangeArrowheads="1"/>
            </p:cNvSpPr>
            <p:nvPr/>
          </p:nvSpPr>
          <p:spPr bwMode="auto">
            <a:xfrm>
              <a:off x="4205" y="2712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2" name="Oval 76"/>
            <p:cNvSpPr>
              <a:spLocks noChangeArrowheads="1"/>
            </p:cNvSpPr>
            <p:nvPr/>
          </p:nvSpPr>
          <p:spPr bwMode="auto">
            <a:xfrm>
              <a:off x="4309" y="2383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3" name="Oval 77"/>
            <p:cNvSpPr>
              <a:spLocks noChangeArrowheads="1"/>
            </p:cNvSpPr>
            <p:nvPr/>
          </p:nvSpPr>
          <p:spPr bwMode="auto">
            <a:xfrm>
              <a:off x="4485" y="2383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74" name="Oval 78"/>
            <p:cNvSpPr>
              <a:spLocks noChangeArrowheads="1"/>
            </p:cNvSpPr>
            <p:nvPr/>
          </p:nvSpPr>
          <p:spPr bwMode="auto">
            <a:xfrm>
              <a:off x="4661" y="2380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5" name="Rectangle 79"/>
            <p:cNvSpPr>
              <a:spLocks noChangeArrowheads="1"/>
            </p:cNvSpPr>
            <p:nvPr/>
          </p:nvSpPr>
          <p:spPr bwMode="auto">
            <a:xfrm>
              <a:off x="5061" y="1835"/>
              <a:ext cx="88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D5F82F6-6E3F-4010-B93D-C813B651407A}"/>
              </a:ext>
            </a:extLst>
          </p:cNvPr>
          <p:cNvSpPr txBox="1"/>
          <p:nvPr/>
        </p:nvSpPr>
        <p:spPr>
          <a:xfrm>
            <a:off x="5221357" y="5901573"/>
            <a:ext cx="3790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i="1">
                <a:solidFill>
                  <a:schemeClr val="tx1">
                    <a:lumMod val="75000"/>
                    <a:lumOff val="25000"/>
                  </a:schemeClr>
                </a:solidFill>
              </a:rPr>
              <a:t>Hình ảnh từ: “Computer Networking: A Top Down Approach”, Jim Kurose</a:t>
            </a:r>
            <a:endParaRPr lang="vi-VN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88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pPr eaLnBrk="1" hangingPunct="1"/>
            <a:r>
              <a:rPr lang="en-US" altLang="en-US"/>
              <a:t>Hoạt động của HTTP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2209"/>
            <a:ext cx="8229600" cy="4663453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en-US" dirty="0" err="1"/>
              <a:t>Thiết</a:t>
            </a:r>
            <a:r>
              <a:rPr lang="en-US" altLang="en-US" dirty="0"/>
              <a:t> </a:t>
            </a:r>
            <a:r>
              <a:rPr lang="en-US" altLang="en-US" dirty="0" err="1"/>
              <a:t>lập</a:t>
            </a:r>
            <a:r>
              <a:rPr lang="en-US" altLang="en-US" dirty="0"/>
              <a:t> </a:t>
            </a:r>
            <a:r>
              <a:rPr lang="en-US" altLang="en-US" dirty="0" err="1"/>
              <a:t>liên</a:t>
            </a:r>
            <a:r>
              <a:rPr lang="en-US" altLang="en-US" dirty="0"/>
              <a:t> </a:t>
            </a:r>
            <a:r>
              <a:rPr lang="en-US" altLang="en-US" dirty="0" err="1"/>
              <a:t>kết</a:t>
            </a:r>
            <a:r>
              <a:rPr lang="en-US" altLang="en-US" dirty="0"/>
              <a:t> TCP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Server </a:t>
            </a:r>
            <a:r>
              <a:rPr lang="en-US" altLang="en-US" dirty="0" err="1"/>
              <a:t>mở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TCP socket </a:t>
            </a:r>
            <a:r>
              <a:rPr lang="en-US" altLang="en-US" dirty="0" err="1"/>
              <a:t>chờ</a:t>
            </a:r>
            <a:r>
              <a:rPr lang="en-US" altLang="en-US" dirty="0"/>
              <a:t>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cầu</a:t>
            </a:r>
            <a:r>
              <a:rPr lang="en-US" altLang="en-US" dirty="0"/>
              <a:t>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nối</a:t>
            </a:r>
            <a:r>
              <a:rPr lang="en-US" altLang="en-US" dirty="0"/>
              <a:t> </a:t>
            </a:r>
            <a:r>
              <a:rPr lang="en-US" altLang="en-US" dirty="0" err="1"/>
              <a:t>tại</a:t>
            </a:r>
            <a:r>
              <a:rPr lang="en-US" altLang="en-US" dirty="0"/>
              <a:t> </a:t>
            </a:r>
            <a:r>
              <a:rPr lang="en-US" altLang="en-US" dirty="0" err="1"/>
              <a:t>cổng</a:t>
            </a:r>
            <a:r>
              <a:rPr lang="en-US" altLang="en-US" dirty="0"/>
              <a:t> 80 (</a:t>
            </a:r>
            <a:r>
              <a:rPr lang="en-US" altLang="en-US" dirty="0" err="1"/>
              <a:t>mặc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Client </a:t>
            </a:r>
            <a:r>
              <a:rPr lang="en-US" altLang="en-US" dirty="0" err="1"/>
              <a:t>khởi</a:t>
            </a:r>
            <a:r>
              <a:rPr lang="en-US" altLang="en-US" dirty="0"/>
              <a:t> </a:t>
            </a:r>
            <a:r>
              <a:rPr lang="en-US" altLang="en-US" dirty="0" err="1"/>
              <a:t>tạo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liên</a:t>
            </a:r>
            <a:r>
              <a:rPr lang="en-US" altLang="en-US" dirty="0"/>
              <a:t> </a:t>
            </a:r>
            <a:r>
              <a:rPr lang="en-US" altLang="en-US" dirty="0" err="1"/>
              <a:t>kết</a:t>
            </a:r>
            <a:r>
              <a:rPr lang="en-US" altLang="en-US" dirty="0"/>
              <a:t> TCP </a:t>
            </a:r>
            <a:r>
              <a:rPr lang="en-US" altLang="en-US" dirty="0" err="1"/>
              <a:t>tới</a:t>
            </a:r>
            <a:r>
              <a:rPr lang="en-US" altLang="en-US" dirty="0"/>
              <a:t> server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Server </a:t>
            </a:r>
            <a:r>
              <a:rPr lang="en-US" altLang="en-US" dirty="0" err="1"/>
              <a:t>chấp</a:t>
            </a:r>
            <a:r>
              <a:rPr lang="en-US" altLang="en-US" dirty="0"/>
              <a:t> </a:t>
            </a:r>
            <a:r>
              <a:rPr lang="en-US" altLang="en-US" dirty="0" err="1"/>
              <a:t>nhận</a:t>
            </a:r>
            <a:r>
              <a:rPr lang="en-US" altLang="en-US" dirty="0"/>
              <a:t>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cầu</a:t>
            </a:r>
            <a:r>
              <a:rPr lang="en-US" altLang="en-US" dirty="0"/>
              <a:t>, </a:t>
            </a:r>
            <a:r>
              <a:rPr lang="en-US" altLang="en-US" dirty="0" err="1"/>
              <a:t>tạo</a:t>
            </a:r>
            <a:r>
              <a:rPr lang="en-US" altLang="en-US" dirty="0"/>
              <a:t> </a:t>
            </a:r>
            <a:r>
              <a:rPr lang="en-US" altLang="en-US" dirty="0" err="1"/>
              <a:t>liên</a:t>
            </a:r>
            <a:r>
              <a:rPr lang="en-US" altLang="en-US" dirty="0"/>
              <a:t> </a:t>
            </a:r>
            <a:r>
              <a:rPr lang="en-US" altLang="en-US" dirty="0" err="1"/>
              <a:t>kết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/>
              <a:t>Trao </a:t>
            </a:r>
            <a:r>
              <a:rPr lang="en-US" altLang="en-US" dirty="0" err="1"/>
              <a:t>đổi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</a:t>
            </a:r>
            <a:r>
              <a:rPr lang="en-US" altLang="en-US" dirty="0" err="1"/>
              <a:t>điệp</a:t>
            </a:r>
            <a:r>
              <a:rPr lang="en-US" altLang="en-US" dirty="0"/>
              <a:t> HTTP (</a:t>
            </a:r>
            <a:r>
              <a:rPr lang="en-US" altLang="en-US" dirty="0" err="1"/>
              <a:t>giao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ứng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/>
              <a:t>HTTP Request: Thông </a:t>
            </a:r>
            <a:r>
              <a:rPr lang="en-US" altLang="en-US" dirty="0" err="1"/>
              <a:t>điệp</a:t>
            </a:r>
            <a:r>
              <a:rPr lang="en-US" altLang="en-US" dirty="0"/>
              <a:t>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cầu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/>
              <a:t>HTTP Response: Thông </a:t>
            </a:r>
            <a:r>
              <a:rPr lang="en-US" altLang="en-US" dirty="0" err="1"/>
              <a:t>điệp</a:t>
            </a:r>
            <a:r>
              <a:rPr lang="en-US" altLang="en-US" dirty="0"/>
              <a:t> </a:t>
            </a:r>
            <a:r>
              <a:rPr lang="en-US" altLang="en-US" dirty="0" err="1"/>
              <a:t>trả</a:t>
            </a:r>
            <a:r>
              <a:rPr lang="en-US" altLang="en-US" dirty="0"/>
              <a:t> </a:t>
            </a:r>
            <a:r>
              <a:rPr lang="en-US" altLang="en-US" dirty="0" err="1"/>
              <a:t>lời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 err="1"/>
              <a:t>Đóng</a:t>
            </a:r>
            <a:r>
              <a:rPr lang="en-US" altLang="en-US" dirty="0"/>
              <a:t> </a:t>
            </a:r>
            <a:r>
              <a:rPr lang="en-US" altLang="en-US" dirty="0" err="1"/>
              <a:t>liên</a:t>
            </a:r>
            <a:r>
              <a:rPr lang="en-US" altLang="en-US" dirty="0"/>
              <a:t> </a:t>
            </a:r>
            <a:r>
              <a:rPr lang="en-US" altLang="en-US" dirty="0" err="1"/>
              <a:t>kết</a:t>
            </a:r>
            <a:r>
              <a:rPr lang="en-US" altLang="en-US" dirty="0"/>
              <a:t> TCP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069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Tầng ứng dụng trong TCP/IP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9826" y="6354513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5334000" y="1361795"/>
            <a:ext cx="2895600" cy="898525"/>
          </a:xfrm>
          <a:prstGeom prst="rect">
            <a:avLst/>
          </a:prstGeom>
          <a:noFill/>
          <a:ln w="2857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336699"/>
                </a:solidFill>
              </a:rPr>
              <a:t>Application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0"/>
              <a:t>(HTTP, Mail, …)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5334000" y="2261908"/>
            <a:ext cx="2895600" cy="8985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1">
                    <a:lumMod val="50000"/>
                  </a:schemeClr>
                </a:solidFill>
              </a:rPr>
              <a:t>Transport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0">
                <a:solidFill>
                  <a:schemeClr val="bg1">
                    <a:lumMod val="50000"/>
                  </a:schemeClr>
                </a:solidFill>
              </a:rPr>
              <a:t>(UDP, TCP …)</a:t>
            </a:r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5334000" y="3162020"/>
            <a:ext cx="2895600" cy="8985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1">
                    <a:lumMod val="50000"/>
                  </a:schemeClr>
                </a:solidFill>
              </a:rPr>
              <a:t>Network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0">
                <a:solidFill>
                  <a:schemeClr val="bg1">
                    <a:lumMod val="50000"/>
                  </a:schemeClr>
                </a:solidFill>
              </a:rPr>
              <a:t>(IP, ICMP…)</a:t>
            </a:r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5334000" y="4062133"/>
            <a:ext cx="2895600" cy="8985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0">
                <a:solidFill>
                  <a:schemeClr val="bg1">
                    <a:lumMod val="50000"/>
                  </a:schemeClr>
                </a:solidFill>
              </a:rPr>
              <a:t>Datalink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0">
                <a:solidFill>
                  <a:schemeClr val="bg1">
                    <a:lumMod val="50000"/>
                  </a:schemeClr>
                </a:solidFill>
              </a:rPr>
              <a:t>(Ethernet, ADSL…)</a:t>
            </a:r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auto">
          <a:xfrm>
            <a:off x="5334000" y="4962245"/>
            <a:ext cx="2895600" cy="8985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0">
                <a:solidFill>
                  <a:schemeClr val="bg1">
                    <a:lumMod val="50000"/>
                  </a:schemeClr>
                </a:solidFill>
              </a:rPr>
              <a:t>Physical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0">
                <a:solidFill>
                  <a:schemeClr val="bg1">
                    <a:lumMod val="50000"/>
                  </a:schemeClr>
                </a:solidFill>
              </a:rPr>
              <a:t>(bits…)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17286" y="1361795"/>
            <a:ext cx="4572000" cy="4886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/>
            <a:r>
              <a:rPr lang="en-US" altLang="en-US" sz="2400" kern="0">
                <a:latin typeface="Arial (Body)"/>
              </a:rPr>
              <a:t>Điều khiển và </a:t>
            </a:r>
            <a:r>
              <a:rPr lang="en-US" altLang="en-US" sz="2400" b="0" kern="0">
                <a:latin typeface="Arial (Body)"/>
              </a:rPr>
              <a:t>c</a:t>
            </a:r>
            <a:r>
              <a:rPr lang="vi-VN" altLang="en-US" sz="2400" b="0" kern="0">
                <a:latin typeface="Arial (Body)"/>
              </a:rPr>
              <a:t>ung cấp các </a:t>
            </a:r>
            <a:r>
              <a:rPr lang="en-GB" altLang="en-US" sz="2400" b="0" kern="0">
                <a:latin typeface="Arial (Body)"/>
              </a:rPr>
              <a:t>dịch vụ</a:t>
            </a:r>
            <a:r>
              <a:rPr lang="vi-VN" altLang="en-US" sz="2400" b="0" kern="0">
                <a:latin typeface="Arial (Body)"/>
              </a:rPr>
              <a:t> mạng.</a:t>
            </a:r>
          </a:p>
          <a:p>
            <a:pPr algn="just" eaLnBrk="1" hangingPunct="1"/>
            <a:r>
              <a:rPr lang="vi-VN" altLang="en-US" sz="2400" b="0" kern="0">
                <a:latin typeface="Arial (Body)"/>
              </a:rPr>
              <a:t>Trong mô hình TCP/IP không có 2 tầng trình diễn và tầng phiên</a:t>
            </a:r>
            <a:r>
              <a:rPr lang="en-US" altLang="en-US" sz="2400" b="0" kern="0">
                <a:latin typeface="Arial (Body)"/>
              </a:rPr>
              <a:t>.</a:t>
            </a:r>
            <a:endParaRPr lang="en-US" altLang="en-US" sz="2400" kern="0">
              <a:latin typeface="Arial (Body)"/>
            </a:endParaRPr>
          </a:p>
          <a:p>
            <a:pPr algn="just" eaLnBrk="1" hangingPunct="1"/>
            <a:r>
              <a:rPr lang="en-US" altLang="en-US" sz="2400" b="0" kern="0">
                <a:latin typeface="Arial (Body)"/>
              </a:rPr>
              <a:t>C</a:t>
            </a:r>
            <a:r>
              <a:rPr lang="vi-VN" altLang="en-US" sz="2400" b="0" kern="0">
                <a:latin typeface="Arial (Body)"/>
              </a:rPr>
              <a:t>ác ứng dụng </a:t>
            </a:r>
            <a:r>
              <a:rPr lang="en-US" altLang="en-US" sz="2400" b="0" kern="0">
                <a:latin typeface="Arial (Body)"/>
              </a:rPr>
              <a:t>mạng cài đặt</a:t>
            </a:r>
            <a:r>
              <a:rPr lang="vi-VN" altLang="en-US" sz="2400" b="0" kern="0">
                <a:latin typeface="Arial (Body)"/>
              </a:rPr>
              <a:t> các chức năng của 2 tầng này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pPr eaLnBrk="1" hangingPunct="1"/>
            <a:r>
              <a:rPr lang="en-US" altLang="en-US"/>
              <a:t>Khuôn dạng HTTP Request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871537"/>
          </a:xfrm>
        </p:spPr>
        <p:txBody>
          <a:bodyPr/>
          <a:lstStyle/>
          <a:p>
            <a:pPr eaLnBrk="1" hangingPunct="1"/>
            <a:r>
              <a:rPr lang="en-US" altLang="en-US" sz="2600"/>
              <a:t>Mã ASCII (dễ dàng đọc được dưới dạng văn bản)</a:t>
            </a: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229746" y="2203176"/>
            <a:ext cx="17668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MS PGothic" pitchFamily="34" charset="-128"/>
              </a:rPr>
              <a:t>Dòng yêu cầu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ill Sans MT" pitchFamily="1" charset="0"/>
              <a:ea typeface="MS PGothic" pitchFamily="34" charset="-128"/>
            </a:endParaRPr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>
            <a:off x="1933134" y="2534963"/>
            <a:ext cx="868362" cy="14605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GB" sz="2000" b="0">
              <a:solidFill>
                <a:srgbClr val="C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29" name="Freeform 7"/>
          <p:cNvSpPr>
            <a:spLocks/>
          </p:cNvSpPr>
          <p:nvPr/>
        </p:nvSpPr>
        <p:spPr bwMode="auto">
          <a:xfrm>
            <a:off x="2784034" y="2871513"/>
            <a:ext cx="149225" cy="1957388"/>
          </a:xfrm>
          <a:custGeom>
            <a:avLst/>
            <a:gdLst>
              <a:gd name="T0" fmla="*/ 2147483647 w 150"/>
              <a:gd name="T1" fmla="*/ 2147483647 h 924"/>
              <a:gd name="T2" fmla="*/ 0 w 150"/>
              <a:gd name="T3" fmla="*/ 0 h 924"/>
              <a:gd name="T4" fmla="*/ 0 w 150"/>
              <a:gd name="T5" fmla="*/ 2147483647 h 924"/>
              <a:gd name="T6" fmla="*/ 2147483647 w 150"/>
              <a:gd name="T7" fmla="*/ 2147483647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924"/>
              <a:gd name="T14" fmla="*/ 150 w 150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l"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GB" sz="2000" b="0">
              <a:solidFill>
                <a:srgbClr val="C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599424" y="3389038"/>
            <a:ext cx="21226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rPr>
              <a:t>Các dòng tiêu đề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31" name="Line 10"/>
          <p:cNvSpPr>
            <a:spLocks noChangeShapeType="1"/>
          </p:cNvSpPr>
          <p:nvPr/>
        </p:nvSpPr>
        <p:spPr bwMode="auto">
          <a:xfrm>
            <a:off x="2317309" y="4955901"/>
            <a:ext cx="511175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GB" sz="2000" b="0">
              <a:solidFill>
                <a:srgbClr val="C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496711" y="4642098"/>
            <a:ext cx="17668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rPr>
              <a:t>Báo kết thúc tiêu đề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2817371" y="2569888"/>
            <a:ext cx="6112571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l" eaLnBrk="0" hangingPunct="0">
              <a:lnSpc>
                <a:spcPct val="90000"/>
              </a:lnSpc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800">
                <a:latin typeface="Courier New" pitchFamily="49" charset="0"/>
              </a:rPr>
              <a:t>GET /~tungbt/index.htm HTTP/1.1\r\n</a:t>
            </a:r>
          </a:p>
          <a:p>
            <a:pPr algn="l" eaLnBrk="0" hangingPunct="0">
              <a:lnSpc>
                <a:spcPct val="90000"/>
              </a:lnSpc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800">
                <a:latin typeface="Courier New" pitchFamily="49" charset="0"/>
              </a:rPr>
              <a:t>Host: soict.hust.edu.vn\r\n</a:t>
            </a:r>
          </a:p>
          <a:p>
            <a:pPr algn="l" eaLnBrk="0" hangingPunct="0">
              <a:lnSpc>
                <a:spcPct val="90000"/>
              </a:lnSpc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800">
                <a:latin typeface="Courier New" pitchFamily="49" charset="0"/>
              </a:rPr>
              <a:t>User-Agent: </a:t>
            </a:r>
            <a:r>
              <a:rPr lang="en-GB" altLang="en-US" sz="1800">
                <a:latin typeface="Courier New" pitchFamily="49" charset="0"/>
              </a:rPr>
              <a:t>Mozilla/5.0</a:t>
            </a:r>
            <a:endParaRPr lang="en-US" altLang="en-US" sz="1800">
              <a:latin typeface="Courier New" pitchFamily="49" charset="0"/>
            </a:endParaRPr>
          </a:p>
          <a:p>
            <a:pPr algn="l" eaLnBrk="0" hangingPunct="0">
              <a:lnSpc>
                <a:spcPct val="90000"/>
              </a:lnSpc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800">
                <a:latin typeface="Courier New" pitchFamily="49" charset="0"/>
              </a:rPr>
              <a:t>Accept: text/html,application/xhtml+xml\r\n</a:t>
            </a:r>
          </a:p>
          <a:p>
            <a:pPr algn="l" eaLnBrk="0" hangingPunct="0">
              <a:lnSpc>
                <a:spcPct val="90000"/>
              </a:lnSpc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800">
                <a:latin typeface="Courier New" pitchFamily="49" charset="0"/>
              </a:rPr>
              <a:t>Accept-Language: en-us,en;q=0.5\r\n</a:t>
            </a:r>
          </a:p>
          <a:p>
            <a:pPr algn="l" eaLnBrk="0" hangingPunct="0">
              <a:lnSpc>
                <a:spcPct val="90000"/>
              </a:lnSpc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800">
                <a:latin typeface="Courier New" pitchFamily="49" charset="0"/>
              </a:rPr>
              <a:t>Accept-Encoding: gzip,deflate\r\n</a:t>
            </a:r>
          </a:p>
          <a:p>
            <a:pPr algn="l" eaLnBrk="0" hangingPunct="0">
              <a:lnSpc>
                <a:spcPct val="90000"/>
              </a:lnSpc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800">
                <a:latin typeface="Courier New" pitchFamily="49" charset="0"/>
              </a:rPr>
              <a:t>Accept-Charset: ISO-8859-1,utf-8;q=0.7\r\n</a:t>
            </a:r>
          </a:p>
          <a:p>
            <a:pPr algn="l" eaLnBrk="0" hangingPunct="0">
              <a:lnSpc>
                <a:spcPct val="90000"/>
              </a:lnSpc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800">
                <a:latin typeface="Courier New" pitchFamily="49" charset="0"/>
              </a:rPr>
              <a:t>Keep-Alive: 115\r\n</a:t>
            </a:r>
          </a:p>
          <a:p>
            <a:pPr algn="l" eaLnBrk="0" hangingPunct="0">
              <a:lnSpc>
                <a:spcPct val="90000"/>
              </a:lnSpc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800">
                <a:latin typeface="Courier New" pitchFamily="49" charset="0"/>
              </a:rPr>
              <a:t>Connection: keep-alive\r\n</a:t>
            </a:r>
          </a:p>
          <a:p>
            <a:pPr algn="l" eaLnBrk="0" hangingPunct="0">
              <a:lnSpc>
                <a:spcPct val="90000"/>
              </a:lnSpc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800">
                <a:latin typeface="Courier New" pitchFamily="49" charset="0"/>
              </a:rPr>
              <a:t>\r\n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3276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500"/>
              <a:t>Các phương thức yêu cầu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73488"/>
            <a:ext cx="4033838" cy="44116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200" u="sng">
                <a:solidFill>
                  <a:srgbClr val="FF0000"/>
                </a:solidFill>
              </a:rPr>
              <a:t>HTTP/1.0</a:t>
            </a:r>
            <a:endParaRPr lang="en-US" altLang="en-US" sz="2200"/>
          </a:p>
          <a:p>
            <a:pPr eaLnBrk="1" hangingPunct="1"/>
            <a:r>
              <a:rPr lang="en-US" altLang="en-US" sz="2200"/>
              <a:t>GET</a:t>
            </a:r>
          </a:p>
          <a:p>
            <a:pPr eaLnBrk="1" hangingPunct="1"/>
            <a:r>
              <a:rPr lang="en-US" altLang="en-US" sz="2200"/>
              <a:t>POST</a:t>
            </a:r>
          </a:p>
          <a:p>
            <a:pPr eaLnBrk="1" hangingPunct="1"/>
            <a:r>
              <a:rPr lang="en-US" altLang="en-US" sz="2200"/>
              <a:t>HEAD</a:t>
            </a:r>
          </a:p>
          <a:p>
            <a:pPr lvl="1" eaLnBrk="1" hangingPunct="1"/>
            <a:r>
              <a:rPr lang="en-US" altLang="en-US" sz="2000"/>
              <a:t>yêu cầu máy chủ loại một số đối tượng ra khỏi thông điệp trả lời  </a:t>
            </a:r>
          </a:p>
        </p:txBody>
      </p:sp>
      <p:sp>
        <p:nvSpPr>
          <p:cNvPr id="3686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573488"/>
            <a:ext cx="4033837" cy="44116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200" u="sng">
                <a:solidFill>
                  <a:srgbClr val="FF0000"/>
                </a:solidFill>
              </a:rPr>
              <a:t>HTTP/1.1</a:t>
            </a:r>
            <a:endParaRPr lang="en-US" altLang="en-US" sz="2200"/>
          </a:p>
          <a:p>
            <a:pPr eaLnBrk="1" hangingPunct="1"/>
            <a:r>
              <a:rPr lang="en-US" altLang="en-US" sz="2200"/>
              <a:t>GET, POST, HEAD</a:t>
            </a:r>
          </a:p>
          <a:p>
            <a:pPr eaLnBrk="1" hangingPunct="1"/>
            <a:r>
              <a:rPr lang="en-US" altLang="en-US" sz="2200"/>
              <a:t>PUT</a:t>
            </a:r>
          </a:p>
          <a:p>
            <a:pPr lvl="1" eaLnBrk="1" hangingPunct="1"/>
            <a:r>
              <a:rPr lang="en-US" altLang="en-US" sz="2000"/>
              <a:t>tải file lên máy chủ, đường dẫn chỉ ra trong URL, file để trong body</a:t>
            </a:r>
          </a:p>
          <a:p>
            <a:pPr eaLnBrk="1" hangingPunct="1"/>
            <a:r>
              <a:rPr lang="en-US" altLang="en-US" sz="2200"/>
              <a:t>DELETE</a:t>
            </a:r>
          </a:p>
          <a:p>
            <a:pPr lvl="1" eaLnBrk="1" hangingPunct="1"/>
            <a:r>
              <a:rPr lang="en-US" altLang="en-US" sz="2000"/>
              <a:t>Xóa file chỉ ra bới đường dẫn</a:t>
            </a: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533400" y="5035825"/>
            <a:ext cx="77724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0">
                <a:solidFill>
                  <a:srgbClr val="CC3300"/>
                </a:solidFill>
              </a:rPr>
              <a:t>Lưu ý: Có 2 cách để gửi tham số đến server: POST hoặc GET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0"/>
              <a:t>http://www.google.com/search?q=computer+network&amp;flags=68&amp;num=10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DBE0A-94F4-4C0A-BECB-9C9CF76A38BF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0652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pPr eaLnBrk="1" hangingPunct="1"/>
            <a:r>
              <a:rPr lang="en-US" altLang="en-US" sz="3500"/>
              <a:t>Khuôn dạng HTTP Response</a:t>
            </a:r>
            <a:endParaRPr lang="en-US" alt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39700" y="1370496"/>
            <a:ext cx="26597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rPr>
              <a:t>Dòng trạng thái trả lời</a:t>
            </a: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1358900" y="1861517"/>
            <a:ext cx="923925" cy="2571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GB" sz="2000" b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20" name="Freeform 7"/>
          <p:cNvSpPr>
            <a:spLocks/>
          </p:cNvSpPr>
          <p:nvPr/>
        </p:nvSpPr>
        <p:spPr bwMode="auto">
          <a:xfrm>
            <a:off x="2057400" y="2252042"/>
            <a:ext cx="257175" cy="2114550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l"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GB" sz="2000" b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57200" y="3071192"/>
            <a:ext cx="14112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rPr>
              <a:t>Các dòng tiêu đề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V="1">
            <a:off x="1543050" y="4639642"/>
            <a:ext cx="757238" cy="21272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GB" sz="2000" b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182650" y="4852543"/>
            <a:ext cx="30075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rPr>
              <a:t>Dữ liệu đáp ứng yêu cầu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2243138" y="1991692"/>
            <a:ext cx="6748462" cy="2834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l" eaLnBrk="0" hangingPunct="0">
              <a:lnSpc>
                <a:spcPct val="90000"/>
              </a:lnSpc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pt-BR" altLang="en-US" sz="1800">
                <a:solidFill>
                  <a:srgbClr val="000000"/>
                </a:solidFill>
                <a:latin typeface="Courier New" pitchFamily="49" charset="0"/>
              </a:rPr>
              <a:t>HTTP/1.1 200 OK\r\n</a:t>
            </a:r>
          </a:p>
          <a:p>
            <a:pPr algn="l" eaLnBrk="0" hangingPunct="0">
              <a:lnSpc>
                <a:spcPct val="90000"/>
              </a:lnSpc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pt-BR" altLang="en-US" sz="1800">
                <a:solidFill>
                  <a:srgbClr val="000000"/>
                </a:solidFill>
                <a:latin typeface="Courier New" pitchFamily="49" charset="0"/>
              </a:rPr>
              <a:t>Date: Thu, 31 Jul 2014 00:00:14 GMT\r\n</a:t>
            </a:r>
          </a:p>
          <a:p>
            <a:pPr algn="l" eaLnBrk="0" hangingPunct="0">
              <a:lnSpc>
                <a:spcPct val="90000"/>
              </a:lnSpc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pt-BR" altLang="en-US" sz="1800">
                <a:solidFill>
                  <a:srgbClr val="000000"/>
                </a:solidFill>
                <a:latin typeface="Courier New" pitchFamily="49" charset="0"/>
              </a:rPr>
              <a:t>Server: Apache/2.2.15 (CentOS)\r\n</a:t>
            </a:r>
          </a:p>
          <a:p>
            <a:pPr algn="l" eaLnBrk="0" hangingPunct="0">
              <a:lnSpc>
                <a:spcPct val="90000"/>
              </a:lnSpc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pt-BR" altLang="en-US" sz="1800">
                <a:solidFill>
                  <a:srgbClr val="000000"/>
                </a:solidFill>
                <a:latin typeface="Courier New" pitchFamily="49" charset="0"/>
              </a:rPr>
              <a:t>Last-Modified: Wed, 30 Jul 2014 23:59:50 GMT\r\n</a:t>
            </a:r>
          </a:p>
          <a:p>
            <a:pPr algn="l" eaLnBrk="0" hangingPunct="0">
              <a:lnSpc>
                <a:spcPct val="90000"/>
              </a:lnSpc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ETag: "17dc6-a5c-bf716880"\r\n</a:t>
            </a:r>
          </a:p>
          <a:p>
            <a:pPr algn="l" eaLnBrk="0" hangingPunct="0">
              <a:lnSpc>
                <a:spcPct val="90000"/>
              </a:lnSpc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Accept-Ranges: bytes\r\n</a:t>
            </a:r>
          </a:p>
          <a:p>
            <a:pPr algn="l" eaLnBrk="0" hangingPunct="0">
              <a:lnSpc>
                <a:spcPct val="90000"/>
              </a:lnSpc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Content-Length: 2652\r\n</a:t>
            </a:r>
          </a:p>
          <a:p>
            <a:pPr algn="l" eaLnBrk="0" hangingPunct="0">
              <a:lnSpc>
                <a:spcPct val="90000"/>
              </a:lnSpc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Connection: close\r\n</a:t>
            </a:r>
          </a:p>
          <a:p>
            <a:pPr algn="l" eaLnBrk="0" hangingPunct="0">
              <a:lnSpc>
                <a:spcPct val="90000"/>
              </a:lnSpc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Content-Type: text/html; charset=UTF-8\r\n</a:t>
            </a:r>
          </a:p>
          <a:p>
            <a:pPr algn="l" eaLnBrk="0" hangingPunct="0">
              <a:lnSpc>
                <a:spcPct val="90000"/>
              </a:lnSpc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\r\n</a:t>
            </a:r>
          </a:p>
          <a:p>
            <a:pPr algn="l" eaLnBrk="0" hangingPunct="0">
              <a:lnSpc>
                <a:spcPct val="90000"/>
              </a:lnSpc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it-IT" altLang="en-US" sz="1800">
                <a:solidFill>
                  <a:srgbClr val="000000"/>
                </a:solidFill>
                <a:latin typeface="Courier New" pitchFamily="49" charset="0"/>
              </a:rPr>
              <a:t>data data data data data ... </a:t>
            </a:r>
            <a:endParaRPr lang="en-US" alt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98922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500"/>
              <a:t>Mã trạng thái trả lời</a:t>
            </a:r>
            <a:endParaRPr lang="en-US" altLang="en-US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895060"/>
            <a:ext cx="6324600" cy="3886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b="1">
                <a:solidFill>
                  <a:srgbClr val="FF0000"/>
                </a:solidFill>
                <a:latin typeface="Courier New" pitchFamily="49" charset="0"/>
              </a:rPr>
              <a:t>200 OK</a:t>
            </a:r>
            <a:endParaRPr lang="en-US" altLang="en-US" sz="220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request succeeded, requested object later in this message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b="1">
                <a:solidFill>
                  <a:srgbClr val="FF0000"/>
                </a:solidFill>
                <a:latin typeface="Courier New" pitchFamily="49" charset="0"/>
              </a:rPr>
              <a:t>301 Moved Permanently</a:t>
            </a:r>
            <a:endParaRPr lang="en-US" altLang="en-US" sz="220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requested object moved, new location specified later in this message (Location:)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b="1">
                <a:solidFill>
                  <a:srgbClr val="FF0000"/>
                </a:solidFill>
                <a:latin typeface="Courier New" pitchFamily="49" charset="0"/>
              </a:rPr>
              <a:t>400 Bad Request</a:t>
            </a:r>
            <a:endParaRPr lang="en-US" altLang="en-US" sz="220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request message not understood by server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b="1">
                <a:solidFill>
                  <a:srgbClr val="FF0000"/>
                </a:solidFill>
                <a:latin typeface="Courier New" pitchFamily="49" charset="0"/>
              </a:rPr>
              <a:t>404 Not Found</a:t>
            </a:r>
            <a:endParaRPr lang="en-US" altLang="en-US" sz="220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requested document not found on this server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b="1">
                <a:solidFill>
                  <a:srgbClr val="FF0000"/>
                </a:solidFill>
                <a:latin typeface="Courier New" pitchFamily="49" charset="0"/>
              </a:rPr>
              <a:t>505 HTTP Version Not Supported</a:t>
            </a:r>
            <a:endParaRPr lang="en-US" altLang="en-US" sz="2200"/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542925" y="1075910"/>
            <a:ext cx="76866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2600" b="0"/>
              <a:t>Trong dòng đầu tiên của thông điệp trả lời, ví dụ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DBE0A-94F4-4C0A-BECB-9C9CF76A38BF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776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924800" cy="792162"/>
          </a:xfrm>
        </p:spPr>
        <p:txBody>
          <a:bodyPr>
            <a:normAutofit/>
          </a:bodyPr>
          <a:lstStyle/>
          <a:p>
            <a:r>
              <a:rPr lang="en-US" sz="3200"/>
              <a:t>Hiển thị (rendering) nội dung trang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3550"/>
            <a:ext cx="8229600" cy="4876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/>
              <a:t>Mô hình xử lý  cơ bản tại trình duyệt:</a:t>
            </a:r>
          </a:p>
          <a:p>
            <a:pPr lvl="1">
              <a:lnSpc>
                <a:spcPct val="100000"/>
              </a:lnSpc>
            </a:pPr>
            <a:r>
              <a:rPr lang="en-US" sz="2400"/>
              <a:t>Nhận thông điệp HTTP Response</a:t>
            </a:r>
          </a:p>
          <a:p>
            <a:pPr lvl="1">
              <a:lnSpc>
                <a:spcPct val="100000"/>
              </a:lnSpc>
            </a:pPr>
            <a:r>
              <a:rPr lang="en-US" sz="2400"/>
              <a:t>Hiển thị:</a:t>
            </a:r>
          </a:p>
          <a:p>
            <a:pPr lvl="2">
              <a:lnSpc>
                <a:spcPct val="100000"/>
              </a:lnSpc>
            </a:pPr>
            <a:r>
              <a:rPr lang="en-US" sz="2000"/>
              <a:t>Xử lý mã HTML, CSS, Javascripts</a:t>
            </a:r>
          </a:p>
          <a:p>
            <a:pPr lvl="2">
              <a:lnSpc>
                <a:spcPct val="100000"/>
              </a:lnSpc>
            </a:pPr>
            <a:r>
              <a:rPr lang="en-US" sz="2000"/>
              <a:t>Gửi thông điệp HTTP Request yêu cầu các đối tượng khác(nếu có)</a:t>
            </a:r>
          </a:p>
          <a:p>
            <a:pPr lvl="2">
              <a:lnSpc>
                <a:spcPct val="100000"/>
              </a:lnSpc>
            </a:pPr>
            <a:r>
              <a:rPr lang="en-US" sz="2000"/>
              <a:t>Bắt và xử lý sự kiện</a:t>
            </a:r>
          </a:p>
          <a:p>
            <a:pPr>
              <a:lnSpc>
                <a:spcPct val="100000"/>
              </a:lnSpc>
            </a:pPr>
            <a:r>
              <a:rPr lang="en-US" sz="2800"/>
              <a:t>Các sự kiện có thể xảy ra:</a:t>
            </a:r>
          </a:p>
          <a:p>
            <a:pPr lvl="1">
              <a:lnSpc>
                <a:spcPct val="100000"/>
              </a:lnSpc>
            </a:pPr>
            <a:r>
              <a:rPr lang="en-US" sz="2400"/>
              <a:t>Sự kiện của người dùng: OnClick, OnMouseOver…</a:t>
            </a:r>
          </a:p>
          <a:p>
            <a:pPr lvl="1">
              <a:lnSpc>
                <a:spcPct val="100000"/>
              </a:lnSpc>
            </a:pPr>
            <a:r>
              <a:rPr lang="en-US" sz="2400"/>
              <a:t>Sự kiện khi hiển thị: OnLoad, OnBeforeUnload…</a:t>
            </a:r>
          </a:p>
          <a:p>
            <a:pPr lvl="1">
              <a:lnSpc>
                <a:spcPct val="100000"/>
              </a:lnSpc>
            </a:pPr>
            <a:r>
              <a:rPr lang="en-US" sz="2400"/>
              <a:t>Theo thời gian: setTimeout(),  clearTimeout()…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56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Các chế độ của HTTP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61455"/>
            <a:ext cx="4033838" cy="44116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3000" u="sng">
                <a:solidFill>
                  <a:srgbClr val="FF0000"/>
                </a:solidFill>
              </a:rPr>
              <a:t>HTTP không duy trì</a:t>
            </a:r>
            <a:endParaRPr lang="en-US" altLang="en-US" sz="3000"/>
          </a:p>
          <a:p>
            <a:pPr eaLnBrk="1" hangingPunct="1"/>
            <a:r>
              <a:rPr lang="en-US" altLang="en-US" sz="2600"/>
              <a:t>Chỉ một đối tượng web được gửi qua liên kết TCP</a:t>
            </a:r>
          </a:p>
          <a:p>
            <a:pPr eaLnBrk="1" hangingPunct="1"/>
            <a:r>
              <a:rPr lang="en-US" altLang="en-US" sz="2600"/>
              <a:t>Sử dụng mặc định trong HTTP/1.0</a:t>
            </a:r>
          </a:p>
          <a:p>
            <a:pPr eaLnBrk="1" hangingPunct="1"/>
            <a:r>
              <a:rPr lang="en-US" altLang="en-US" sz="2600"/>
              <a:t>HTTP 1.0: RFC 1945</a:t>
            </a:r>
          </a:p>
          <a:p>
            <a:pPr eaLnBrk="1" hangingPunct="1"/>
            <a:endParaRPr lang="en-US" altLang="en-US" sz="2600"/>
          </a:p>
        </p:txBody>
      </p:sp>
      <p:sp>
        <p:nvSpPr>
          <p:cNvPr id="3277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361455"/>
            <a:ext cx="4033837" cy="44116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600" u="sng">
                <a:solidFill>
                  <a:srgbClr val="FF0000"/>
                </a:solidFill>
              </a:rPr>
              <a:t>HTTP có duy trì</a:t>
            </a:r>
            <a:endParaRPr lang="en-US" altLang="en-US" sz="260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2600"/>
              <a:t>Nhiều đối tượng có thể được gửi qua một liên kết TCP.</a:t>
            </a:r>
          </a:p>
          <a:p>
            <a:pPr eaLnBrk="1" hangingPunct="1"/>
            <a:r>
              <a:rPr lang="en-US" altLang="en-US" sz="2600"/>
              <a:t>Sử dụng mặc định trong HTTP/1.1</a:t>
            </a:r>
          </a:p>
          <a:p>
            <a:pPr eaLnBrk="1" hangingPunct="1"/>
            <a:r>
              <a:rPr lang="en-US" altLang="en-US" sz="2600"/>
              <a:t>HTTP 1.1: RFC 2068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DBE0A-94F4-4C0A-BECB-9C9CF76A38BF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500"/>
              <a:t>Hoạt động của HTTP/1.0</a:t>
            </a:r>
            <a:br>
              <a:rPr lang="en-US" altLang="en-US" sz="3500"/>
            </a:br>
            <a:endParaRPr lang="en-US" altLang="en-US" sz="3500"/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3200400" y="1537255"/>
            <a:ext cx="0" cy="4724400"/>
          </a:xfrm>
          <a:prstGeom prst="lin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5638800" y="1537255"/>
            <a:ext cx="0" cy="4724400"/>
          </a:xfrm>
          <a:prstGeom prst="lin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798" name="Picture 6" descr="PC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972105"/>
            <a:ext cx="8382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7" descr="PC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972105"/>
            <a:ext cx="8382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2667000" y="6239497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0"/>
              <a:t>Time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5181600" y="6212993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2362200" y="622855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0">
                <a:latin typeface="Arial" panose="020B0604020202020204" pitchFamily="34" charset="0"/>
                <a:cs typeface="Arial" panose="020B0604020202020204" pitchFamily="34" charset="0"/>
              </a:rPr>
              <a:t>Web client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4876800" y="622855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0">
                <a:latin typeface="Arial" panose="020B0604020202020204" pitchFamily="34" charset="0"/>
                <a:cs typeface="Arial" panose="020B0604020202020204" pitchFamily="34" charset="0"/>
              </a:rPr>
              <a:t>Web server</a:t>
            </a:r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>
            <a:off x="3200400" y="1661080"/>
            <a:ext cx="2438400" cy="398463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 flipH="1">
            <a:off x="3200400" y="2126218"/>
            <a:ext cx="2438400" cy="53340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3200400" y="2791380"/>
            <a:ext cx="2438400" cy="333375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 flipH="1">
            <a:off x="3200400" y="3204130"/>
            <a:ext cx="2438400" cy="531813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>
            <a:off x="3200400" y="4031218"/>
            <a:ext cx="2438400" cy="40005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 rot="590863">
            <a:off x="3440113" y="1545193"/>
            <a:ext cx="1657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>
                <a:latin typeface="Arial" panose="020B0604020202020204" pitchFamily="34" charset="0"/>
                <a:cs typeface="Arial" panose="020B0604020202020204" pitchFamily="34" charset="0"/>
              </a:rPr>
              <a:t>TCP Conn. Req.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 rot="376283">
            <a:off x="3497263" y="2604055"/>
            <a:ext cx="2089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>
                <a:latin typeface="Arial" panose="020B0604020202020204" pitchFamily="34" charset="0"/>
                <a:cs typeface="Arial" panose="020B0604020202020204" pitchFamily="34" charset="0"/>
              </a:rPr>
              <a:t>GET /index.html</a:t>
            </a:r>
          </a:p>
        </p:txBody>
      </p:sp>
      <p:sp>
        <p:nvSpPr>
          <p:cNvPr id="33811" name="Text Box 20"/>
          <p:cNvSpPr txBox="1">
            <a:spLocks noChangeArrowheads="1"/>
          </p:cNvSpPr>
          <p:nvPr/>
        </p:nvSpPr>
        <p:spPr bwMode="auto">
          <a:xfrm rot="-684393">
            <a:off x="3868738" y="3116818"/>
            <a:ext cx="1309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</a:p>
        </p:txBody>
      </p:sp>
      <p:sp>
        <p:nvSpPr>
          <p:cNvPr id="33812" name="Text Box 21"/>
          <p:cNvSpPr txBox="1">
            <a:spLocks noChangeArrowheads="1"/>
          </p:cNvSpPr>
          <p:nvPr/>
        </p:nvSpPr>
        <p:spPr bwMode="auto">
          <a:xfrm rot="-684393">
            <a:off x="4191000" y="4432855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>
                <a:latin typeface="Arial" panose="020B0604020202020204" pitchFamily="34" charset="0"/>
                <a:cs typeface="Arial" panose="020B0604020202020204" pitchFamily="34" charset="0"/>
              </a:rPr>
              <a:t>Accepted</a:t>
            </a:r>
          </a:p>
        </p:txBody>
      </p:sp>
      <p:sp>
        <p:nvSpPr>
          <p:cNvPr id="33813" name="Text Box 22"/>
          <p:cNvSpPr txBox="1">
            <a:spLocks noChangeArrowheads="1"/>
          </p:cNvSpPr>
          <p:nvPr/>
        </p:nvSpPr>
        <p:spPr bwMode="auto">
          <a:xfrm>
            <a:off x="533400" y="1461055"/>
            <a:ext cx="2438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>
                <a:latin typeface="Arial" panose="020B0604020202020204" pitchFamily="34" charset="0"/>
                <a:cs typeface="Arial" panose="020B0604020202020204" pitchFamily="34" charset="0"/>
              </a:rPr>
              <a:t>Init TCP connection </a:t>
            </a:r>
          </a:p>
        </p:txBody>
      </p:sp>
      <p:sp>
        <p:nvSpPr>
          <p:cNvPr id="33814" name="Text Box 23"/>
          <p:cNvSpPr txBox="1">
            <a:spLocks noChangeArrowheads="1"/>
          </p:cNvSpPr>
          <p:nvPr/>
        </p:nvSpPr>
        <p:spPr bwMode="auto">
          <a:xfrm>
            <a:off x="5715000" y="2971800"/>
            <a:ext cx="40386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>
                <a:latin typeface="Arial" panose="020B0604020202020204" pitchFamily="34" charset="0"/>
                <a:cs typeface="Arial" panose="020B0604020202020204" pitchFamily="34" charset="0"/>
              </a:rPr>
              <a:t>Send HTTP response: index.html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>
                <a:latin typeface="Arial" panose="020B0604020202020204" pitchFamily="34" charset="0"/>
                <a:cs typeface="Arial" panose="020B0604020202020204" pitchFamily="34" charset="0"/>
              </a:rPr>
              <a:t>Close TCP connection</a:t>
            </a:r>
          </a:p>
        </p:txBody>
      </p:sp>
      <p:sp>
        <p:nvSpPr>
          <p:cNvPr id="33815" name="Text Box 24"/>
          <p:cNvSpPr txBox="1">
            <a:spLocks noChangeArrowheads="1"/>
          </p:cNvSpPr>
          <p:nvPr/>
        </p:nvSpPr>
        <p:spPr bwMode="auto">
          <a:xfrm>
            <a:off x="304800" y="2451655"/>
            <a:ext cx="274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>
                <a:latin typeface="Arial" panose="020B0604020202020204" pitchFamily="34" charset="0"/>
                <a:cs typeface="Arial" panose="020B0604020202020204" pitchFamily="34" charset="0"/>
              </a:rPr>
              <a:t>OK, send HTTP request </a:t>
            </a:r>
          </a:p>
        </p:txBody>
      </p:sp>
      <p:sp>
        <p:nvSpPr>
          <p:cNvPr id="33816" name="Text Box 25"/>
          <p:cNvSpPr txBox="1">
            <a:spLocks noChangeArrowheads="1"/>
          </p:cNvSpPr>
          <p:nvPr/>
        </p:nvSpPr>
        <p:spPr bwMode="auto">
          <a:xfrm>
            <a:off x="5718916" y="1819340"/>
            <a:ext cx="3429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>
                <a:latin typeface="Arial" panose="020B0604020202020204" pitchFamily="34" charset="0"/>
                <a:cs typeface="Arial" panose="020B0604020202020204" pitchFamily="34" charset="0"/>
              </a:rPr>
              <a:t>Accept TCP connection</a:t>
            </a:r>
          </a:p>
        </p:txBody>
      </p:sp>
      <p:sp>
        <p:nvSpPr>
          <p:cNvPr id="33817" name="Line 26"/>
          <p:cNvSpPr>
            <a:spLocks noChangeShapeType="1"/>
          </p:cNvSpPr>
          <p:nvPr/>
        </p:nvSpPr>
        <p:spPr bwMode="auto">
          <a:xfrm flipH="1">
            <a:off x="3200400" y="4577318"/>
            <a:ext cx="2438400" cy="531812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18" name="Line 27"/>
          <p:cNvSpPr>
            <a:spLocks noChangeShapeType="1"/>
          </p:cNvSpPr>
          <p:nvPr/>
        </p:nvSpPr>
        <p:spPr bwMode="auto">
          <a:xfrm>
            <a:off x="3200400" y="5175805"/>
            <a:ext cx="2438400" cy="40005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19" name="Text Box 28"/>
          <p:cNvSpPr txBox="1">
            <a:spLocks noChangeArrowheads="1"/>
          </p:cNvSpPr>
          <p:nvPr/>
        </p:nvSpPr>
        <p:spPr bwMode="auto">
          <a:xfrm rot="590863">
            <a:off x="3314700" y="5042455"/>
            <a:ext cx="2095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>
                <a:latin typeface="Arial" panose="020B0604020202020204" pitchFamily="34" charset="0"/>
                <a:cs typeface="Arial" panose="020B0604020202020204" pitchFamily="34" charset="0"/>
              </a:rPr>
              <a:t>GET img1.jpg</a:t>
            </a:r>
          </a:p>
        </p:txBody>
      </p:sp>
      <p:sp>
        <p:nvSpPr>
          <p:cNvPr id="33820" name="Text Box 31"/>
          <p:cNvSpPr txBox="1">
            <a:spLocks noChangeArrowheads="1"/>
          </p:cNvSpPr>
          <p:nvPr/>
        </p:nvSpPr>
        <p:spPr bwMode="auto">
          <a:xfrm>
            <a:off x="-152400" y="3483530"/>
            <a:ext cx="31242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Parse index.html: has 10 reference to 10 images</a:t>
            </a:r>
          </a:p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600" b="0">
              <a:solidFill>
                <a:srgbClr val="CC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above steps 10 times!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3821" name="Text Box 33"/>
          <p:cNvSpPr txBox="1">
            <a:spLocks noChangeArrowheads="1"/>
          </p:cNvSpPr>
          <p:nvPr/>
        </p:nvSpPr>
        <p:spPr bwMode="auto">
          <a:xfrm>
            <a:off x="5715000" y="5271055"/>
            <a:ext cx="31242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>
                <a:latin typeface="Arial" panose="020B0604020202020204" pitchFamily="34" charset="0"/>
                <a:cs typeface="Arial" panose="020B0604020202020204" pitchFamily="34" charset="0"/>
              </a:rPr>
              <a:t>Send images 1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0">
                <a:latin typeface="Arial" panose="020B0604020202020204" pitchFamily="34" charset="0"/>
                <a:cs typeface="Arial" panose="020B0604020202020204" pitchFamily="34" charset="0"/>
              </a:rPr>
              <a:t>Close TCP connection</a:t>
            </a:r>
            <a:r>
              <a:rPr lang="en-US" altLang="en-US" sz="1600" b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3822" name="Text Box 36"/>
          <p:cNvSpPr txBox="1">
            <a:spLocks noChangeArrowheads="1"/>
          </p:cNvSpPr>
          <p:nvPr/>
        </p:nvSpPr>
        <p:spPr bwMode="auto">
          <a:xfrm rot="590863">
            <a:off x="3600450" y="3670855"/>
            <a:ext cx="1657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>
                <a:latin typeface="Arial" panose="020B0604020202020204" pitchFamily="34" charset="0"/>
                <a:cs typeface="Arial" panose="020B0604020202020204" pitchFamily="34" charset="0"/>
              </a:rPr>
              <a:t>TCP Conn. Req.</a:t>
            </a:r>
          </a:p>
        </p:txBody>
      </p:sp>
      <p:sp>
        <p:nvSpPr>
          <p:cNvPr id="33823" name="Line 37"/>
          <p:cNvSpPr>
            <a:spLocks noChangeShapeType="1"/>
          </p:cNvSpPr>
          <p:nvPr/>
        </p:nvSpPr>
        <p:spPr bwMode="auto">
          <a:xfrm flipH="1">
            <a:off x="3200400" y="5652055"/>
            <a:ext cx="2438400" cy="531813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24" name="Text Box 38"/>
          <p:cNvSpPr txBox="1">
            <a:spLocks noChangeArrowheads="1"/>
          </p:cNvSpPr>
          <p:nvPr/>
        </p:nvSpPr>
        <p:spPr bwMode="auto">
          <a:xfrm rot="-684393">
            <a:off x="3733800" y="5575855"/>
            <a:ext cx="1309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>
                <a:latin typeface="Arial" panose="020B0604020202020204" pitchFamily="34" charset="0"/>
                <a:cs typeface="Arial" panose="020B0604020202020204" pitchFamily="34" charset="0"/>
              </a:rPr>
              <a:t>img1.jpg</a:t>
            </a:r>
          </a:p>
        </p:txBody>
      </p:sp>
      <p:sp>
        <p:nvSpPr>
          <p:cNvPr id="33825" name="Text Box 39"/>
          <p:cNvSpPr txBox="1">
            <a:spLocks noChangeArrowheads="1"/>
          </p:cNvSpPr>
          <p:nvPr/>
        </p:nvSpPr>
        <p:spPr bwMode="auto">
          <a:xfrm>
            <a:off x="5715000" y="4324905"/>
            <a:ext cx="3429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>
                <a:latin typeface="Arial" panose="020B0604020202020204" pitchFamily="34" charset="0"/>
                <a:cs typeface="Arial" panose="020B0604020202020204" pitchFamily="34" charset="0"/>
              </a:rPr>
              <a:t>Accept TCP connection</a:t>
            </a:r>
          </a:p>
        </p:txBody>
      </p:sp>
      <p:sp>
        <p:nvSpPr>
          <p:cNvPr id="33826" name="AutoShape 40"/>
          <p:cNvSpPr>
            <a:spLocks/>
          </p:cNvSpPr>
          <p:nvPr/>
        </p:nvSpPr>
        <p:spPr bwMode="auto">
          <a:xfrm>
            <a:off x="3048000" y="1613455"/>
            <a:ext cx="76200" cy="2133600"/>
          </a:xfrm>
          <a:prstGeom prst="leftBrace">
            <a:avLst>
              <a:gd name="adj1" fmla="val 2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27" name="AutoShape 41"/>
          <p:cNvSpPr>
            <a:spLocks/>
          </p:cNvSpPr>
          <p:nvPr/>
        </p:nvSpPr>
        <p:spPr bwMode="auto">
          <a:xfrm>
            <a:off x="3048000" y="4051855"/>
            <a:ext cx="76200" cy="2133600"/>
          </a:xfrm>
          <a:prstGeom prst="leftBrace">
            <a:avLst>
              <a:gd name="adj1" fmla="val 2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28" name="Line 42"/>
          <p:cNvSpPr>
            <a:spLocks noChangeShapeType="1"/>
          </p:cNvSpPr>
          <p:nvPr/>
        </p:nvSpPr>
        <p:spPr bwMode="auto">
          <a:xfrm flipV="1">
            <a:off x="1295400" y="2832655"/>
            <a:ext cx="1676400" cy="2819400"/>
          </a:xfrm>
          <a:prstGeom prst="line">
            <a:avLst/>
          </a:prstGeom>
          <a:noFill/>
          <a:ln w="9525">
            <a:solidFill>
              <a:srgbClr val="3366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29" name="Line 43"/>
          <p:cNvSpPr>
            <a:spLocks noChangeShapeType="1"/>
          </p:cNvSpPr>
          <p:nvPr/>
        </p:nvSpPr>
        <p:spPr bwMode="auto">
          <a:xfrm flipV="1">
            <a:off x="1295400" y="5194855"/>
            <a:ext cx="1676400" cy="457200"/>
          </a:xfrm>
          <a:prstGeom prst="line">
            <a:avLst/>
          </a:prstGeom>
          <a:noFill/>
          <a:ln w="9525">
            <a:solidFill>
              <a:srgbClr val="3366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30" name="Text Box 44"/>
          <p:cNvSpPr txBox="1">
            <a:spLocks noChangeArrowheads="1"/>
          </p:cNvSpPr>
          <p:nvPr/>
        </p:nvSpPr>
        <p:spPr bwMode="auto">
          <a:xfrm>
            <a:off x="609601" y="5804455"/>
            <a:ext cx="11429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11xRTT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500"/>
              <a:t>Hoạt động của HTTP/1.1 </a:t>
            </a:r>
            <a:br>
              <a:rPr lang="en-US" altLang="en-US" sz="3500"/>
            </a:br>
            <a:endParaRPr lang="en-US" altLang="en-US" sz="3500"/>
          </a:p>
        </p:txBody>
      </p:sp>
      <p:sp>
        <p:nvSpPr>
          <p:cNvPr id="34820" name="Line 3"/>
          <p:cNvSpPr>
            <a:spLocks noChangeShapeType="1"/>
          </p:cNvSpPr>
          <p:nvPr/>
        </p:nvSpPr>
        <p:spPr bwMode="auto">
          <a:xfrm>
            <a:off x="3200400" y="1524000"/>
            <a:ext cx="0" cy="4724400"/>
          </a:xfrm>
          <a:prstGeom prst="lin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21" name="Line 4"/>
          <p:cNvSpPr>
            <a:spLocks noChangeShapeType="1"/>
          </p:cNvSpPr>
          <p:nvPr/>
        </p:nvSpPr>
        <p:spPr bwMode="auto">
          <a:xfrm>
            <a:off x="5638800" y="1524000"/>
            <a:ext cx="0" cy="4724400"/>
          </a:xfrm>
          <a:prstGeom prst="lin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822" name="Picture 5" descr="PC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958850"/>
            <a:ext cx="8382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6" descr="PC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958850"/>
            <a:ext cx="8382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4" name="Text Box 7"/>
          <p:cNvSpPr txBox="1">
            <a:spLocks noChangeArrowheads="1"/>
          </p:cNvSpPr>
          <p:nvPr/>
        </p:nvSpPr>
        <p:spPr bwMode="auto">
          <a:xfrm>
            <a:off x="2667000" y="6186488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0"/>
              <a:t>Time</a:t>
            </a:r>
          </a:p>
        </p:txBody>
      </p:sp>
      <p:sp>
        <p:nvSpPr>
          <p:cNvPr id="34825" name="Text Box 8"/>
          <p:cNvSpPr txBox="1">
            <a:spLocks noChangeArrowheads="1"/>
          </p:cNvSpPr>
          <p:nvPr/>
        </p:nvSpPr>
        <p:spPr bwMode="auto">
          <a:xfrm>
            <a:off x="5181600" y="6186488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0"/>
              <a:t>Time</a:t>
            </a:r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2362200" y="609600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0">
                <a:latin typeface="Arial" panose="020B0604020202020204" pitchFamily="34" charset="0"/>
                <a:cs typeface="Arial" panose="020B0604020202020204" pitchFamily="34" charset="0"/>
              </a:rPr>
              <a:t>Web client</a:t>
            </a:r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4876800" y="60960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0">
                <a:latin typeface="Arial" panose="020B0604020202020204" pitchFamily="34" charset="0"/>
                <a:cs typeface="Arial" panose="020B0604020202020204" pitchFamily="34" charset="0"/>
              </a:rPr>
              <a:t>Web server</a:t>
            </a:r>
          </a:p>
        </p:txBody>
      </p:sp>
      <p:sp>
        <p:nvSpPr>
          <p:cNvPr id="34828" name="Line 11"/>
          <p:cNvSpPr>
            <a:spLocks noChangeShapeType="1"/>
          </p:cNvSpPr>
          <p:nvPr/>
        </p:nvSpPr>
        <p:spPr bwMode="auto">
          <a:xfrm>
            <a:off x="3200400" y="1647825"/>
            <a:ext cx="2438400" cy="398463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29" name="Line 12"/>
          <p:cNvSpPr>
            <a:spLocks noChangeShapeType="1"/>
          </p:cNvSpPr>
          <p:nvPr/>
        </p:nvSpPr>
        <p:spPr bwMode="auto">
          <a:xfrm flipH="1">
            <a:off x="3200400" y="2112963"/>
            <a:ext cx="2438400" cy="53340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30" name="Line 13"/>
          <p:cNvSpPr>
            <a:spLocks noChangeShapeType="1"/>
          </p:cNvSpPr>
          <p:nvPr/>
        </p:nvSpPr>
        <p:spPr bwMode="auto">
          <a:xfrm>
            <a:off x="3200400" y="2778125"/>
            <a:ext cx="2438400" cy="333375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31" name="Line 14"/>
          <p:cNvSpPr>
            <a:spLocks noChangeShapeType="1"/>
          </p:cNvSpPr>
          <p:nvPr/>
        </p:nvSpPr>
        <p:spPr bwMode="auto">
          <a:xfrm flipH="1">
            <a:off x="3200400" y="3190875"/>
            <a:ext cx="2438400" cy="531813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32" name="Line 15"/>
          <p:cNvSpPr>
            <a:spLocks noChangeShapeType="1"/>
          </p:cNvSpPr>
          <p:nvPr/>
        </p:nvSpPr>
        <p:spPr bwMode="auto">
          <a:xfrm>
            <a:off x="3200400" y="3789363"/>
            <a:ext cx="2438400" cy="40005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33" name="Text Box 16"/>
          <p:cNvSpPr txBox="1">
            <a:spLocks noChangeArrowheads="1"/>
          </p:cNvSpPr>
          <p:nvPr/>
        </p:nvSpPr>
        <p:spPr bwMode="auto">
          <a:xfrm rot="590863">
            <a:off x="3440113" y="1531938"/>
            <a:ext cx="1657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>
                <a:latin typeface="Arial" panose="020B0604020202020204" pitchFamily="34" charset="0"/>
                <a:cs typeface="Arial" panose="020B0604020202020204" pitchFamily="34" charset="0"/>
              </a:rPr>
              <a:t>TCP Conn. Req.</a:t>
            </a:r>
          </a:p>
        </p:txBody>
      </p:sp>
      <p:sp>
        <p:nvSpPr>
          <p:cNvPr id="34834" name="Text Box 17"/>
          <p:cNvSpPr txBox="1">
            <a:spLocks noChangeArrowheads="1"/>
          </p:cNvSpPr>
          <p:nvPr/>
        </p:nvSpPr>
        <p:spPr bwMode="auto">
          <a:xfrm rot="376283">
            <a:off x="3497263" y="2590800"/>
            <a:ext cx="2089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>
                <a:latin typeface="Arial" panose="020B0604020202020204" pitchFamily="34" charset="0"/>
                <a:cs typeface="Arial" panose="020B0604020202020204" pitchFamily="34" charset="0"/>
              </a:rPr>
              <a:t>GET /index.html</a:t>
            </a:r>
          </a:p>
        </p:txBody>
      </p:sp>
      <p:sp>
        <p:nvSpPr>
          <p:cNvPr id="34835" name="Text Box 18"/>
          <p:cNvSpPr txBox="1">
            <a:spLocks noChangeArrowheads="1"/>
          </p:cNvSpPr>
          <p:nvPr/>
        </p:nvSpPr>
        <p:spPr bwMode="auto">
          <a:xfrm rot="590863">
            <a:off x="3567113" y="3651250"/>
            <a:ext cx="12461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>
                <a:latin typeface="Arial" panose="020B0604020202020204" pitchFamily="34" charset="0"/>
                <a:cs typeface="Arial" panose="020B0604020202020204" pitchFamily="34" charset="0"/>
              </a:rPr>
              <a:t>GET…</a:t>
            </a:r>
          </a:p>
        </p:txBody>
      </p:sp>
      <p:sp>
        <p:nvSpPr>
          <p:cNvPr id="34836" name="Text Box 19"/>
          <p:cNvSpPr txBox="1">
            <a:spLocks noChangeArrowheads="1"/>
          </p:cNvSpPr>
          <p:nvPr/>
        </p:nvSpPr>
        <p:spPr bwMode="auto">
          <a:xfrm rot="-684393">
            <a:off x="3868738" y="3103563"/>
            <a:ext cx="1309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</a:p>
        </p:txBody>
      </p:sp>
      <p:sp>
        <p:nvSpPr>
          <p:cNvPr id="34837" name="Text Box 20"/>
          <p:cNvSpPr txBox="1">
            <a:spLocks noChangeArrowheads="1"/>
          </p:cNvSpPr>
          <p:nvPr/>
        </p:nvSpPr>
        <p:spPr bwMode="auto">
          <a:xfrm rot="-684393">
            <a:off x="4164013" y="2011363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>
                <a:latin typeface="Arial" panose="020B0604020202020204" pitchFamily="34" charset="0"/>
                <a:cs typeface="Arial" panose="020B0604020202020204" pitchFamily="34" charset="0"/>
              </a:rPr>
              <a:t>Accepted</a:t>
            </a:r>
          </a:p>
        </p:txBody>
      </p:sp>
      <p:sp>
        <p:nvSpPr>
          <p:cNvPr id="34838" name="Text Box 21"/>
          <p:cNvSpPr txBox="1">
            <a:spLocks noChangeArrowheads="1"/>
          </p:cNvSpPr>
          <p:nvPr/>
        </p:nvSpPr>
        <p:spPr bwMode="auto">
          <a:xfrm>
            <a:off x="533400" y="1447800"/>
            <a:ext cx="2438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>
                <a:latin typeface="Arial" panose="020B0604020202020204" pitchFamily="34" charset="0"/>
                <a:cs typeface="Arial" panose="020B0604020202020204" pitchFamily="34" charset="0"/>
              </a:rPr>
              <a:t>Init TCP connection </a:t>
            </a:r>
          </a:p>
        </p:txBody>
      </p:sp>
      <p:sp>
        <p:nvSpPr>
          <p:cNvPr id="34839" name="Text Box 22"/>
          <p:cNvSpPr txBox="1">
            <a:spLocks noChangeArrowheads="1"/>
          </p:cNvSpPr>
          <p:nvPr/>
        </p:nvSpPr>
        <p:spPr bwMode="auto">
          <a:xfrm>
            <a:off x="5715000" y="3106738"/>
            <a:ext cx="40386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>
                <a:latin typeface="Arial" panose="020B0604020202020204" pitchFamily="34" charset="0"/>
                <a:cs typeface="Arial" panose="020B0604020202020204" pitchFamily="34" charset="0"/>
              </a:rPr>
              <a:t>Send HTTP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>
                <a:latin typeface="Arial" panose="020B0604020202020204" pitchFamily="34" charset="0"/>
                <a:cs typeface="Arial" panose="020B0604020202020204" pitchFamily="34" charset="0"/>
              </a:rPr>
              <a:t>response: index.html</a:t>
            </a:r>
          </a:p>
        </p:txBody>
      </p:sp>
      <p:sp>
        <p:nvSpPr>
          <p:cNvPr id="34840" name="Text Box 23"/>
          <p:cNvSpPr txBox="1">
            <a:spLocks noChangeArrowheads="1"/>
          </p:cNvSpPr>
          <p:nvPr/>
        </p:nvSpPr>
        <p:spPr bwMode="auto">
          <a:xfrm>
            <a:off x="381000" y="2438400"/>
            <a:ext cx="274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>
                <a:latin typeface="Arial" panose="020B0604020202020204" pitchFamily="34" charset="0"/>
                <a:cs typeface="Arial" panose="020B0604020202020204" pitchFamily="34" charset="0"/>
              </a:rPr>
              <a:t>OK, send HTTP request </a:t>
            </a:r>
          </a:p>
        </p:txBody>
      </p:sp>
      <p:sp>
        <p:nvSpPr>
          <p:cNvPr id="34841" name="Text Box 24"/>
          <p:cNvSpPr txBox="1">
            <a:spLocks noChangeArrowheads="1"/>
          </p:cNvSpPr>
          <p:nvPr/>
        </p:nvSpPr>
        <p:spPr bwMode="auto">
          <a:xfrm>
            <a:off x="5791200" y="2101850"/>
            <a:ext cx="3429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>
                <a:latin typeface="Arial" panose="020B0604020202020204" pitchFamily="34" charset="0"/>
                <a:cs typeface="Arial" panose="020B0604020202020204" pitchFamily="34" charset="0"/>
              </a:rPr>
              <a:t>Accept TCP connection</a:t>
            </a:r>
          </a:p>
        </p:txBody>
      </p:sp>
      <p:sp>
        <p:nvSpPr>
          <p:cNvPr id="34842" name="Line 25"/>
          <p:cNvSpPr>
            <a:spLocks noChangeShapeType="1"/>
          </p:cNvSpPr>
          <p:nvPr/>
        </p:nvSpPr>
        <p:spPr bwMode="auto">
          <a:xfrm flipH="1">
            <a:off x="3200400" y="4335463"/>
            <a:ext cx="2438400" cy="531812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43" name="Line 26"/>
          <p:cNvSpPr>
            <a:spLocks noChangeShapeType="1"/>
          </p:cNvSpPr>
          <p:nvPr/>
        </p:nvSpPr>
        <p:spPr bwMode="auto">
          <a:xfrm>
            <a:off x="3200400" y="4933950"/>
            <a:ext cx="2438400" cy="40005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44" name="Text Box 27"/>
          <p:cNvSpPr txBox="1">
            <a:spLocks noChangeArrowheads="1"/>
          </p:cNvSpPr>
          <p:nvPr/>
        </p:nvSpPr>
        <p:spPr bwMode="auto">
          <a:xfrm rot="590863">
            <a:off x="3568700" y="4776788"/>
            <a:ext cx="10175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>
                <a:latin typeface="Arial" panose="020B0604020202020204" pitchFamily="34" charset="0"/>
                <a:cs typeface="Arial" panose="020B0604020202020204" pitchFamily="34" charset="0"/>
              </a:rPr>
              <a:t>GET…</a:t>
            </a:r>
          </a:p>
        </p:txBody>
      </p:sp>
      <p:sp>
        <p:nvSpPr>
          <p:cNvPr id="34845" name="Text Box 28"/>
          <p:cNvSpPr txBox="1">
            <a:spLocks noChangeArrowheads="1"/>
          </p:cNvSpPr>
          <p:nvPr/>
        </p:nvSpPr>
        <p:spPr bwMode="auto">
          <a:xfrm rot="-684393">
            <a:off x="4191000" y="4191000"/>
            <a:ext cx="1095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>
                <a:latin typeface="Arial" panose="020B0604020202020204" pitchFamily="34" charset="0"/>
                <a:cs typeface="Arial" panose="020B0604020202020204" pitchFamily="34" charset="0"/>
              </a:rPr>
              <a:t>img1.jpg</a:t>
            </a:r>
          </a:p>
        </p:txBody>
      </p:sp>
      <p:sp>
        <p:nvSpPr>
          <p:cNvPr id="34846" name="Text Box 29"/>
          <p:cNvSpPr txBox="1">
            <a:spLocks noChangeArrowheads="1"/>
          </p:cNvSpPr>
          <p:nvPr/>
        </p:nvSpPr>
        <p:spPr bwMode="auto">
          <a:xfrm>
            <a:off x="1143000" y="464820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>
                <a:latin typeface="Arial" panose="020B0604020202020204" pitchFamily="34" charset="0"/>
                <a:cs typeface="Arial" panose="020B0604020202020204" pitchFamily="34" charset="0"/>
              </a:rPr>
              <a:t>request images 2 </a:t>
            </a:r>
          </a:p>
        </p:txBody>
      </p:sp>
      <p:sp>
        <p:nvSpPr>
          <p:cNvPr id="34847" name="Text Box 30"/>
          <p:cNvSpPr txBox="1">
            <a:spLocks noChangeArrowheads="1"/>
          </p:cNvSpPr>
          <p:nvPr/>
        </p:nvSpPr>
        <p:spPr bwMode="auto">
          <a:xfrm>
            <a:off x="0" y="3124200"/>
            <a:ext cx="31242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Parse index.html: has 10 reference to 10 images</a:t>
            </a:r>
          </a:p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>
                <a:latin typeface="Arial" panose="020B0604020202020204" pitchFamily="34" charset="0"/>
                <a:cs typeface="Arial" panose="020B0604020202020204" pitchFamily="34" charset="0"/>
              </a:rPr>
              <a:t>request images 1 </a:t>
            </a:r>
          </a:p>
        </p:txBody>
      </p:sp>
      <p:sp>
        <p:nvSpPr>
          <p:cNvPr id="34848" name="Text Box 31"/>
          <p:cNvSpPr txBox="1">
            <a:spLocks noChangeArrowheads="1"/>
          </p:cNvSpPr>
          <p:nvPr/>
        </p:nvSpPr>
        <p:spPr bwMode="auto">
          <a:xfrm>
            <a:off x="5410200" y="411480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>
                <a:latin typeface="Arial" panose="020B0604020202020204" pitchFamily="34" charset="0"/>
                <a:cs typeface="Arial" panose="020B0604020202020204" pitchFamily="34" charset="0"/>
              </a:rPr>
              <a:t>Send images 1 </a:t>
            </a:r>
          </a:p>
        </p:txBody>
      </p:sp>
      <p:sp>
        <p:nvSpPr>
          <p:cNvPr id="34849" name="Text Box 32"/>
          <p:cNvSpPr txBox="1">
            <a:spLocks noChangeArrowheads="1"/>
          </p:cNvSpPr>
          <p:nvPr/>
        </p:nvSpPr>
        <p:spPr bwMode="auto">
          <a:xfrm>
            <a:off x="5410200" y="518160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>
                <a:latin typeface="Arial" panose="020B0604020202020204" pitchFamily="34" charset="0"/>
                <a:cs typeface="Arial" panose="020B0604020202020204" pitchFamily="34" charset="0"/>
              </a:rPr>
              <a:t>Send images 2 </a:t>
            </a:r>
          </a:p>
        </p:txBody>
      </p:sp>
      <p:sp>
        <p:nvSpPr>
          <p:cNvPr id="34850" name="Text Box 33"/>
          <p:cNvSpPr txBox="1">
            <a:spLocks noChangeArrowheads="1"/>
          </p:cNvSpPr>
          <p:nvPr/>
        </p:nvSpPr>
        <p:spPr bwMode="auto">
          <a:xfrm>
            <a:off x="533400" y="5867400"/>
            <a:ext cx="259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>
                <a:latin typeface="Arial" panose="020B0604020202020204" pitchFamily="34" charset="0"/>
                <a:cs typeface="Arial" panose="020B0604020202020204" pitchFamily="34" charset="0"/>
              </a:rPr>
              <a:t>request images 10 </a:t>
            </a:r>
          </a:p>
        </p:txBody>
      </p:sp>
      <p:sp>
        <p:nvSpPr>
          <p:cNvPr id="34851" name="Line 34"/>
          <p:cNvSpPr>
            <a:spLocks noChangeShapeType="1"/>
          </p:cNvSpPr>
          <p:nvPr/>
        </p:nvSpPr>
        <p:spPr bwMode="auto">
          <a:xfrm>
            <a:off x="2057400" y="51054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52" name="AutoShape 36"/>
          <p:cNvSpPr>
            <a:spLocks noChangeArrowheads="1"/>
          </p:cNvSpPr>
          <p:nvPr/>
        </p:nvSpPr>
        <p:spPr bwMode="auto">
          <a:xfrm>
            <a:off x="2971800" y="5181600"/>
            <a:ext cx="3048000" cy="1295400"/>
          </a:xfrm>
          <a:prstGeom prst="irregularSeal2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53" name="Text Box 37"/>
          <p:cNvSpPr txBox="1">
            <a:spLocks noChangeArrowheads="1"/>
          </p:cNvSpPr>
          <p:nvPr/>
        </p:nvSpPr>
        <p:spPr bwMode="auto">
          <a:xfrm>
            <a:off x="3657600" y="5562600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Stop-and-wait!</a:t>
            </a:r>
          </a:p>
        </p:txBody>
      </p:sp>
      <p:sp>
        <p:nvSpPr>
          <p:cNvPr id="34854" name="AutoShape 38"/>
          <p:cNvSpPr>
            <a:spLocks noChangeArrowheads="1"/>
          </p:cNvSpPr>
          <p:nvPr/>
        </p:nvSpPr>
        <p:spPr bwMode="auto">
          <a:xfrm>
            <a:off x="5638800" y="5791200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55" name="Text Box 39"/>
          <p:cNvSpPr txBox="1">
            <a:spLocks noChangeArrowheads="1"/>
          </p:cNvSpPr>
          <p:nvPr/>
        </p:nvSpPr>
        <p:spPr bwMode="auto">
          <a:xfrm>
            <a:off x="6324600" y="56388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500"/>
              <a:t>HTTP/1.1 với pipeline</a:t>
            </a:r>
            <a:br>
              <a:rPr lang="en-US" altLang="en-US" sz="3500"/>
            </a:br>
            <a:endParaRPr lang="en-US" altLang="en-US" sz="3500"/>
          </a:p>
        </p:txBody>
      </p:sp>
      <p:sp>
        <p:nvSpPr>
          <p:cNvPr id="35844" name="Line 3"/>
          <p:cNvSpPr>
            <a:spLocks noChangeShapeType="1"/>
          </p:cNvSpPr>
          <p:nvPr/>
        </p:nvSpPr>
        <p:spPr bwMode="auto">
          <a:xfrm>
            <a:off x="3200400" y="1828800"/>
            <a:ext cx="0" cy="4227443"/>
          </a:xfrm>
          <a:prstGeom prst="lin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5" name="Line 4"/>
          <p:cNvSpPr>
            <a:spLocks noChangeShapeType="1"/>
          </p:cNvSpPr>
          <p:nvPr/>
        </p:nvSpPr>
        <p:spPr bwMode="auto">
          <a:xfrm>
            <a:off x="5638800" y="1828800"/>
            <a:ext cx="0" cy="4227443"/>
          </a:xfrm>
          <a:prstGeom prst="lin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846" name="Picture 5" descr="PC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63650"/>
            <a:ext cx="8382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6" descr="PC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263650"/>
            <a:ext cx="8382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8" name="Text Box 7"/>
          <p:cNvSpPr txBox="1">
            <a:spLocks noChangeArrowheads="1"/>
          </p:cNvSpPr>
          <p:nvPr/>
        </p:nvSpPr>
        <p:spPr bwMode="auto">
          <a:xfrm>
            <a:off x="2667000" y="5987704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0"/>
              <a:t>Time</a:t>
            </a:r>
          </a:p>
        </p:txBody>
      </p:sp>
      <p:sp>
        <p:nvSpPr>
          <p:cNvPr id="35849" name="Text Box 8"/>
          <p:cNvSpPr txBox="1">
            <a:spLocks noChangeArrowheads="1"/>
          </p:cNvSpPr>
          <p:nvPr/>
        </p:nvSpPr>
        <p:spPr bwMode="auto">
          <a:xfrm>
            <a:off x="5181600" y="5987704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0"/>
              <a:t>Time</a:t>
            </a:r>
          </a:p>
        </p:txBody>
      </p:sp>
      <p:sp>
        <p:nvSpPr>
          <p:cNvPr id="35850" name="Text Box 9"/>
          <p:cNvSpPr txBox="1">
            <a:spLocks noChangeArrowheads="1"/>
          </p:cNvSpPr>
          <p:nvPr/>
        </p:nvSpPr>
        <p:spPr bwMode="auto">
          <a:xfrm>
            <a:off x="2362200" y="914400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0">
                <a:latin typeface="Arial" panose="020B0604020202020204" pitchFamily="34" charset="0"/>
                <a:cs typeface="Arial" panose="020B0604020202020204" pitchFamily="34" charset="0"/>
              </a:rPr>
              <a:t>Web client</a:t>
            </a:r>
          </a:p>
        </p:txBody>
      </p:sp>
      <p:sp>
        <p:nvSpPr>
          <p:cNvPr id="35851" name="Text Box 10"/>
          <p:cNvSpPr txBox="1">
            <a:spLocks noChangeArrowheads="1"/>
          </p:cNvSpPr>
          <p:nvPr/>
        </p:nvSpPr>
        <p:spPr bwMode="auto">
          <a:xfrm>
            <a:off x="4876800" y="91440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0">
                <a:latin typeface="Arial" panose="020B0604020202020204" pitchFamily="34" charset="0"/>
                <a:cs typeface="Arial" panose="020B0604020202020204" pitchFamily="34" charset="0"/>
              </a:rPr>
              <a:t>Web server</a:t>
            </a:r>
          </a:p>
        </p:txBody>
      </p:sp>
      <p:sp>
        <p:nvSpPr>
          <p:cNvPr id="35852" name="Line 11"/>
          <p:cNvSpPr>
            <a:spLocks noChangeShapeType="1"/>
          </p:cNvSpPr>
          <p:nvPr/>
        </p:nvSpPr>
        <p:spPr bwMode="auto">
          <a:xfrm>
            <a:off x="3200400" y="1952625"/>
            <a:ext cx="2438400" cy="398463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53" name="Line 12"/>
          <p:cNvSpPr>
            <a:spLocks noChangeShapeType="1"/>
          </p:cNvSpPr>
          <p:nvPr/>
        </p:nvSpPr>
        <p:spPr bwMode="auto">
          <a:xfrm flipH="1">
            <a:off x="3200400" y="2417763"/>
            <a:ext cx="2438400" cy="53340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54" name="Line 13"/>
          <p:cNvSpPr>
            <a:spLocks noChangeShapeType="1"/>
          </p:cNvSpPr>
          <p:nvPr/>
        </p:nvSpPr>
        <p:spPr bwMode="auto">
          <a:xfrm>
            <a:off x="3200400" y="3082925"/>
            <a:ext cx="2438400" cy="333375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55" name="Line 14"/>
          <p:cNvSpPr>
            <a:spLocks noChangeShapeType="1"/>
          </p:cNvSpPr>
          <p:nvPr/>
        </p:nvSpPr>
        <p:spPr bwMode="auto">
          <a:xfrm flipH="1">
            <a:off x="3200400" y="3495675"/>
            <a:ext cx="2438400" cy="531813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56" name="Line 15"/>
          <p:cNvSpPr>
            <a:spLocks noChangeShapeType="1"/>
          </p:cNvSpPr>
          <p:nvPr/>
        </p:nvSpPr>
        <p:spPr bwMode="auto">
          <a:xfrm>
            <a:off x="3200400" y="4094163"/>
            <a:ext cx="2438400" cy="40005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57" name="Text Box 16"/>
          <p:cNvSpPr txBox="1">
            <a:spLocks noChangeArrowheads="1"/>
          </p:cNvSpPr>
          <p:nvPr/>
        </p:nvSpPr>
        <p:spPr bwMode="auto">
          <a:xfrm rot="590863">
            <a:off x="3440113" y="1836738"/>
            <a:ext cx="1657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>
                <a:latin typeface="Arial" panose="020B0604020202020204" pitchFamily="34" charset="0"/>
                <a:cs typeface="Arial" panose="020B0604020202020204" pitchFamily="34" charset="0"/>
              </a:rPr>
              <a:t>TCP Conn. Req.</a:t>
            </a:r>
          </a:p>
        </p:txBody>
      </p:sp>
      <p:sp>
        <p:nvSpPr>
          <p:cNvPr id="35858" name="Text Box 17"/>
          <p:cNvSpPr txBox="1">
            <a:spLocks noChangeArrowheads="1"/>
          </p:cNvSpPr>
          <p:nvPr/>
        </p:nvSpPr>
        <p:spPr bwMode="auto">
          <a:xfrm rot="376283">
            <a:off x="3497263" y="2895600"/>
            <a:ext cx="2089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>
                <a:latin typeface="Arial" panose="020B0604020202020204" pitchFamily="34" charset="0"/>
                <a:cs typeface="Arial" panose="020B0604020202020204" pitchFamily="34" charset="0"/>
              </a:rPr>
              <a:t>GET /index.html</a:t>
            </a:r>
          </a:p>
        </p:txBody>
      </p:sp>
      <p:sp>
        <p:nvSpPr>
          <p:cNvPr id="35859" name="Text Box 18"/>
          <p:cNvSpPr txBox="1">
            <a:spLocks noChangeArrowheads="1"/>
          </p:cNvSpPr>
          <p:nvPr/>
        </p:nvSpPr>
        <p:spPr bwMode="auto">
          <a:xfrm rot="590863">
            <a:off x="3567113" y="3956050"/>
            <a:ext cx="12461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>
                <a:latin typeface="Arial" panose="020B0604020202020204" pitchFamily="34" charset="0"/>
                <a:cs typeface="Arial" panose="020B0604020202020204" pitchFamily="34" charset="0"/>
              </a:rPr>
              <a:t>GET…</a:t>
            </a:r>
          </a:p>
        </p:txBody>
      </p:sp>
      <p:sp>
        <p:nvSpPr>
          <p:cNvPr id="35860" name="Text Box 19"/>
          <p:cNvSpPr txBox="1">
            <a:spLocks noChangeArrowheads="1"/>
          </p:cNvSpPr>
          <p:nvPr/>
        </p:nvSpPr>
        <p:spPr bwMode="auto">
          <a:xfrm rot="-684393">
            <a:off x="3868738" y="3408363"/>
            <a:ext cx="1309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</a:p>
        </p:txBody>
      </p:sp>
      <p:sp>
        <p:nvSpPr>
          <p:cNvPr id="35861" name="Text Box 20"/>
          <p:cNvSpPr txBox="1">
            <a:spLocks noChangeArrowheads="1"/>
          </p:cNvSpPr>
          <p:nvPr/>
        </p:nvSpPr>
        <p:spPr bwMode="auto">
          <a:xfrm rot="-684393">
            <a:off x="4164013" y="2316163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>
                <a:latin typeface="Arial" panose="020B0604020202020204" pitchFamily="34" charset="0"/>
                <a:cs typeface="Arial" panose="020B0604020202020204" pitchFamily="34" charset="0"/>
              </a:rPr>
              <a:t>Accepted</a:t>
            </a:r>
          </a:p>
        </p:txBody>
      </p:sp>
      <p:sp>
        <p:nvSpPr>
          <p:cNvPr id="35862" name="Text Box 21"/>
          <p:cNvSpPr txBox="1">
            <a:spLocks noChangeArrowheads="1"/>
          </p:cNvSpPr>
          <p:nvPr/>
        </p:nvSpPr>
        <p:spPr bwMode="auto">
          <a:xfrm>
            <a:off x="533400" y="1752600"/>
            <a:ext cx="2438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>
                <a:latin typeface="Arial" panose="020B0604020202020204" pitchFamily="34" charset="0"/>
                <a:cs typeface="Arial" panose="020B0604020202020204" pitchFamily="34" charset="0"/>
              </a:rPr>
              <a:t>Init TCP connection </a:t>
            </a:r>
          </a:p>
        </p:txBody>
      </p:sp>
      <p:sp>
        <p:nvSpPr>
          <p:cNvPr id="35863" name="Text Box 22"/>
          <p:cNvSpPr txBox="1">
            <a:spLocks noChangeArrowheads="1"/>
          </p:cNvSpPr>
          <p:nvPr/>
        </p:nvSpPr>
        <p:spPr bwMode="auto">
          <a:xfrm>
            <a:off x="5715000" y="3106738"/>
            <a:ext cx="40386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>
                <a:latin typeface="Arial" panose="020B0604020202020204" pitchFamily="34" charset="0"/>
                <a:cs typeface="Arial" panose="020B0604020202020204" pitchFamily="34" charset="0"/>
              </a:rPr>
              <a:t>Send HTTP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>
                <a:latin typeface="Arial" panose="020B0604020202020204" pitchFamily="34" charset="0"/>
                <a:cs typeface="Arial" panose="020B0604020202020204" pitchFamily="34" charset="0"/>
              </a:rPr>
              <a:t>response: index.html</a:t>
            </a:r>
          </a:p>
        </p:txBody>
      </p:sp>
      <p:sp>
        <p:nvSpPr>
          <p:cNvPr id="35864" name="Text Box 23"/>
          <p:cNvSpPr txBox="1">
            <a:spLocks noChangeArrowheads="1"/>
          </p:cNvSpPr>
          <p:nvPr/>
        </p:nvSpPr>
        <p:spPr bwMode="auto">
          <a:xfrm>
            <a:off x="381000" y="2743200"/>
            <a:ext cx="274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>
                <a:latin typeface="Arial" panose="020B0604020202020204" pitchFamily="34" charset="0"/>
                <a:cs typeface="Arial" panose="020B0604020202020204" pitchFamily="34" charset="0"/>
              </a:rPr>
              <a:t>OK, send HTTP request </a:t>
            </a:r>
          </a:p>
        </p:txBody>
      </p:sp>
      <p:sp>
        <p:nvSpPr>
          <p:cNvPr id="35865" name="Text Box 24"/>
          <p:cNvSpPr txBox="1">
            <a:spLocks noChangeArrowheads="1"/>
          </p:cNvSpPr>
          <p:nvPr/>
        </p:nvSpPr>
        <p:spPr bwMode="auto">
          <a:xfrm>
            <a:off x="5791200" y="2101850"/>
            <a:ext cx="3429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>
                <a:latin typeface="Arial" panose="020B0604020202020204" pitchFamily="34" charset="0"/>
                <a:cs typeface="Arial" panose="020B0604020202020204" pitchFamily="34" charset="0"/>
              </a:rPr>
              <a:t>Accept TCP connection</a:t>
            </a:r>
          </a:p>
        </p:txBody>
      </p:sp>
      <p:sp>
        <p:nvSpPr>
          <p:cNvPr id="35866" name="Line 25"/>
          <p:cNvSpPr>
            <a:spLocks noChangeShapeType="1"/>
          </p:cNvSpPr>
          <p:nvPr/>
        </p:nvSpPr>
        <p:spPr bwMode="auto">
          <a:xfrm flipH="1">
            <a:off x="3200400" y="4495800"/>
            <a:ext cx="2438400" cy="531813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67" name="Text Box 30"/>
          <p:cNvSpPr txBox="1">
            <a:spLocks noChangeArrowheads="1"/>
          </p:cNvSpPr>
          <p:nvPr/>
        </p:nvSpPr>
        <p:spPr bwMode="auto">
          <a:xfrm>
            <a:off x="0" y="3429000"/>
            <a:ext cx="31242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Parse index.html: has 10 reference to 10 images</a:t>
            </a:r>
          </a:p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>
                <a:latin typeface="Arial" panose="020B0604020202020204" pitchFamily="34" charset="0"/>
                <a:cs typeface="Arial" panose="020B0604020202020204" pitchFamily="34" charset="0"/>
              </a:rPr>
              <a:t>request images 1 -10 </a:t>
            </a:r>
          </a:p>
        </p:txBody>
      </p:sp>
      <p:sp>
        <p:nvSpPr>
          <p:cNvPr id="35868" name="Text Box 31"/>
          <p:cNvSpPr txBox="1">
            <a:spLocks noChangeArrowheads="1"/>
          </p:cNvSpPr>
          <p:nvPr/>
        </p:nvSpPr>
        <p:spPr bwMode="auto">
          <a:xfrm>
            <a:off x="5486400" y="4419600"/>
            <a:ext cx="2286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>
                <a:latin typeface="Arial" panose="020B0604020202020204" pitchFamily="34" charset="0"/>
                <a:cs typeface="Arial" panose="020B0604020202020204" pitchFamily="34" charset="0"/>
              </a:rPr>
              <a:t>Send images 1-10 </a:t>
            </a:r>
          </a:p>
        </p:txBody>
      </p:sp>
      <p:sp>
        <p:nvSpPr>
          <p:cNvPr id="35869" name="Line 37"/>
          <p:cNvSpPr>
            <a:spLocks noChangeShapeType="1"/>
          </p:cNvSpPr>
          <p:nvPr/>
        </p:nvSpPr>
        <p:spPr bwMode="auto">
          <a:xfrm>
            <a:off x="3200400" y="4171950"/>
            <a:ext cx="2438400" cy="40005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70" name="Line 38"/>
          <p:cNvSpPr>
            <a:spLocks noChangeShapeType="1"/>
          </p:cNvSpPr>
          <p:nvPr/>
        </p:nvSpPr>
        <p:spPr bwMode="auto">
          <a:xfrm>
            <a:off x="3200400" y="4246563"/>
            <a:ext cx="2438400" cy="40005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71" name="Line 39"/>
          <p:cNvSpPr>
            <a:spLocks noChangeShapeType="1"/>
          </p:cNvSpPr>
          <p:nvPr/>
        </p:nvSpPr>
        <p:spPr bwMode="auto">
          <a:xfrm>
            <a:off x="3200400" y="4324350"/>
            <a:ext cx="2438400" cy="40005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72" name="Line 40"/>
          <p:cNvSpPr>
            <a:spLocks noChangeShapeType="1"/>
          </p:cNvSpPr>
          <p:nvPr/>
        </p:nvSpPr>
        <p:spPr bwMode="auto">
          <a:xfrm flipH="1">
            <a:off x="3200400" y="4572000"/>
            <a:ext cx="2438400" cy="531813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73" name="Line 41"/>
          <p:cNvSpPr>
            <a:spLocks noChangeShapeType="1"/>
          </p:cNvSpPr>
          <p:nvPr/>
        </p:nvSpPr>
        <p:spPr bwMode="auto">
          <a:xfrm flipH="1">
            <a:off x="3200400" y="4648200"/>
            <a:ext cx="2438400" cy="531813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74" name="Line 42"/>
          <p:cNvSpPr>
            <a:spLocks noChangeShapeType="1"/>
          </p:cNvSpPr>
          <p:nvPr/>
        </p:nvSpPr>
        <p:spPr bwMode="auto">
          <a:xfrm flipH="1">
            <a:off x="3200400" y="4724400"/>
            <a:ext cx="2438400" cy="531813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r>
              <a:rPr lang="en-US"/>
              <a:t>HTTP là giao thức stateless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5948"/>
            <a:ext cx="8229600" cy="4916556"/>
          </a:xfrm>
        </p:spPr>
        <p:txBody>
          <a:bodyPr/>
          <a:lstStyle/>
          <a:p>
            <a:r>
              <a:rPr lang="en-US" sz="2600"/>
              <a:t>Một phiên hoạt động của HTTP:</a:t>
            </a:r>
          </a:p>
          <a:p>
            <a:pPr lvl="1"/>
            <a:r>
              <a:rPr lang="en-US" sz="2000"/>
              <a:t>Trình duyệt kết nối với Web server</a:t>
            </a:r>
          </a:p>
          <a:p>
            <a:pPr lvl="1"/>
            <a:r>
              <a:rPr lang="en-US" sz="2000"/>
              <a:t>Trình duyệt gửi thông điệp yêu cầu HTTP Request</a:t>
            </a:r>
          </a:p>
          <a:p>
            <a:pPr lvl="1"/>
            <a:r>
              <a:rPr lang="en-US" sz="2000"/>
              <a:t>Web server đáp ứng với một thông điệp HTTP Response</a:t>
            </a:r>
          </a:p>
          <a:p>
            <a:pPr lvl="1"/>
            <a:r>
              <a:rPr lang="en-US" sz="2000"/>
              <a:t>…lặp lại…</a:t>
            </a:r>
          </a:p>
          <a:p>
            <a:pPr lvl="1"/>
            <a:r>
              <a:rPr lang="en-US" sz="2000"/>
              <a:t>Trình duyệt ngắt kết nối</a:t>
            </a:r>
          </a:p>
          <a:p>
            <a:r>
              <a:rPr lang="en-US" sz="2600"/>
              <a:t>Các thông điệp HTTP Request được xử lý độc lập</a:t>
            </a:r>
          </a:p>
          <a:p>
            <a:r>
              <a:rPr lang="en-US" sz="2600"/>
              <a:t>Web server không ghi nhớ trạng thái của phiên HTTP</a:t>
            </a:r>
          </a:p>
          <a:p>
            <a:pPr lvl="1"/>
            <a:r>
              <a:rPr lang="en-US" sz="2000"/>
              <a:t> Nếu dịch vụ Web cần xác thực người dùng thì người dùng sẽ phải đăng nhập lại cho mỗi thông điệp HTTP Request gửi đi </a:t>
            </a:r>
            <a:r>
              <a:rPr lang="en-US" sz="2000">
                <a:sym typeface="Wingdings" panose="05000000000000000000" pitchFamily="2" charset="2"/>
              </a:rPr>
              <a:t>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1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39762"/>
          </a:xfrm>
        </p:spPr>
        <p:txBody>
          <a:bodyPr/>
          <a:lstStyle/>
          <a:p>
            <a:pPr eaLnBrk="1" hangingPunct="1"/>
            <a:r>
              <a:rPr lang="en-US" altLang="en-US" sz="3500"/>
              <a:t>Ứng dụng mạng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4748214" cy="5821362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400"/>
              <a:t>Hoạt động trên các hệ thống đầu cuối (end system)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/>
              <a:t>Cài đặt giao thức ứng dụng để cung cấp dịch vụ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/>
              <a:t>Gồm có 2 tiến trình giao tiếp với nhau qua môi trường mạng: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Client: cung cấp giao diện NSD, gửi thông điệp yêu cầu dịch vụ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Server: cung cấp dịch vụ, trả thông điệp đáp ứng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/>
              <a:t>Ví dụ: Web 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Web browser (trình duyệt Web): Chrome, Firefox…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Web server: Apache, Tomcat…</a:t>
            </a:r>
          </a:p>
        </p:txBody>
      </p:sp>
      <p:grpSp>
        <p:nvGrpSpPr>
          <p:cNvPr id="1190" name="Group 1037"/>
          <p:cNvGrpSpPr>
            <a:grpSpLocks/>
          </p:cNvGrpSpPr>
          <p:nvPr/>
        </p:nvGrpSpPr>
        <p:grpSpPr bwMode="auto">
          <a:xfrm>
            <a:off x="5105400" y="1474787"/>
            <a:ext cx="3540125" cy="4545013"/>
            <a:chOff x="3277" y="974"/>
            <a:chExt cx="2230" cy="2863"/>
          </a:xfrm>
        </p:grpSpPr>
        <p:sp>
          <p:nvSpPr>
            <p:cNvPr id="1191" name="Freeform 1038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314 w 1036"/>
                <a:gd name="T1" fmla="*/ 11 h 675"/>
                <a:gd name="T2" fmla="*/ 793 w 1036"/>
                <a:gd name="T3" fmla="*/ 53 h 675"/>
                <a:gd name="T4" fmla="*/ 419 w 1036"/>
                <a:gd name="T5" fmla="*/ 129 h 675"/>
                <a:gd name="T6" fmla="*/ 312 w 1036"/>
                <a:gd name="T7" fmla="*/ 229 h 675"/>
                <a:gd name="T8" fmla="*/ 43 w 1036"/>
                <a:gd name="T9" fmla="*/ 297 h 675"/>
                <a:gd name="T10" fmla="*/ 35 w 1036"/>
                <a:gd name="T11" fmla="*/ 459 h 675"/>
                <a:gd name="T12" fmla="*/ 267 w 1036"/>
                <a:gd name="T13" fmla="*/ 489 h 675"/>
                <a:gd name="T14" fmla="*/ 932 w 1036"/>
                <a:gd name="T15" fmla="*/ 489 h 675"/>
                <a:gd name="T16" fmla="*/ 1213 w 1036"/>
                <a:gd name="T17" fmla="*/ 555 h 675"/>
                <a:gd name="T18" fmla="*/ 1527 w 1036"/>
                <a:gd name="T19" fmla="*/ 657 h 675"/>
                <a:gd name="T20" fmla="*/ 1766 w 1036"/>
                <a:gd name="T21" fmla="*/ 661 h 675"/>
                <a:gd name="T22" fmla="*/ 1931 w 1036"/>
                <a:gd name="T23" fmla="*/ 603 h 675"/>
                <a:gd name="T24" fmla="*/ 2015 w 1036"/>
                <a:gd name="T25" fmla="*/ 445 h 675"/>
                <a:gd name="T26" fmla="*/ 2067 w 1036"/>
                <a:gd name="T27" fmla="*/ 291 h 675"/>
                <a:gd name="T28" fmla="*/ 2073 w 1036"/>
                <a:gd name="T29" fmla="*/ 107 h 675"/>
                <a:gd name="T30" fmla="*/ 1895 w 1036"/>
                <a:gd name="T31" fmla="*/ 17 h 675"/>
                <a:gd name="T32" fmla="*/ 1574 w 1036"/>
                <a:gd name="T33" fmla="*/ 3 h 675"/>
                <a:gd name="T34" fmla="*/ 1314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1192" name="Group 1039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1567" name="Rectangle 1040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568" name="AutoShape 1041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193" name="Freeform 1042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32"/>
                <a:gd name="T49" fmla="*/ 0 h 1049"/>
                <a:gd name="T50" fmla="*/ 2032 w 2032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194" name="Line 1043"/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195" name="Line 1044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196" name="Line 1045"/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197" name="Line 1047"/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198" name="Line 1048"/>
            <p:cNvSpPr>
              <a:spLocks noChangeShapeType="1"/>
            </p:cNvSpPr>
            <p:nvPr/>
          </p:nvSpPr>
          <p:spPr bwMode="auto">
            <a:xfrm flipV="1">
              <a:off x="3680" y="3155"/>
              <a:ext cx="248" cy="66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199" name="Line 1051"/>
            <p:cNvSpPr>
              <a:spLocks noChangeShapeType="1"/>
            </p:cNvSpPr>
            <p:nvPr/>
          </p:nvSpPr>
          <p:spPr bwMode="auto">
            <a:xfrm flipH="1">
              <a:off x="3948" y="3208"/>
              <a:ext cx="96" cy="1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200" name="Line 1052"/>
            <p:cNvSpPr>
              <a:spLocks noChangeShapeType="1"/>
            </p:cNvSpPr>
            <p:nvPr/>
          </p:nvSpPr>
          <p:spPr bwMode="auto">
            <a:xfrm flipH="1" flipV="1">
              <a:off x="4144" y="3212"/>
              <a:ext cx="53" cy="11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201" name="Line 1053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202" name="Line 1054"/>
            <p:cNvSpPr>
              <a:spLocks noChangeShapeType="1"/>
            </p:cNvSpPr>
            <p:nvPr/>
          </p:nvSpPr>
          <p:spPr bwMode="auto">
            <a:xfrm>
              <a:off x="3898" y="3025"/>
              <a:ext cx="56" cy="6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203" name="Line 1055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204" name="Line 1056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1205" name="Group 1057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1565" name="Picture 1058" descr="access_point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66" name="Picture 1059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06" name="Freeform 1060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207" name="Freeform 1061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42311 w 765"/>
                <a:gd name="T1" fmla="*/ 2813 h 459"/>
                <a:gd name="T2" fmla="*/ 28673 w 765"/>
                <a:gd name="T3" fmla="*/ 19976 h 459"/>
                <a:gd name="T4" fmla="*/ 9592 w 765"/>
                <a:gd name="T5" fmla="*/ 28431 h 459"/>
                <a:gd name="T6" fmla="*/ 1371 w 765"/>
                <a:gd name="T7" fmla="*/ 95805 h 459"/>
                <a:gd name="T8" fmla="*/ 17940 w 765"/>
                <a:gd name="T9" fmla="*/ 126584 h 459"/>
                <a:gd name="T10" fmla="*/ 34487 w 765"/>
                <a:gd name="T11" fmla="*/ 121332 h 459"/>
                <a:gd name="T12" fmla="*/ 58210 w 765"/>
                <a:gd name="T13" fmla="*/ 126584 h 459"/>
                <a:gd name="T14" fmla="*/ 69657 w 765"/>
                <a:gd name="T15" fmla="*/ 123646 h 459"/>
                <a:gd name="T16" fmla="*/ 74979 w 765"/>
                <a:gd name="T17" fmla="*/ 106087 h 459"/>
                <a:gd name="T18" fmla="*/ 74848 w 765"/>
                <a:gd name="T19" fmla="*/ 45030 h 459"/>
                <a:gd name="T20" fmla="*/ 66057 w 765"/>
                <a:gd name="T21" fmla="*/ 9823 h 459"/>
                <a:gd name="T22" fmla="*/ 42311 w 765"/>
                <a:gd name="T23" fmla="*/ 2813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208" name="Line 1062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209" name="Line 1063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210" name="Line 1064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211" name="Line 1065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212" name="Line 1066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213" name="Line 1067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214" name="Line 1068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215" name="Line 1069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216" name="Line 1070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217" name="Line 1071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218" name="Line 1072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219" name="Line 1073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220" name="Line 1074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221" name="Line 1075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222" name="Line 1076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223" name="Line 1077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224" name="Line 1078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1225" name="Group 1079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1548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549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550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551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552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553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554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555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556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557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558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559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560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561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562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563" name="Oval 1095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pic>
            <p:nvPicPr>
              <p:cNvPr id="1564" name="Picture 1096" descr="cell_tower_radiation_gray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226" name="Group 1097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1539" name="Line 1098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540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sp>
            <p:nvSpPr>
              <p:cNvPr id="1541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sp>
            <p:nvSpPr>
              <p:cNvPr id="1542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grpSp>
            <p:nvGrpSpPr>
              <p:cNvPr id="1543" name="Group 1102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1546" name="Freeform 110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547" name="Freeform 110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544" name="Line 1105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545" name="Line 1106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227" name="Group 1107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153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sp>
            <p:nvSpPr>
              <p:cNvPr id="153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sp>
            <p:nvSpPr>
              <p:cNvPr id="153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grpSp>
            <p:nvGrpSpPr>
              <p:cNvPr id="1534" name="Group 111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537" name="Freeform 111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538" name="Freeform 111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535" name="Line 111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536" name="Line 111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228" name="Group 1116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152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sp>
            <p:nvSpPr>
              <p:cNvPr id="152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sp>
            <p:nvSpPr>
              <p:cNvPr id="152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grpSp>
            <p:nvGrpSpPr>
              <p:cNvPr id="1526" name="Group 112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529" name="Freeform 112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530" name="Freeform 112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527" name="Line 112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528" name="Line 112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229" name="Group 1125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151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sp>
            <p:nvSpPr>
              <p:cNvPr id="151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sp>
            <p:nvSpPr>
              <p:cNvPr id="151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grpSp>
            <p:nvGrpSpPr>
              <p:cNvPr id="1518" name="Group 112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521" name="Freeform 113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522" name="Freeform 113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519" name="Line 113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520" name="Line 113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230" name="Group 1134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150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sp>
            <p:nvSpPr>
              <p:cNvPr id="150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sp>
            <p:nvSpPr>
              <p:cNvPr id="150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grpSp>
            <p:nvGrpSpPr>
              <p:cNvPr id="1510" name="Group 113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513" name="Freeform 113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514" name="Freeform 114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511" name="Line 114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512" name="Line 114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231" name="Group 1143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149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sp>
            <p:nvSpPr>
              <p:cNvPr id="150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sp>
            <p:nvSpPr>
              <p:cNvPr id="150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grpSp>
            <p:nvGrpSpPr>
              <p:cNvPr id="1502" name="Group 114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505" name="Freeform 11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506" name="Freeform 11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503" name="Line 115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504" name="Line 115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232" name="Line 1152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1233" name="Group 1153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149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sp>
            <p:nvSpPr>
              <p:cNvPr id="149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sp>
            <p:nvSpPr>
              <p:cNvPr id="149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grpSp>
            <p:nvGrpSpPr>
              <p:cNvPr id="1494" name="Group 115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497" name="Freeform 115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98" name="Freeform 115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495" name="Line 116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496" name="Line 116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234" name="Group 1162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148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sp>
            <p:nvSpPr>
              <p:cNvPr id="148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sp>
            <p:nvSpPr>
              <p:cNvPr id="148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grpSp>
            <p:nvGrpSpPr>
              <p:cNvPr id="1486" name="Group 116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489" name="Freeform 116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90" name="Freeform 116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487" name="Line 116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488" name="Line 117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235" name="Group 1171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147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sp>
            <p:nvSpPr>
              <p:cNvPr id="147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sp>
            <p:nvSpPr>
              <p:cNvPr id="147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grpSp>
            <p:nvGrpSpPr>
              <p:cNvPr id="1478" name="Group 117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481" name="Freeform 117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82" name="Freeform 117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479" name="Line 117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480" name="Line 117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236" name="Group 1180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146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sp>
            <p:nvSpPr>
              <p:cNvPr id="146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sp>
            <p:nvSpPr>
              <p:cNvPr id="146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grpSp>
            <p:nvGrpSpPr>
              <p:cNvPr id="1470" name="Group 118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473" name="Freeform 118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74" name="Freeform 118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471" name="Line 118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472" name="Line 118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237" name="Group 1189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145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sp>
            <p:nvSpPr>
              <p:cNvPr id="146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sp>
            <p:nvSpPr>
              <p:cNvPr id="146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grpSp>
            <p:nvGrpSpPr>
              <p:cNvPr id="1462" name="Group 119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465" name="Freeform 119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66" name="Freeform 119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463" name="Line 119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464" name="Line 119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238" name="Group 1198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145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sp>
            <p:nvSpPr>
              <p:cNvPr id="145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sp>
            <p:nvSpPr>
              <p:cNvPr id="145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grpSp>
            <p:nvGrpSpPr>
              <p:cNvPr id="1454" name="Group 120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457" name="Freeform 120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58" name="Freeform 120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455" name="Line 120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456" name="Line 120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9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239" name="Group 1207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1437" name="Group 1208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1439" name="Freeform 1209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40" name="Freeform 1210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41" name="Freeform 1211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42" name="Freeform 1212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43" name="Freeform 1213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44" name="Freeform 1214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45" name="Freeform 1215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46" name="Freeform 1216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47" name="Freeform 1217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48" name="Freeform 1218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49" name="Freeform 1219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50" name="Freeform 1220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</p:grpSp>
          <p:pic>
            <p:nvPicPr>
              <p:cNvPr id="1438" name="Picture 1221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240" name="Group 1222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1423" name="Group 1223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1425" name="Freeform 1224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26" name="Freeform 1225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27" name="Freeform 1226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28" name="Freeform 1227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29" name="Freeform 1228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30" name="Freeform 1229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31" name="Freeform 1230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32" name="Freeform 1231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33" name="Freeform 1232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34" name="Freeform 1233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35" name="Freeform 1234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36" name="Freeform 1235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</p:grpSp>
          <p:pic>
            <p:nvPicPr>
              <p:cNvPr id="1424" name="Picture 1236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41" name="Line 1237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1242" name="Group 1238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1421" name="Picture 123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2" name="Freeform 1240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243" name="Group 1241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1419" name="Picture 124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0" name="Freeform 124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244" name="Group 1244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1417" name="Picture 12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18" name="Freeform 124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245" name="Group 1247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1415" name="Picture 124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16" name="Freeform 124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pic>
          <p:nvPicPr>
            <p:cNvPr id="1246" name="Picture 1250" descr="car_icon_small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47" name="Group 1251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1413" name="Picture 1252" descr="iphone_stylized_small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4" name="Picture 1253" descr="antenna_radiation_stylized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248" name="Group 1254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1381" name="Freeform 1255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4 w 354"/>
                  <a:gd name="T1" fmla="*/ 0 h 2742"/>
                  <a:gd name="T2" fmla="*/ 19 w 354"/>
                  <a:gd name="T3" fmla="*/ 32 h 2742"/>
                  <a:gd name="T4" fmla="*/ 19 w 354"/>
                  <a:gd name="T5" fmla="*/ 246 h 2742"/>
                  <a:gd name="T6" fmla="*/ 0 w 354"/>
                  <a:gd name="T7" fmla="*/ 258 h 2742"/>
                  <a:gd name="T8" fmla="*/ 4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82" name="Rectangle 1256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83" name="Freeform 1257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1 w 211"/>
                  <a:gd name="T3" fmla="*/ 21 h 2537"/>
                  <a:gd name="T4" fmla="*/ 2 w 211"/>
                  <a:gd name="T5" fmla="*/ 23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84" name="Freeform 1258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8 w 328"/>
                  <a:gd name="T3" fmla="*/ 13 h 226"/>
                  <a:gd name="T4" fmla="*/ 18 w 328"/>
                  <a:gd name="T5" fmla="*/ 23 h 226"/>
                  <a:gd name="T6" fmla="*/ 0 w 328"/>
                  <a:gd name="T7" fmla="*/ 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85" name="Rectangle 1259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1386" name="Group 1260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11" name="AutoShape 1261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12" name="AutoShape 1262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387" name="Rectangle 1263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1388" name="Group 1264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409" name="AutoShape 1265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10" name="AutoShape 1266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389" name="Rectangle 1267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90" name="Rectangle 1268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1391" name="Group 1269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407" name="AutoShape 1270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08" name="AutoShape 1271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392" name="Freeform 1272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8 w 328"/>
                  <a:gd name="T3" fmla="*/ 12 h 226"/>
                  <a:gd name="T4" fmla="*/ 18 w 328"/>
                  <a:gd name="T5" fmla="*/ 21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1393" name="Group 1273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405" name="AutoShape 1274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06" name="AutoShape 1275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394" name="Rectangle 1276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95" name="Freeform 1277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7 w 296"/>
                  <a:gd name="T3" fmla="*/ 12 h 256"/>
                  <a:gd name="T4" fmla="*/ 17 w 296"/>
                  <a:gd name="T5" fmla="*/ 23 h 256"/>
                  <a:gd name="T6" fmla="*/ 0 w 296"/>
                  <a:gd name="T7" fmla="*/ 8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96" name="Freeform 1278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8 w 304"/>
                  <a:gd name="T3" fmla="*/ 16 h 288"/>
                  <a:gd name="T4" fmla="*/ 16 w 304"/>
                  <a:gd name="T5" fmla="*/ 28 h 288"/>
                  <a:gd name="T6" fmla="*/ 2 w 304"/>
                  <a:gd name="T7" fmla="*/ 1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97" name="Oval 1279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98" name="Freeform 1280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1 h 240"/>
                  <a:gd name="T2" fmla="*/ 2 w 306"/>
                  <a:gd name="T3" fmla="*/ 23 h 240"/>
                  <a:gd name="T4" fmla="*/ 18 w 306"/>
                  <a:gd name="T5" fmla="*/ 11 h 240"/>
                  <a:gd name="T6" fmla="*/ 17 w 306"/>
                  <a:gd name="T7" fmla="*/ 0 h 240"/>
                  <a:gd name="T8" fmla="*/ 0 w 306"/>
                  <a:gd name="T9" fmla="*/ 1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99" name="AutoShape 1281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400" name="AutoShape 1282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401" name="Oval 1283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402" name="Oval 1284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  <a:cs typeface="Arial" pitchFamily="34" charset="0"/>
                </a:endParaRPr>
              </a:p>
            </p:txBody>
          </p:sp>
          <p:sp>
            <p:nvSpPr>
              <p:cNvPr id="1403" name="Oval 1285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404" name="Rectangle 1286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249" name="Group 1287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1349" name="Freeform 128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4 w 354"/>
                  <a:gd name="T1" fmla="*/ 0 h 2742"/>
                  <a:gd name="T2" fmla="*/ 19 w 354"/>
                  <a:gd name="T3" fmla="*/ 32 h 2742"/>
                  <a:gd name="T4" fmla="*/ 19 w 354"/>
                  <a:gd name="T5" fmla="*/ 246 h 2742"/>
                  <a:gd name="T6" fmla="*/ 0 w 354"/>
                  <a:gd name="T7" fmla="*/ 258 h 2742"/>
                  <a:gd name="T8" fmla="*/ 4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50" name="Rectangle 128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51" name="Freeform 129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1 w 211"/>
                  <a:gd name="T3" fmla="*/ 21 h 2537"/>
                  <a:gd name="T4" fmla="*/ 2 w 211"/>
                  <a:gd name="T5" fmla="*/ 23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52" name="Freeform 129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8 w 328"/>
                  <a:gd name="T3" fmla="*/ 13 h 226"/>
                  <a:gd name="T4" fmla="*/ 18 w 328"/>
                  <a:gd name="T5" fmla="*/ 23 h 226"/>
                  <a:gd name="T6" fmla="*/ 0 w 328"/>
                  <a:gd name="T7" fmla="*/ 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53" name="Rectangle 129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1354" name="Group 129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379" name="AutoShape 129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80" name="AutoShape 129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355" name="Rectangle 129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1356" name="Group 129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377" name="AutoShape 129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78" name="AutoShape 129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357" name="Rectangle 130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58" name="Rectangle 130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1359" name="Group 130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375" name="AutoShape 1303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76" name="AutoShape 130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360" name="Freeform 130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8 w 328"/>
                  <a:gd name="T3" fmla="*/ 12 h 226"/>
                  <a:gd name="T4" fmla="*/ 18 w 328"/>
                  <a:gd name="T5" fmla="*/ 21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1361" name="Group 130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373" name="AutoShape 130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74" name="AutoShape 130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362" name="Rectangle 130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63" name="Freeform 131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7 w 296"/>
                  <a:gd name="T3" fmla="*/ 12 h 256"/>
                  <a:gd name="T4" fmla="*/ 17 w 296"/>
                  <a:gd name="T5" fmla="*/ 23 h 256"/>
                  <a:gd name="T6" fmla="*/ 0 w 296"/>
                  <a:gd name="T7" fmla="*/ 8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64" name="Freeform 131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8 w 304"/>
                  <a:gd name="T3" fmla="*/ 16 h 288"/>
                  <a:gd name="T4" fmla="*/ 16 w 304"/>
                  <a:gd name="T5" fmla="*/ 28 h 288"/>
                  <a:gd name="T6" fmla="*/ 2 w 304"/>
                  <a:gd name="T7" fmla="*/ 1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65" name="Oval 131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66" name="Freeform 131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1 h 240"/>
                  <a:gd name="T2" fmla="*/ 2 w 306"/>
                  <a:gd name="T3" fmla="*/ 23 h 240"/>
                  <a:gd name="T4" fmla="*/ 18 w 306"/>
                  <a:gd name="T5" fmla="*/ 11 h 240"/>
                  <a:gd name="T6" fmla="*/ 17 w 306"/>
                  <a:gd name="T7" fmla="*/ 0 h 240"/>
                  <a:gd name="T8" fmla="*/ 0 w 306"/>
                  <a:gd name="T9" fmla="*/ 1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67" name="AutoShape 131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68" name="AutoShape 131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69" name="Oval 131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70" name="Oval 131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  <a:cs typeface="Arial" pitchFamily="34" charset="0"/>
                </a:endParaRPr>
              </a:p>
            </p:txBody>
          </p:sp>
          <p:sp>
            <p:nvSpPr>
              <p:cNvPr id="1371" name="Oval 131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72" name="Rectangle 131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250" name="Group 1320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1326" name="Picture 1321" descr="antenna_stylized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27" name="Picture 1322" descr="laptop_keyboar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28" name="Freeform 1323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4 w 2982"/>
                  <a:gd name="T5" fmla="*/ 1 h 2442"/>
                  <a:gd name="T6" fmla="*/ 4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pic>
            <p:nvPicPr>
              <p:cNvPr id="1329" name="Picture 1324" descr="screen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0" name="Freeform 1325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4 w 2528"/>
                  <a:gd name="T3" fmla="*/ 1 h 455"/>
                  <a:gd name="T4" fmla="*/ 4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31" name="Freeform 1326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32" name="Freeform 1327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33" name="Freeform 1328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4 w 2773"/>
                  <a:gd name="T5" fmla="*/ 1 h 738"/>
                  <a:gd name="T6" fmla="*/ 4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34" name="Freeform 1329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3 w 637"/>
                  <a:gd name="T1" fmla="*/ 0 h 1659"/>
                  <a:gd name="T2" fmla="*/ 3 w 637"/>
                  <a:gd name="T3" fmla="*/ 0 h 1659"/>
                  <a:gd name="T4" fmla="*/ 1 w 637"/>
                  <a:gd name="T5" fmla="*/ 21 h 1659"/>
                  <a:gd name="T6" fmla="*/ 0 w 637"/>
                  <a:gd name="T7" fmla="*/ 21 h 1659"/>
                  <a:gd name="T8" fmla="*/ 3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35" name="Freeform 1330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3 w 2216"/>
                  <a:gd name="T5" fmla="*/ 7 h 550"/>
                  <a:gd name="T6" fmla="*/ 13 w 2216"/>
                  <a:gd name="T7" fmla="*/ 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1336" name="Group 1331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343" name="Freeform 1332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44" name="Freeform 1333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45" name="Freeform 1334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46" name="Freeform 1335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47" name="Freeform 1336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48" name="Freeform 1337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337" name="Freeform 1338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3 h 792"/>
                  <a:gd name="T2" fmla="*/ 2 w 990"/>
                  <a:gd name="T3" fmla="*/ 0 h 792"/>
                  <a:gd name="T4" fmla="*/ 2 w 990"/>
                  <a:gd name="T5" fmla="*/ 1 h 792"/>
                  <a:gd name="T6" fmla="*/ 0 w 990"/>
                  <a:gd name="T7" fmla="*/ 3 h 792"/>
                  <a:gd name="T8" fmla="*/ 1 w 990"/>
                  <a:gd name="T9" fmla="*/ 3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38" name="Freeform 1339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6 w 2532"/>
                  <a:gd name="T5" fmla="*/ 3 h 723"/>
                  <a:gd name="T6" fmla="*/ 6 w 2532"/>
                  <a:gd name="T7" fmla="*/ 3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39" name="Freeform 1340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40" name="Freeform 1341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2 w 1176"/>
                  <a:gd name="T1" fmla="*/ 0 h 606"/>
                  <a:gd name="T2" fmla="*/ 0 w 1176"/>
                  <a:gd name="T3" fmla="*/ 2 h 606"/>
                  <a:gd name="T4" fmla="*/ 1 w 1176"/>
                  <a:gd name="T5" fmla="*/ 2 h 606"/>
                  <a:gd name="T6" fmla="*/ 2 w 1176"/>
                  <a:gd name="T7" fmla="*/ 1 h 606"/>
                  <a:gd name="T8" fmla="*/ 2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41" name="Freeform 1342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42" name="Freeform 1343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 h 723"/>
                  <a:gd name="T6" fmla="*/ 0 w 2532"/>
                  <a:gd name="T7" fmla="*/ 3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251" name="Group 1344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1303" name="Picture 1345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04" name="Picture 1346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05" name="Freeform 134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4 w 2982"/>
                  <a:gd name="T5" fmla="*/ 1 h 2442"/>
                  <a:gd name="T6" fmla="*/ 4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pic>
            <p:nvPicPr>
              <p:cNvPr id="1306" name="Picture 1348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07" name="Freeform 134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4 w 2528"/>
                  <a:gd name="T3" fmla="*/ 1 h 455"/>
                  <a:gd name="T4" fmla="*/ 4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08" name="Freeform 135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09" name="Freeform 135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10" name="Freeform 135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4 w 2773"/>
                  <a:gd name="T5" fmla="*/ 1 h 738"/>
                  <a:gd name="T6" fmla="*/ 4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11" name="Freeform 135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3 w 637"/>
                  <a:gd name="T1" fmla="*/ 0 h 1659"/>
                  <a:gd name="T2" fmla="*/ 3 w 637"/>
                  <a:gd name="T3" fmla="*/ 0 h 1659"/>
                  <a:gd name="T4" fmla="*/ 1 w 637"/>
                  <a:gd name="T5" fmla="*/ 21 h 1659"/>
                  <a:gd name="T6" fmla="*/ 0 w 637"/>
                  <a:gd name="T7" fmla="*/ 21 h 1659"/>
                  <a:gd name="T8" fmla="*/ 3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12" name="Freeform 135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3 w 2216"/>
                  <a:gd name="T5" fmla="*/ 7 h 550"/>
                  <a:gd name="T6" fmla="*/ 13 w 2216"/>
                  <a:gd name="T7" fmla="*/ 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1313" name="Group 135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320" name="Freeform 135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21" name="Freeform 135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22" name="Freeform 135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23" name="Freeform 135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24" name="Freeform 136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25" name="Freeform 136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314" name="Freeform 136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3 h 792"/>
                  <a:gd name="T2" fmla="*/ 2 w 990"/>
                  <a:gd name="T3" fmla="*/ 0 h 792"/>
                  <a:gd name="T4" fmla="*/ 2 w 990"/>
                  <a:gd name="T5" fmla="*/ 1 h 792"/>
                  <a:gd name="T6" fmla="*/ 0 w 990"/>
                  <a:gd name="T7" fmla="*/ 3 h 792"/>
                  <a:gd name="T8" fmla="*/ 1 w 990"/>
                  <a:gd name="T9" fmla="*/ 3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15" name="Freeform 136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6 w 2532"/>
                  <a:gd name="T5" fmla="*/ 3 h 723"/>
                  <a:gd name="T6" fmla="*/ 6 w 2532"/>
                  <a:gd name="T7" fmla="*/ 3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16" name="Freeform 136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17" name="Freeform 136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2 w 1176"/>
                  <a:gd name="T1" fmla="*/ 0 h 606"/>
                  <a:gd name="T2" fmla="*/ 0 w 1176"/>
                  <a:gd name="T3" fmla="*/ 2 h 606"/>
                  <a:gd name="T4" fmla="*/ 1 w 1176"/>
                  <a:gd name="T5" fmla="*/ 2 h 606"/>
                  <a:gd name="T6" fmla="*/ 2 w 1176"/>
                  <a:gd name="T7" fmla="*/ 1 h 606"/>
                  <a:gd name="T8" fmla="*/ 2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18" name="Freeform 136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19" name="Freeform 136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 h 723"/>
                  <a:gd name="T6" fmla="*/ 0 w 2532"/>
                  <a:gd name="T7" fmla="*/ 3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252" name="Group 1368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1280" name="Picture 1369" descr="antenna_stylized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81" name="Picture 1370" descr="laptop_keyboard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2" name="Freeform 1371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4 w 2982"/>
                  <a:gd name="T5" fmla="*/ 1 h 2442"/>
                  <a:gd name="T6" fmla="*/ 4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pic>
            <p:nvPicPr>
              <p:cNvPr id="1283" name="Picture 1372" descr="screen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4" name="Freeform 1373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4 w 2528"/>
                  <a:gd name="T3" fmla="*/ 1 h 455"/>
                  <a:gd name="T4" fmla="*/ 4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285" name="Freeform 1374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286" name="Freeform 1375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287" name="Freeform 1376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4 w 2773"/>
                  <a:gd name="T5" fmla="*/ 1 h 738"/>
                  <a:gd name="T6" fmla="*/ 4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288" name="Freeform 1377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3 w 637"/>
                  <a:gd name="T1" fmla="*/ 0 h 1659"/>
                  <a:gd name="T2" fmla="*/ 3 w 637"/>
                  <a:gd name="T3" fmla="*/ 0 h 1659"/>
                  <a:gd name="T4" fmla="*/ 1 w 637"/>
                  <a:gd name="T5" fmla="*/ 21 h 1659"/>
                  <a:gd name="T6" fmla="*/ 0 w 637"/>
                  <a:gd name="T7" fmla="*/ 21 h 1659"/>
                  <a:gd name="T8" fmla="*/ 3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289" name="Freeform 1378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3 w 2216"/>
                  <a:gd name="T5" fmla="*/ 7 h 550"/>
                  <a:gd name="T6" fmla="*/ 13 w 2216"/>
                  <a:gd name="T7" fmla="*/ 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1290" name="Group 1379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297" name="Freeform 1380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298" name="Freeform 1381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299" name="Freeform 1382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00" name="Freeform 1383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01" name="Freeform 1384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02" name="Freeform 1385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291" name="Freeform 1386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3 h 792"/>
                  <a:gd name="T2" fmla="*/ 2 w 990"/>
                  <a:gd name="T3" fmla="*/ 0 h 792"/>
                  <a:gd name="T4" fmla="*/ 2 w 990"/>
                  <a:gd name="T5" fmla="*/ 1 h 792"/>
                  <a:gd name="T6" fmla="*/ 0 w 990"/>
                  <a:gd name="T7" fmla="*/ 3 h 792"/>
                  <a:gd name="T8" fmla="*/ 1 w 990"/>
                  <a:gd name="T9" fmla="*/ 3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292" name="Freeform 1387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6 w 2532"/>
                  <a:gd name="T5" fmla="*/ 3 h 723"/>
                  <a:gd name="T6" fmla="*/ 6 w 2532"/>
                  <a:gd name="T7" fmla="*/ 3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293" name="Freeform 1388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294" name="Freeform 1389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2 w 1176"/>
                  <a:gd name="T1" fmla="*/ 0 h 606"/>
                  <a:gd name="T2" fmla="*/ 0 w 1176"/>
                  <a:gd name="T3" fmla="*/ 2 h 606"/>
                  <a:gd name="T4" fmla="*/ 1 w 1176"/>
                  <a:gd name="T5" fmla="*/ 2 h 606"/>
                  <a:gd name="T6" fmla="*/ 2 w 1176"/>
                  <a:gd name="T7" fmla="*/ 1 h 606"/>
                  <a:gd name="T8" fmla="*/ 2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295" name="Freeform 1390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296" name="Freeform 1391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 h 723"/>
                  <a:gd name="T6" fmla="*/ 0 w 2532"/>
                  <a:gd name="T7" fmla="*/ 3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253" name="Group 1392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1278" name="Picture 139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79" name="Freeform 139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254" name="Group 1395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1255" name="Picture 1396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56" name="Picture 1397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7" name="Freeform 1398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4 w 2982"/>
                  <a:gd name="T5" fmla="*/ 1 h 2442"/>
                  <a:gd name="T6" fmla="*/ 4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pic>
            <p:nvPicPr>
              <p:cNvPr id="1258" name="Picture 1399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9" name="Freeform 1400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4 w 2528"/>
                  <a:gd name="T3" fmla="*/ 1 h 455"/>
                  <a:gd name="T4" fmla="*/ 4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260" name="Freeform 1401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261" name="Freeform 1402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262" name="Freeform 1403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4 w 2773"/>
                  <a:gd name="T5" fmla="*/ 1 h 738"/>
                  <a:gd name="T6" fmla="*/ 4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263" name="Freeform 1404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3 w 637"/>
                  <a:gd name="T1" fmla="*/ 0 h 1659"/>
                  <a:gd name="T2" fmla="*/ 3 w 637"/>
                  <a:gd name="T3" fmla="*/ 0 h 1659"/>
                  <a:gd name="T4" fmla="*/ 1 w 637"/>
                  <a:gd name="T5" fmla="*/ 21 h 1659"/>
                  <a:gd name="T6" fmla="*/ 0 w 637"/>
                  <a:gd name="T7" fmla="*/ 21 h 1659"/>
                  <a:gd name="T8" fmla="*/ 3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264" name="Freeform 1405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3 w 2216"/>
                  <a:gd name="T5" fmla="*/ 7 h 550"/>
                  <a:gd name="T6" fmla="*/ 13 w 2216"/>
                  <a:gd name="T7" fmla="*/ 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1265" name="Group 1406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272" name="Freeform 1407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273" name="Freeform 1408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274" name="Freeform 1409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275" name="Freeform 1410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276" name="Freeform 1411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277" name="Freeform 1412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266" name="Freeform 1413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3 h 792"/>
                  <a:gd name="T2" fmla="*/ 2 w 990"/>
                  <a:gd name="T3" fmla="*/ 0 h 792"/>
                  <a:gd name="T4" fmla="*/ 2 w 990"/>
                  <a:gd name="T5" fmla="*/ 1 h 792"/>
                  <a:gd name="T6" fmla="*/ 0 w 990"/>
                  <a:gd name="T7" fmla="*/ 3 h 792"/>
                  <a:gd name="T8" fmla="*/ 1 w 990"/>
                  <a:gd name="T9" fmla="*/ 3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267" name="Freeform 1414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6 w 2532"/>
                  <a:gd name="T5" fmla="*/ 3 h 723"/>
                  <a:gd name="T6" fmla="*/ 6 w 2532"/>
                  <a:gd name="T7" fmla="*/ 3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268" name="Freeform 1415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269" name="Freeform 1416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2 w 1176"/>
                  <a:gd name="T1" fmla="*/ 0 h 606"/>
                  <a:gd name="T2" fmla="*/ 0 w 1176"/>
                  <a:gd name="T3" fmla="*/ 2 h 606"/>
                  <a:gd name="T4" fmla="*/ 1 w 1176"/>
                  <a:gd name="T5" fmla="*/ 2 h 606"/>
                  <a:gd name="T6" fmla="*/ 2 w 1176"/>
                  <a:gd name="T7" fmla="*/ 1 h 606"/>
                  <a:gd name="T8" fmla="*/ 2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270" name="Freeform 1417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271" name="Freeform 1418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 h 723"/>
                  <a:gd name="T6" fmla="*/ 0 w 2532"/>
                  <a:gd name="T7" fmla="*/ 3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</p:grpSp>
      <p:sp>
        <p:nvSpPr>
          <p:cNvPr id="1569" name="Line 913"/>
          <p:cNvSpPr>
            <a:spLocks noChangeShapeType="1"/>
          </p:cNvSpPr>
          <p:nvPr/>
        </p:nvSpPr>
        <p:spPr bwMode="auto">
          <a:xfrm>
            <a:off x="6831013" y="4003675"/>
            <a:ext cx="1290637" cy="5413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GB" sz="2000" b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570" name="Line 911"/>
          <p:cNvSpPr>
            <a:spLocks noChangeShapeType="1"/>
          </p:cNvSpPr>
          <p:nvPr/>
        </p:nvSpPr>
        <p:spPr bwMode="auto">
          <a:xfrm>
            <a:off x="6926263" y="877887"/>
            <a:ext cx="1700212" cy="3386138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GB" sz="2000" b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grpSp>
        <p:nvGrpSpPr>
          <p:cNvPr id="1571" name="Group 618"/>
          <p:cNvGrpSpPr>
            <a:grpSpLocks/>
          </p:cNvGrpSpPr>
          <p:nvPr/>
        </p:nvGrpSpPr>
        <p:grpSpPr bwMode="auto">
          <a:xfrm>
            <a:off x="5838825" y="720725"/>
            <a:ext cx="1044575" cy="965200"/>
            <a:chOff x="4047" y="420"/>
            <a:chExt cx="658" cy="608"/>
          </a:xfrm>
        </p:grpSpPr>
        <p:sp>
          <p:nvSpPr>
            <p:cNvPr id="1572" name="Rectangle 227"/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573" name="Rectangle 228"/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574" name="Rectangle 229"/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575" name="Text Box 230"/>
            <p:cNvSpPr txBox="1">
              <a:spLocks noChangeArrowheads="1"/>
            </p:cNvSpPr>
            <p:nvPr/>
          </p:nvSpPr>
          <p:spPr bwMode="auto">
            <a:xfrm>
              <a:off x="4192" y="420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rPr>
                <a:t>application</a:t>
              </a:r>
              <a:endParaRPr kumimoji="0" lang="en-US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rPr>
                <a:t>transport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rPr>
                <a:t>network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rPr>
                <a:t>data link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rPr>
                <a:t>physical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576" name="Line 231"/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577" name="Line 232"/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578" name="Line 233"/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579" name="Freeform 917"/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</p:grpSp>
      <p:grpSp>
        <p:nvGrpSpPr>
          <p:cNvPr id="1580" name="Group 619"/>
          <p:cNvGrpSpPr>
            <a:grpSpLocks/>
          </p:cNvGrpSpPr>
          <p:nvPr/>
        </p:nvGrpSpPr>
        <p:grpSpPr bwMode="auto">
          <a:xfrm>
            <a:off x="7937500" y="4305300"/>
            <a:ext cx="1044575" cy="965200"/>
            <a:chOff x="4047" y="420"/>
            <a:chExt cx="658" cy="608"/>
          </a:xfrm>
        </p:grpSpPr>
        <p:sp>
          <p:nvSpPr>
            <p:cNvPr id="1581" name="Rectangle 227"/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582" name="Rectangle 228"/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583" name="Rectangle 229"/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584" name="Text Box 230"/>
            <p:cNvSpPr txBox="1">
              <a:spLocks noChangeArrowheads="1"/>
            </p:cNvSpPr>
            <p:nvPr/>
          </p:nvSpPr>
          <p:spPr bwMode="auto">
            <a:xfrm>
              <a:off x="4192" y="420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rPr>
                <a:t>application</a:t>
              </a:r>
              <a:endParaRPr kumimoji="0" lang="en-US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rPr>
                <a:t>transport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rPr>
                <a:t>network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rPr>
                <a:t>data link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rPr>
                <a:t>physical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585" name="Line 231"/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586" name="Line 232"/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587" name="Line 233"/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588" name="Freeform 917"/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</p:grpSp>
      <p:grpSp>
        <p:nvGrpSpPr>
          <p:cNvPr id="1589" name="Group 628"/>
          <p:cNvGrpSpPr>
            <a:grpSpLocks/>
          </p:cNvGrpSpPr>
          <p:nvPr/>
        </p:nvGrpSpPr>
        <p:grpSpPr bwMode="auto">
          <a:xfrm>
            <a:off x="5795963" y="3868737"/>
            <a:ext cx="1044575" cy="965200"/>
            <a:chOff x="4047" y="420"/>
            <a:chExt cx="658" cy="608"/>
          </a:xfrm>
        </p:grpSpPr>
        <p:sp>
          <p:nvSpPr>
            <p:cNvPr id="1590" name="Rectangle 227"/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591" name="Rectangle 228"/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592" name="Rectangle 229"/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593" name="Text Box 230"/>
            <p:cNvSpPr txBox="1">
              <a:spLocks noChangeArrowheads="1"/>
            </p:cNvSpPr>
            <p:nvPr/>
          </p:nvSpPr>
          <p:spPr bwMode="auto">
            <a:xfrm>
              <a:off x="4192" y="420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rPr>
                <a:t>application</a:t>
              </a:r>
              <a:endParaRPr kumimoji="0" lang="en-US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rPr>
                <a:t>transport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rPr>
                <a:t>network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rPr>
                <a:t>data link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rPr>
                <a:t>physical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594" name="Line 231"/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595" name="Line 232"/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596" name="Line 233"/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597" name="Freeform 917"/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098206" y="6386996"/>
            <a:ext cx="573133" cy="365125"/>
          </a:xfrm>
        </p:spPr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6D940-59F9-4F9A-81E5-0C9A602C650C}"/>
              </a:ext>
            </a:extLst>
          </p:cNvPr>
          <p:cNvSpPr txBox="1"/>
          <p:nvPr/>
        </p:nvSpPr>
        <p:spPr>
          <a:xfrm>
            <a:off x="4995079" y="5901199"/>
            <a:ext cx="4079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i="1">
                <a:solidFill>
                  <a:schemeClr val="tx1">
                    <a:lumMod val="75000"/>
                    <a:lumOff val="25000"/>
                  </a:schemeClr>
                </a:solidFill>
              </a:rPr>
              <a:t>Hình ảnh từ: “Computer Networking: A Top Down Approach”, Jim Kurose</a:t>
            </a:r>
            <a:endParaRPr lang="vi-VN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9" grpId="0" animBg="1"/>
      <p:bldP spid="157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192"/>
            <a:ext cx="7543800" cy="870412"/>
          </a:xfrm>
        </p:spPr>
        <p:txBody>
          <a:bodyPr/>
          <a:lstStyle/>
          <a:p>
            <a:r>
              <a:rPr lang="en-US"/>
              <a:t>HTTP Cookie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2374"/>
            <a:ext cx="8229600" cy="271006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000"/>
              <a:t>Cookie: dữ liệu do ứng dụng Web tạo ra, chứa thông tin trạng thái của phiên làm việc</a:t>
            </a:r>
          </a:p>
          <a:p>
            <a:pPr lvl="1">
              <a:lnSpc>
                <a:spcPct val="110000"/>
              </a:lnSpc>
            </a:pPr>
            <a:r>
              <a:rPr lang="en-US" sz="1800"/>
              <a:t>Server có thể lưu lại cookie(một phần hoặc toàn bộ)</a:t>
            </a:r>
          </a:p>
          <a:p>
            <a:pPr>
              <a:lnSpc>
                <a:spcPct val="110000"/>
              </a:lnSpc>
            </a:pPr>
            <a:r>
              <a:rPr lang="en-US" sz="2000"/>
              <a:t>Sau khi xử lý yêu cầu, Web server trả lại thông điệp HTTP Response với coookie đính kèm</a:t>
            </a:r>
          </a:p>
          <a:p>
            <a:pPr lvl="1">
              <a:lnSpc>
                <a:spcPct val="110000"/>
              </a:lnSpc>
            </a:pPr>
            <a:r>
              <a:rPr lang="en-US" sz="1900"/>
              <a:t>Set-Cookie: key = value; options;</a:t>
            </a:r>
          </a:p>
          <a:p>
            <a:pPr>
              <a:lnSpc>
                <a:spcPct val="110000"/>
              </a:lnSpc>
            </a:pPr>
            <a:r>
              <a:rPr lang="en-US" sz="2000"/>
              <a:t>Trình duyệt lưu cookie</a:t>
            </a:r>
          </a:p>
          <a:p>
            <a:pPr>
              <a:lnSpc>
                <a:spcPct val="110000"/>
              </a:lnSpc>
            </a:pPr>
            <a:r>
              <a:rPr lang="en-US" sz="2000"/>
              <a:t>Trình duyệt gửi HTTP Request tiếp theo với cookie được đính kèm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400" y="1426163"/>
            <a:ext cx="1981200" cy="810215"/>
          </a:xfrm>
          <a:prstGeom prst="rect">
            <a:avLst/>
          </a:prstGeom>
          <a:solidFill>
            <a:srgbClr val="00B0F0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000000"/>
                </a:solidFill>
              </a:rPr>
              <a:t>Trình duyệt</a:t>
            </a:r>
          </a:p>
        </p:txBody>
      </p:sp>
      <p:sp>
        <p:nvSpPr>
          <p:cNvPr id="7" name="Rectangle 6"/>
          <p:cNvSpPr/>
          <p:nvPr/>
        </p:nvSpPr>
        <p:spPr>
          <a:xfrm>
            <a:off x="5715000" y="1443223"/>
            <a:ext cx="1981200" cy="793153"/>
          </a:xfrm>
          <a:prstGeom prst="rect">
            <a:avLst/>
          </a:prstGeom>
          <a:solidFill>
            <a:srgbClr val="00B0F0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000000"/>
                </a:solidFill>
              </a:rPr>
              <a:t>Web server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52800" y="1750073"/>
            <a:ext cx="2286000" cy="0"/>
          </a:xfrm>
          <a:prstGeom prst="straightConnector1">
            <a:avLst/>
          </a:prstGeom>
          <a:ln w="38100">
            <a:solidFill>
              <a:srgbClr val="0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29000" y="528823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HTTP Request</a:t>
            </a:r>
          </a:p>
        </p:txBody>
      </p:sp>
      <p:cxnSp>
        <p:nvCxnSpPr>
          <p:cNvPr id="12" name="Curved Connector 11"/>
          <p:cNvCxnSpPr>
            <a:cxnSpLocks/>
            <a:stCxn id="6" idx="0"/>
            <a:endCxn id="7" idx="0"/>
          </p:cNvCxnSpPr>
          <p:nvPr/>
        </p:nvCxnSpPr>
        <p:spPr>
          <a:xfrm rot="16200000" flipH="1">
            <a:off x="4487270" y="-775107"/>
            <a:ext cx="17060" cy="4419600"/>
          </a:xfrm>
          <a:prstGeom prst="curvedConnector3">
            <a:avLst>
              <a:gd name="adj1" fmla="val -2349812"/>
            </a:avLst>
          </a:prstGeom>
          <a:ln w="381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35907" y="1290823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HTTP Response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772400" y="1671823"/>
            <a:ext cx="1066800" cy="455150"/>
          </a:xfrm>
          <a:prstGeom prst="roundRect">
            <a:avLst/>
          </a:prstGeom>
          <a:solidFill>
            <a:srgbClr val="00B050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Cookie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962400" y="1671823"/>
            <a:ext cx="1066800" cy="455150"/>
          </a:xfrm>
          <a:prstGeom prst="roundRect">
            <a:avLst/>
          </a:prstGeom>
          <a:solidFill>
            <a:srgbClr val="00B050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Cookie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52400" y="1618369"/>
            <a:ext cx="1066800" cy="455150"/>
          </a:xfrm>
          <a:prstGeom prst="roundRect">
            <a:avLst/>
          </a:prstGeom>
          <a:solidFill>
            <a:srgbClr val="00B050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Cookie</a:t>
            </a:r>
          </a:p>
        </p:txBody>
      </p:sp>
      <p:cxnSp>
        <p:nvCxnSpPr>
          <p:cNvPr id="21" name="Curved Connector 20"/>
          <p:cNvCxnSpPr>
            <a:cxnSpLocks/>
            <a:stCxn id="6" idx="2"/>
            <a:endCxn id="7" idx="2"/>
          </p:cNvCxnSpPr>
          <p:nvPr/>
        </p:nvCxnSpPr>
        <p:spPr>
          <a:xfrm rot="5400000" flipH="1" flipV="1">
            <a:off x="4495799" y="26577"/>
            <a:ext cx="2" cy="4419600"/>
          </a:xfrm>
          <a:prstGeom prst="curvedConnector3">
            <a:avLst>
              <a:gd name="adj1" fmla="val -11430000000"/>
            </a:avLst>
          </a:prstGeom>
          <a:ln w="381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05200" y="2466955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HTTP Request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962400" y="2847955"/>
            <a:ext cx="1066800" cy="455150"/>
          </a:xfrm>
          <a:prstGeom prst="roundRect">
            <a:avLst/>
          </a:prstGeom>
          <a:solidFill>
            <a:srgbClr val="00B050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Cookie</a:t>
            </a:r>
          </a:p>
        </p:txBody>
      </p:sp>
    </p:spTree>
    <p:extLst>
      <p:ext uri="{BB962C8B-B14F-4D97-AF65-F5344CB8AC3E}">
        <p14:creationId xmlns:p14="http://schemas.microsoft.com/office/powerpoint/2010/main" val="415458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 animBg="1"/>
      <p:bldP spid="16" grpId="0" animBg="1"/>
      <p:bldP spid="17" grpId="0" animBg="1"/>
      <p:bldP spid="23" grpId="0"/>
      <p:bldP spid="2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D6938-D1CB-4ECA-A538-FBCC83FC8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r>
              <a:rPr lang="en-US"/>
              <a:t>HTTPS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1138C-F686-4EC1-BE0D-BDD25E28B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28739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GB" sz="2600"/>
              <a:t>Hạn chế của HTTP:</a:t>
            </a:r>
          </a:p>
          <a:p>
            <a:pPr lvl="1">
              <a:lnSpc>
                <a:spcPct val="110000"/>
              </a:lnSpc>
            </a:pPr>
            <a:r>
              <a:rPr lang="en-GB" sz="2200"/>
              <a:t>Không có cơ chế để người dùng kiểm tra tính tin cậy của Web server </a:t>
            </a:r>
            <a:r>
              <a:rPr lang="en-GB" sz="2200">
                <a:sym typeface="Wingdings" panose="05000000000000000000" pitchFamily="2" charset="2"/>
              </a:rPr>
              <a:t> lỗ hổng để kẻ tấn công giả mạo dịch vụ hoặc chèn mã độc vào trang web HTML</a:t>
            </a:r>
          </a:p>
          <a:p>
            <a:pPr lvl="1">
              <a:lnSpc>
                <a:spcPct val="110000"/>
              </a:lnSpc>
            </a:pPr>
            <a:r>
              <a:rPr lang="en-GB" sz="2200">
                <a:sym typeface="Wingdings" panose="05000000000000000000" pitchFamily="2" charset="2"/>
              </a:rPr>
              <a:t>Không có cơ chế mã hóa gi</a:t>
            </a:r>
            <a:r>
              <a:rPr lang="en-US" sz="2200">
                <a:sym typeface="Wingdings" panose="05000000000000000000" pitchFamily="2" charset="2"/>
              </a:rPr>
              <a:t>ữ </a:t>
            </a:r>
            <a:r>
              <a:rPr lang="en-GB" sz="2200">
                <a:sym typeface="Wingdings" panose="05000000000000000000" pitchFamily="2" charset="2"/>
              </a:rPr>
              <a:t>mật  lỗ hổng để kẻ tấn công nghe lén đánh cắp thông tin nhạy cảm</a:t>
            </a:r>
          </a:p>
          <a:p>
            <a:pPr>
              <a:lnSpc>
                <a:spcPct val="110000"/>
              </a:lnSpc>
            </a:pPr>
            <a:r>
              <a:rPr lang="en-GB" sz="2600">
                <a:sym typeface="Wingdings" panose="05000000000000000000" pitchFamily="2" charset="2"/>
              </a:rPr>
              <a:t>Secure HTTP: s</a:t>
            </a:r>
            <a:r>
              <a:rPr lang="en-US" sz="2600">
                <a:sym typeface="Wingdings" panose="05000000000000000000" pitchFamily="2" charset="2"/>
              </a:rPr>
              <a:t>ử dụng liên kết </a:t>
            </a:r>
            <a:r>
              <a:rPr lang="en-GB" sz="2600">
                <a:sym typeface="Wingdings" panose="05000000000000000000" pitchFamily="2" charset="2"/>
              </a:rPr>
              <a:t>SSL/TLS thay cho TCP để truyền các thông điệp HTTP</a:t>
            </a:r>
          </a:p>
          <a:p>
            <a:pPr lvl="1">
              <a:lnSpc>
                <a:spcPct val="110000"/>
              </a:lnSpc>
            </a:pPr>
            <a:r>
              <a:rPr lang="en-GB" sz="2200"/>
              <a:t>Xác thực:</a:t>
            </a:r>
          </a:p>
          <a:p>
            <a:pPr lvl="2">
              <a:lnSpc>
                <a:spcPct val="110000"/>
              </a:lnSpc>
            </a:pPr>
            <a:r>
              <a:rPr lang="en-GB" sz="2200"/>
              <a:t>Ng</a:t>
            </a:r>
            <a:r>
              <a:rPr lang="vi-VN" sz="2200"/>
              <a:t>ư</a:t>
            </a:r>
            <a:r>
              <a:rPr lang="en-US" sz="2200"/>
              <a:t>ời dùng truy cập vào đúng Website mong muốn</a:t>
            </a:r>
          </a:p>
          <a:p>
            <a:pPr lvl="2">
              <a:lnSpc>
                <a:spcPct val="110000"/>
              </a:lnSpc>
            </a:pPr>
            <a:r>
              <a:rPr lang="en-US" sz="2200"/>
              <a:t>Dữ liệu trong quá trình truyền không bị thay đổi</a:t>
            </a:r>
            <a:endParaRPr lang="en-GB" sz="2200"/>
          </a:p>
          <a:p>
            <a:pPr lvl="1">
              <a:lnSpc>
                <a:spcPct val="110000"/>
              </a:lnSpc>
            </a:pPr>
            <a:r>
              <a:rPr lang="en-GB" sz="2200"/>
              <a:t>Bảo mật: d</a:t>
            </a:r>
            <a:r>
              <a:rPr lang="en-US" sz="2200"/>
              <a:t>ữ liệu đ</a:t>
            </a:r>
            <a:r>
              <a:rPr lang="vi-VN" sz="2200"/>
              <a:t>ư</a:t>
            </a:r>
            <a:r>
              <a:rPr lang="en-US" sz="2200"/>
              <a:t>ợc giữ bí mật trong quá trình truyền</a:t>
            </a:r>
          </a:p>
          <a:p>
            <a:pPr>
              <a:lnSpc>
                <a:spcPct val="110000"/>
              </a:lnSpc>
            </a:pPr>
            <a:r>
              <a:rPr lang="en-GB" sz="2600"/>
              <a:t>Số hiệu cổng </a:t>
            </a:r>
            <a:r>
              <a:rPr lang="en-US" sz="2600"/>
              <a:t>ứng dụng: 443</a:t>
            </a:r>
            <a:endParaRPr lang="en-GB" sz="2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7A861-FFF6-47C3-AA60-B44F3811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45321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45" y="1143000"/>
            <a:ext cx="8195455" cy="4772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59581"/>
          </a:xfrm>
        </p:spPr>
        <p:txBody>
          <a:bodyPr/>
          <a:lstStyle/>
          <a:p>
            <a:r>
              <a:rPr lang="en-GB"/>
              <a:t>HTTP trên trình duyệt Web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object 3"/>
          <p:cNvSpPr/>
          <p:nvPr/>
        </p:nvSpPr>
        <p:spPr>
          <a:xfrm>
            <a:off x="1066800" y="1551801"/>
            <a:ext cx="609600" cy="276999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609599" y="190499"/>
                </a:moveTo>
                <a:lnTo>
                  <a:pt x="600741" y="236279"/>
                </a:lnTo>
                <a:lnTo>
                  <a:pt x="575578" y="278045"/>
                </a:lnTo>
                <a:lnTo>
                  <a:pt x="536229" y="314475"/>
                </a:lnTo>
                <a:lnTo>
                  <a:pt x="503160" y="335143"/>
                </a:lnTo>
                <a:lnTo>
                  <a:pt x="465355" y="352458"/>
                </a:lnTo>
                <a:lnTo>
                  <a:pt x="423442" y="366029"/>
                </a:lnTo>
                <a:lnTo>
                  <a:pt x="378047" y="375463"/>
                </a:lnTo>
                <a:lnTo>
                  <a:pt x="329798" y="380368"/>
                </a:lnTo>
                <a:lnTo>
                  <a:pt x="304799" y="381000"/>
                </a:lnTo>
                <a:lnTo>
                  <a:pt x="279801" y="380368"/>
                </a:lnTo>
                <a:lnTo>
                  <a:pt x="231553" y="375463"/>
                </a:lnTo>
                <a:lnTo>
                  <a:pt x="186158" y="366029"/>
                </a:lnTo>
                <a:lnTo>
                  <a:pt x="144244" y="352458"/>
                </a:lnTo>
                <a:lnTo>
                  <a:pt x="106439" y="335143"/>
                </a:lnTo>
                <a:lnTo>
                  <a:pt x="73370" y="314475"/>
                </a:lnTo>
                <a:lnTo>
                  <a:pt x="34021" y="278045"/>
                </a:lnTo>
                <a:lnTo>
                  <a:pt x="8858" y="236279"/>
                </a:lnTo>
                <a:lnTo>
                  <a:pt x="0" y="190499"/>
                </a:lnTo>
                <a:lnTo>
                  <a:pt x="1010" y="174876"/>
                </a:lnTo>
                <a:lnTo>
                  <a:pt x="15538" y="130287"/>
                </a:lnTo>
                <a:lnTo>
                  <a:pt x="45666" y="90152"/>
                </a:lnTo>
                <a:lnTo>
                  <a:pt x="89273" y="55796"/>
                </a:lnTo>
                <a:lnTo>
                  <a:pt x="124789" y="36755"/>
                </a:lnTo>
                <a:lnTo>
                  <a:pt x="164726" y="21263"/>
                </a:lnTo>
                <a:lnTo>
                  <a:pt x="208459" y="9711"/>
                </a:lnTo>
                <a:lnTo>
                  <a:pt x="255359" y="2493"/>
                </a:lnTo>
                <a:lnTo>
                  <a:pt x="304799" y="0"/>
                </a:lnTo>
                <a:lnTo>
                  <a:pt x="329798" y="631"/>
                </a:lnTo>
                <a:lnTo>
                  <a:pt x="378047" y="5536"/>
                </a:lnTo>
                <a:lnTo>
                  <a:pt x="423442" y="14970"/>
                </a:lnTo>
                <a:lnTo>
                  <a:pt x="465355" y="28541"/>
                </a:lnTo>
                <a:lnTo>
                  <a:pt x="503160" y="45856"/>
                </a:lnTo>
                <a:lnTo>
                  <a:pt x="536229" y="66524"/>
                </a:lnTo>
                <a:lnTo>
                  <a:pt x="575578" y="102954"/>
                </a:lnTo>
                <a:lnTo>
                  <a:pt x="600741" y="144720"/>
                </a:lnTo>
                <a:lnTo>
                  <a:pt x="609599" y="190499"/>
                </a:lnTo>
                <a:close/>
              </a:path>
            </a:pathLst>
          </a:custGeom>
          <a:ln w="28575">
            <a:solidFill>
              <a:srgbClr val="F6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2483370" y="1828800"/>
            <a:ext cx="495300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3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0" algn="l">
              <a:lnSpc>
                <a:spcPct val="100000"/>
              </a:lnSpc>
            </a:pPr>
            <a:r>
              <a:rPr lang="en-GB" sz="2400" b="0">
                <a:solidFill>
                  <a:srgbClr val="C00000"/>
                </a:solidFill>
                <a:latin typeface="Arial"/>
                <a:cs typeface="Arial"/>
              </a:rPr>
              <a:t>Truy cập dịch vụ Web với HTTP</a:t>
            </a:r>
            <a:endParaRPr sz="2400" b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11" name="object 8"/>
          <p:cNvSpPr/>
          <p:nvPr/>
        </p:nvSpPr>
        <p:spPr>
          <a:xfrm>
            <a:off x="7086600" y="3165976"/>
            <a:ext cx="11430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914399" y="190499"/>
                </a:moveTo>
                <a:lnTo>
                  <a:pt x="901112" y="236279"/>
                </a:lnTo>
                <a:lnTo>
                  <a:pt x="863368" y="278045"/>
                </a:lnTo>
                <a:lnTo>
                  <a:pt x="826187" y="303006"/>
                </a:lnTo>
                <a:lnTo>
                  <a:pt x="780489" y="325203"/>
                </a:lnTo>
                <a:lnTo>
                  <a:pt x="727216" y="344244"/>
                </a:lnTo>
                <a:lnTo>
                  <a:pt x="667310" y="359736"/>
                </a:lnTo>
                <a:lnTo>
                  <a:pt x="601710" y="371288"/>
                </a:lnTo>
                <a:lnTo>
                  <a:pt x="531360" y="378506"/>
                </a:lnTo>
                <a:lnTo>
                  <a:pt x="457199" y="380999"/>
                </a:lnTo>
                <a:lnTo>
                  <a:pt x="419702" y="380368"/>
                </a:lnTo>
                <a:lnTo>
                  <a:pt x="347329" y="375463"/>
                </a:lnTo>
                <a:lnTo>
                  <a:pt x="279236" y="366029"/>
                </a:lnTo>
                <a:lnTo>
                  <a:pt x="216366" y="352458"/>
                </a:lnTo>
                <a:lnTo>
                  <a:pt x="159658" y="335143"/>
                </a:lnTo>
                <a:lnTo>
                  <a:pt x="110055" y="314475"/>
                </a:lnTo>
                <a:lnTo>
                  <a:pt x="68498" y="290847"/>
                </a:lnTo>
                <a:lnTo>
                  <a:pt x="35928" y="264651"/>
                </a:lnTo>
                <a:lnTo>
                  <a:pt x="5983" y="221400"/>
                </a:lnTo>
                <a:lnTo>
                  <a:pt x="0" y="190499"/>
                </a:lnTo>
                <a:lnTo>
                  <a:pt x="1515" y="174876"/>
                </a:lnTo>
                <a:lnTo>
                  <a:pt x="23308" y="130287"/>
                </a:lnTo>
                <a:lnTo>
                  <a:pt x="51031" y="102954"/>
                </a:lnTo>
                <a:lnTo>
                  <a:pt x="88212" y="77993"/>
                </a:lnTo>
                <a:lnTo>
                  <a:pt x="133910" y="55796"/>
                </a:lnTo>
                <a:lnTo>
                  <a:pt x="187183" y="36755"/>
                </a:lnTo>
                <a:lnTo>
                  <a:pt x="247089" y="21263"/>
                </a:lnTo>
                <a:lnTo>
                  <a:pt x="312689" y="9711"/>
                </a:lnTo>
                <a:lnTo>
                  <a:pt x="383039" y="2493"/>
                </a:lnTo>
                <a:lnTo>
                  <a:pt x="457199" y="0"/>
                </a:lnTo>
                <a:lnTo>
                  <a:pt x="494697" y="631"/>
                </a:lnTo>
                <a:lnTo>
                  <a:pt x="567070" y="5536"/>
                </a:lnTo>
                <a:lnTo>
                  <a:pt x="635163" y="14970"/>
                </a:lnTo>
                <a:lnTo>
                  <a:pt x="698033" y="28541"/>
                </a:lnTo>
                <a:lnTo>
                  <a:pt x="754741" y="45856"/>
                </a:lnTo>
                <a:lnTo>
                  <a:pt x="804344" y="66524"/>
                </a:lnTo>
                <a:lnTo>
                  <a:pt x="845901" y="90152"/>
                </a:lnTo>
                <a:lnTo>
                  <a:pt x="878471" y="116348"/>
                </a:lnTo>
                <a:lnTo>
                  <a:pt x="908416" y="159599"/>
                </a:lnTo>
                <a:lnTo>
                  <a:pt x="914399" y="190499"/>
                </a:lnTo>
                <a:close/>
              </a:path>
            </a:pathLst>
          </a:custGeom>
          <a:ln w="28575">
            <a:solidFill>
              <a:srgbClr val="F6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1"/>
          <p:cNvSpPr txBox="1"/>
          <p:nvPr/>
        </p:nvSpPr>
        <p:spPr>
          <a:xfrm>
            <a:off x="2843134" y="3546976"/>
            <a:ext cx="3569716" cy="369332"/>
          </a:xfrm>
          <a:prstGeom prst="rect">
            <a:avLst/>
          </a:prstGeom>
          <a:solidFill>
            <a:schemeClr val="bg1"/>
          </a:solidFill>
          <a:ln>
            <a:solidFill>
              <a:srgbClr val="F6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z="2400" b="0">
                <a:solidFill>
                  <a:srgbClr val="C00000"/>
                </a:solidFill>
                <a:latin typeface="Arial"/>
                <a:cs typeface="Arial"/>
              </a:rPr>
              <a:t>Khi click vào liên kết...</a:t>
            </a:r>
            <a:endParaRPr sz="2400" b="0">
              <a:solidFill>
                <a:srgbClr val="C00000"/>
              </a:solidFill>
              <a:latin typeface="Arial"/>
              <a:cs typeface="Arial"/>
            </a:endParaRPr>
          </a:p>
        </p:txBody>
      </p:sp>
      <p:cxnSp>
        <p:nvCxnSpPr>
          <p:cNvPr id="7" name="Straight Arrow Connector 6"/>
          <p:cNvCxnSpPr>
            <a:stCxn id="8" idx="1"/>
          </p:cNvCxnSpPr>
          <p:nvPr/>
        </p:nvCxnSpPr>
        <p:spPr>
          <a:xfrm flipH="1" flipV="1">
            <a:off x="1676400" y="1698841"/>
            <a:ext cx="806970" cy="314625"/>
          </a:xfrm>
          <a:prstGeom prst="straightConnector1">
            <a:avLst/>
          </a:prstGeom>
          <a:ln w="28575">
            <a:solidFill>
              <a:srgbClr val="F6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412850" y="3417017"/>
            <a:ext cx="673750" cy="314625"/>
          </a:xfrm>
          <a:prstGeom prst="straightConnector1">
            <a:avLst/>
          </a:prstGeom>
          <a:ln w="28575">
            <a:solidFill>
              <a:srgbClr val="F6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99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3" y="1371600"/>
            <a:ext cx="8623457" cy="4678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27245"/>
          </a:xfrm>
        </p:spPr>
        <p:txBody>
          <a:bodyPr/>
          <a:lstStyle/>
          <a:p>
            <a:r>
              <a:rPr lang="en-GB"/>
              <a:t>HTTPS trên trình duyệt Web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object 3"/>
          <p:cNvSpPr/>
          <p:nvPr/>
        </p:nvSpPr>
        <p:spPr>
          <a:xfrm>
            <a:off x="609600" y="1819327"/>
            <a:ext cx="624587" cy="276999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609600" y="190500"/>
                </a:moveTo>
                <a:lnTo>
                  <a:pt x="600742" y="236279"/>
                </a:lnTo>
                <a:lnTo>
                  <a:pt x="575579" y="278045"/>
                </a:lnTo>
                <a:lnTo>
                  <a:pt x="536230" y="314475"/>
                </a:lnTo>
                <a:lnTo>
                  <a:pt x="503161" y="335143"/>
                </a:lnTo>
                <a:lnTo>
                  <a:pt x="465356" y="352458"/>
                </a:lnTo>
                <a:lnTo>
                  <a:pt x="423442" y="366029"/>
                </a:lnTo>
                <a:lnTo>
                  <a:pt x="378047" y="375463"/>
                </a:lnTo>
                <a:lnTo>
                  <a:pt x="329798" y="380368"/>
                </a:lnTo>
                <a:lnTo>
                  <a:pt x="304800" y="381000"/>
                </a:lnTo>
                <a:lnTo>
                  <a:pt x="279801" y="380368"/>
                </a:lnTo>
                <a:lnTo>
                  <a:pt x="231553" y="375463"/>
                </a:lnTo>
                <a:lnTo>
                  <a:pt x="186158" y="366029"/>
                </a:lnTo>
                <a:lnTo>
                  <a:pt x="144244" y="352458"/>
                </a:lnTo>
                <a:lnTo>
                  <a:pt x="106439" y="335143"/>
                </a:lnTo>
                <a:lnTo>
                  <a:pt x="73370" y="314475"/>
                </a:lnTo>
                <a:lnTo>
                  <a:pt x="34021" y="278045"/>
                </a:lnTo>
                <a:lnTo>
                  <a:pt x="8858" y="236279"/>
                </a:lnTo>
                <a:lnTo>
                  <a:pt x="0" y="190500"/>
                </a:lnTo>
                <a:lnTo>
                  <a:pt x="1010" y="174876"/>
                </a:lnTo>
                <a:lnTo>
                  <a:pt x="15538" y="130287"/>
                </a:lnTo>
                <a:lnTo>
                  <a:pt x="45666" y="90152"/>
                </a:lnTo>
                <a:lnTo>
                  <a:pt x="89273" y="55796"/>
                </a:lnTo>
                <a:lnTo>
                  <a:pt x="124789" y="36755"/>
                </a:lnTo>
                <a:lnTo>
                  <a:pt x="164726" y="21263"/>
                </a:lnTo>
                <a:lnTo>
                  <a:pt x="208459" y="9711"/>
                </a:lnTo>
                <a:lnTo>
                  <a:pt x="255360" y="2493"/>
                </a:lnTo>
                <a:lnTo>
                  <a:pt x="304800" y="0"/>
                </a:lnTo>
                <a:lnTo>
                  <a:pt x="329798" y="631"/>
                </a:lnTo>
                <a:lnTo>
                  <a:pt x="378047" y="5536"/>
                </a:lnTo>
                <a:lnTo>
                  <a:pt x="423442" y="14970"/>
                </a:lnTo>
                <a:lnTo>
                  <a:pt x="465356" y="28541"/>
                </a:lnTo>
                <a:lnTo>
                  <a:pt x="503161" y="45856"/>
                </a:lnTo>
                <a:lnTo>
                  <a:pt x="536230" y="66524"/>
                </a:lnTo>
                <a:lnTo>
                  <a:pt x="575579" y="102954"/>
                </a:lnTo>
                <a:lnTo>
                  <a:pt x="600742" y="144720"/>
                </a:lnTo>
                <a:lnTo>
                  <a:pt x="609600" y="190500"/>
                </a:lnTo>
                <a:close/>
              </a:path>
            </a:pathLst>
          </a:custGeom>
          <a:ln w="18287">
            <a:solidFill>
              <a:srgbClr val="0066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srgbClr val="006600"/>
              </a:solidFill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1817370" y="1148080"/>
            <a:ext cx="5293360" cy="375920"/>
          </a:xfrm>
          <a:prstGeom prst="rect">
            <a:avLst/>
          </a:prstGeom>
          <a:solidFill>
            <a:schemeClr val="bg1"/>
          </a:solidFill>
          <a:ln>
            <a:solidFill>
              <a:srgbClr val="0066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0" algn="l">
              <a:lnSpc>
                <a:spcPct val="100000"/>
              </a:lnSpc>
            </a:pPr>
            <a:r>
              <a:rPr lang="en-GB" sz="2400" b="0" spc="-30">
                <a:solidFill>
                  <a:srgbClr val="006600"/>
                </a:solidFill>
                <a:latin typeface="Arial"/>
                <a:cs typeface="Arial"/>
              </a:rPr>
              <a:t>Truy cập Web với HTTPS</a:t>
            </a:r>
            <a:endParaRPr sz="2400" b="0">
              <a:solidFill>
                <a:srgbClr val="006600"/>
              </a:solidFill>
              <a:latin typeface="Arial"/>
              <a:cs typeface="Arial"/>
            </a:endParaRPr>
          </a:p>
        </p:txBody>
      </p:sp>
      <p:sp>
        <p:nvSpPr>
          <p:cNvPr id="11" name="object 8"/>
          <p:cNvSpPr/>
          <p:nvPr/>
        </p:nvSpPr>
        <p:spPr>
          <a:xfrm>
            <a:off x="6172200" y="2971800"/>
            <a:ext cx="2743200" cy="908209"/>
          </a:xfrm>
          <a:custGeom>
            <a:avLst/>
            <a:gdLst/>
            <a:ahLst/>
            <a:cxnLst/>
            <a:rect l="l" t="t" r="r" b="b"/>
            <a:pathLst>
              <a:path w="1752600" h="457200">
                <a:moveTo>
                  <a:pt x="1752600" y="228599"/>
                </a:moveTo>
                <a:lnTo>
                  <a:pt x="1741130" y="265680"/>
                </a:lnTo>
                <a:lnTo>
                  <a:pt x="1707925" y="300855"/>
                </a:lnTo>
                <a:lnTo>
                  <a:pt x="1654789" y="333654"/>
                </a:lnTo>
                <a:lnTo>
                  <a:pt x="1583525" y="363608"/>
                </a:lnTo>
                <a:lnTo>
                  <a:pt x="1541659" y="377370"/>
                </a:lnTo>
                <a:lnTo>
                  <a:pt x="1495937" y="390244"/>
                </a:lnTo>
                <a:lnTo>
                  <a:pt x="1446586" y="402171"/>
                </a:lnTo>
                <a:lnTo>
                  <a:pt x="1393831" y="413093"/>
                </a:lnTo>
                <a:lnTo>
                  <a:pt x="1337897" y="422950"/>
                </a:lnTo>
                <a:lnTo>
                  <a:pt x="1279010" y="431684"/>
                </a:lnTo>
                <a:lnTo>
                  <a:pt x="1217395" y="439235"/>
                </a:lnTo>
                <a:lnTo>
                  <a:pt x="1153278" y="445545"/>
                </a:lnTo>
                <a:lnTo>
                  <a:pt x="1086884" y="450556"/>
                </a:lnTo>
                <a:lnTo>
                  <a:pt x="1018440" y="454208"/>
                </a:lnTo>
                <a:lnTo>
                  <a:pt x="948170" y="456442"/>
                </a:lnTo>
                <a:lnTo>
                  <a:pt x="876299" y="457199"/>
                </a:lnTo>
                <a:lnTo>
                  <a:pt x="804429" y="456442"/>
                </a:lnTo>
                <a:lnTo>
                  <a:pt x="734159" y="454208"/>
                </a:lnTo>
                <a:lnTo>
                  <a:pt x="665714" y="450556"/>
                </a:lnTo>
                <a:lnTo>
                  <a:pt x="599321" y="445545"/>
                </a:lnTo>
                <a:lnTo>
                  <a:pt x="535204" y="439235"/>
                </a:lnTo>
                <a:lnTo>
                  <a:pt x="473589" y="431684"/>
                </a:lnTo>
                <a:lnTo>
                  <a:pt x="414702" y="422950"/>
                </a:lnTo>
                <a:lnTo>
                  <a:pt x="358768" y="413093"/>
                </a:lnTo>
                <a:lnTo>
                  <a:pt x="306013" y="402171"/>
                </a:lnTo>
                <a:lnTo>
                  <a:pt x="256662" y="390244"/>
                </a:lnTo>
                <a:lnTo>
                  <a:pt x="210941" y="377370"/>
                </a:lnTo>
                <a:lnTo>
                  <a:pt x="169075" y="363608"/>
                </a:lnTo>
                <a:lnTo>
                  <a:pt x="131289" y="349016"/>
                </a:lnTo>
                <a:lnTo>
                  <a:pt x="68863" y="317581"/>
                </a:lnTo>
                <a:lnTo>
                  <a:pt x="25467" y="283535"/>
                </a:lnTo>
                <a:lnTo>
                  <a:pt x="2904" y="247348"/>
                </a:lnTo>
                <a:lnTo>
                  <a:pt x="0" y="228600"/>
                </a:lnTo>
              </a:path>
              <a:path w="1752600" h="457200">
                <a:moveTo>
                  <a:pt x="0" y="228599"/>
                </a:moveTo>
                <a:lnTo>
                  <a:pt x="11469" y="191519"/>
                </a:lnTo>
                <a:lnTo>
                  <a:pt x="44674" y="156344"/>
                </a:lnTo>
                <a:lnTo>
                  <a:pt x="97810" y="123545"/>
                </a:lnTo>
                <a:lnTo>
                  <a:pt x="169075" y="93591"/>
                </a:lnTo>
                <a:lnTo>
                  <a:pt x="210941" y="79829"/>
                </a:lnTo>
                <a:lnTo>
                  <a:pt x="256662" y="66955"/>
                </a:lnTo>
                <a:lnTo>
                  <a:pt x="306013" y="55028"/>
                </a:lnTo>
                <a:lnTo>
                  <a:pt x="358768" y="44106"/>
                </a:lnTo>
                <a:lnTo>
                  <a:pt x="414702" y="34249"/>
                </a:lnTo>
                <a:lnTo>
                  <a:pt x="473589" y="25515"/>
                </a:lnTo>
                <a:lnTo>
                  <a:pt x="535204" y="17964"/>
                </a:lnTo>
                <a:lnTo>
                  <a:pt x="599321" y="11654"/>
                </a:lnTo>
                <a:lnTo>
                  <a:pt x="665714" y="6643"/>
                </a:lnTo>
                <a:lnTo>
                  <a:pt x="734159" y="2991"/>
                </a:lnTo>
                <a:lnTo>
                  <a:pt x="804429" y="757"/>
                </a:lnTo>
                <a:lnTo>
                  <a:pt x="876299" y="0"/>
                </a:lnTo>
                <a:lnTo>
                  <a:pt x="948170" y="757"/>
                </a:lnTo>
                <a:lnTo>
                  <a:pt x="1018440" y="2991"/>
                </a:lnTo>
                <a:lnTo>
                  <a:pt x="1086884" y="6643"/>
                </a:lnTo>
                <a:lnTo>
                  <a:pt x="1153278" y="11654"/>
                </a:lnTo>
                <a:lnTo>
                  <a:pt x="1217395" y="17964"/>
                </a:lnTo>
                <a:lnTo>
                  <a:pt x="1279010" y="25515"/>
                </a:lnTo>
                <a:lnTo>
                  <a:pt x="1337897" y="34249"/>
                </a:lnTo>
                <a:lnTo>
                  <a:pt x="1393831" y="44106"/>
                </a:lnTo>
                <a:lnTo>
                  <a:pt x="1446586" y="55028"/>
                </a:lnTo>
                <a:lnTo>
                  <a:pt x="1495937" y="66955"/>
                </a:lnTo>
                <a:lnTo>
                  <a:pt x="1541659" y="79829"/>
                </a:lnTo>
                <a:lnTo>
                  <a:pt x="1583525" y="93591"/>
                </a:lnTo>
                <a:lnTo>
                  <a:pt x="1621310" y="108183"/>
                </a:lnTo>
                <a:lnTo>
                  <a:pt x="1683736" y="139618"/>
                </a:lnTo>
                <a:lnTo>
                  <a:pt x="1727132" y="173664"/>
                </a:lnTo>
                <a:lnTo>
                  <a:pt x="1749695" y="209851"/>
                </a:lnTo>
                <a:lnTo>
                  <a:pt x="1752600" y="228599"/>
                </a:lnTo>
              </a:path>
            </a:pathLst>
          </a:custGeom>
          <a:ln w="18287">
            <a:solidFill>
              <a:srgbClr val="0066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1"/>
          <p:cNvSpPr txBox="1"/>
          <p:nvPr/>
        </p:nvSpPr>
        <p:spPr>
          <a:xfrm>
            <a:off x="1794885" y="4337209"/>
            <a:ext cx="5650230" cy="2215991"/>
          </a:xfrm>
          <a:prstGeom prst="rect">
            <a:avLst/>
          </a:prstGeom>
          <a:solidFill>
            <a:schemeClr val="bg1"/>
          </a:solidFill>
          <a:ln>
            <a:solidFill>
              <a:srgbClr val="0066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0" marR="117475" algn="l">
              <a:lnSpc>
                <a:spcPct val="100000"/>
              </a:lnSpc>
            </a:pPr>
            <a:r>
              <a:rPr lang="en-GB" sz="2400" b="0">
                <a:solidFill>
                  <a:srgbClr val="006600"/>
                </a:solidFill>
                <a:latin typeface="Arial"/>
                <a:cs typeface="Arial"/>
              </a:rPr>
              <a:t>- Toàn bộ nội dung website (bao gồm hình ảnh, CSS, Flash, scripts...) đã được trình duyệt thẩm tra tính toàn vẹn và nguồn gốc tin cậy</a:t>
            </a:r>
            <a:r>
              <a:rPr sz="2400" b="0" spc="-10">
                <a:solidFill>
                  <a:srgbClr val="006600"/>
                </a:solidFill>
                <a:latin typeface="Arial"/>
                <a:cs typeface="Arial"/>
              </a:rPr>
              <a:t>.</a:t>
            </a:r>
            <a:endParaRPr sz="2400" b="0">
              <a:solidFill>
                <a:srgbClr val="006600"/>
              </a:solidFill>
              <a:latin typeface="Arial"/>
              <a:cs typeface="Arial"/>
            </a:endParaRPr>
          </a:p>
          <a:p>
            <a:pPr marL="12700" marR="5080" algn="l">
              <a:lnSpc>
                <a:spcPct val="100000"/>
              </a:lnSpc>
            </a:pPr>
            <a:r>
              <a:rPr lang="en-GB" sz="2400" b="0">
                <a:solidFill>
                  <a:srgbClr val="006600"/>
                </a:solidFill>
                <a:latin typeface="Arial"/>
                <a:cs typeface="Arial"/>
              </a:rPr>
              <a:t>- Mọi thông tin trao đổi giữa trình duyệt và Vietcombank được giữ bí mật</a:t>
            </a:r>
            <a:r>
              <a:rPr sz="2400" b="0" spc="-10">
                <a:solidFill>
                  <a:srgbClr val="006600"/>
                </a:solidFill>
                <a:latin typeface="Arial"/>
                <a:cs typeface="Arial"/>
              </a:rPr>
              <a:t>.</a:t>
            </a:r>
            <a:endParaRPr sz="2400" b="0">
              <a:solidFill>
                <a:srgbClr val="006600"/>
              </a:solidFill>
              <a:latin typeface="Arial"/>
              <a:cs typeface="Arial"/>
            </a:endParaRPr>
          </a:p>
        </p:txBody>
      </p:sp>
      <p:cxnSp>
        <p:nvCxnSpPr>
          <p:cNvPr id="7" name="Straight Arrow Connector 6"/>
          <p:cNvCxnSpPr>
            <a:stCxn id="8" idx="1"/>
          </p:cNvCxnSpPr>
          <p:nvPr/>
        </p:nvCxnSpPr>
        <p:spPr>
          <a:xfrm flipH="1">
            <a:off x="1143000" y="1336040"/>
            <a:ext cx="674370" cy="483287"/>
          </a:xfrm>
          <a:prstGeom prst="straightConnector1">
            <a:avLst/>
          </a:prstGeom>
          <a:ln w="1905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bject 3"/>
          <p:cNvSpPr/>
          <p:nvPr/>
        </p:nvSpPr>
        <p:spPr>
          <a:xfrm>
            <a:off x="3048000" y="1816100"/>
            <a:ext cx="457200" cy="276999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609600" y="190500"/>
                </a:moveTo>
                <a:lnTo>
                  <a:pt x="600742" y="236279"/>
                </a:lnTo>
                <a:lnTo>
                  <a:pt x="575579" y="278045"/>
                </a:lnTo>
                <a:lnTo>
                  <a:pt x="536230" y="314475"/>
                </a:lnTo>
                <a:lnTo>
                  <a:pt x="503161" y="335143"/>
                </a:lnTo>
                <a:lnTo>
                  <a:pt x="465356" y="352458"/>
                </a:lnTo>
                <a:lnTo>
                  <a:pt x="423442" y="366029"/>
                </a:lnTo>
                <a:lnTo>
                  <a:pt x="378047" y="375463"/>
                </a:lnTo>
                <a:lnTo>
                  <a:pt x="329798" y="380368"/>
                </a:lnTo>
                <a:lnTo>
                  <a:pt x="304800" y="381000"/>
                </a:lnTo>
                <a:lnTo>
                  <a:pt x="279801" y="380368"/>
                </a:lnTo>
                <a:lnTo>
                  <a:pt x="231553" y="375463"/>
                </a:lnTo>
                <a:lnTo>
                  <a:pt x="186158" y="366029"/>
                </a:lnTo>
                <a:lnTo>
                  <a:pt x="144244" y="352458"/>
                </a:lnTo>
                <a:lnTo>
                  <a:pt x="106439" y="335143"/>
                </a:lnTo>
                <a:lnTo>
                  <a:pt x="73370" y="314475"/>
                </a:lnTo>
                <a:lnTo>
                  <a:pt x="34021" y="278045"/>
                </a:lnTo>
                <a:lnTo>
                  <a:pt x="8858" y="236279"/>
                </a:lnTo>
                <a:lnTo>
                  <a:pt x="0" y="190500"/>
                </a:lnTo>
                <a:lnTo>
                  <a:pt x="1010" y="174876"/>
                </a:lnTo>
                <a:lnTo>
                  <a:pt x="15538" y="130287"/>
                </a:lnTo>
                <a:lnTo>
                  <a:pt x="45666" y="90152"/>
                </a:lnTo>
                <a:lnTo>
                  <a:pt x="89273" y="55796"/>
                </a:lnTo>
                <a:lnTo>
                  <a:pt x="124789" y="36755"/>
                </a:lnTo>
                <a:lnTo>
                  <a:pt x="164726" y="21263"/>
                </a:lnTo>
                <a:lnTo>
                  <a:pt x="208459" y="9711"/>
                </a:lnTo>
                <a:lnTo>
                  <a:pt x="255360" y="2493"/>
                </a:lnTo>
                <a:lnTo>
                  <a:pt x="304800" y="0"/>
                </a:lnTo>
                <a:lnTo>
                  <a:pt x="329798" y="631"/>
                </a:lnTo>
                <a:lnTo>
                  <a:pt x="378047" y="5536"/>
                </a:lnTo>
                <a:lnTo>
                  <a:pt x="423442" y="14970"/>
                </a:lnTo>
                <a:lnTo>
                  <a:pt x="465356" y="28541"/>
                </a:lnTo>
                <a:lnTo>
                  <a:pt x="503161" y="45856"/>
                </a:lnTo>
                <a:lnTo>
                  <a:pt x="536230" y="66524"/>
                </a:lnTo>
                <a:lnTo>
                  <a:pt x="575579" y="102954"/>
                </a:lnTo>
                <a:lnTo>
                  <a:pt x="600742" y="144720"/>
                </a:lnTo>
                <a:lnTo>
                  <a:pt x="609600" y="190500"/>
                </a:lnTo>
                <a:close/>
              </a:path>
            </a:pathLst>
          </a:custGeom>
          <a:ln w="18287">
            <a:solidFill>
              <a:srgbClr val="0066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srgbClr val="0066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352800" y="1533306"/>
            <a:ext cx="551261" cy="286021"/>
          </a:xfrm>
          <a:prstGeom prst="straightConnector1">
            <a:avLst/>
          </a:prstGeom>
          <a:ln w="1905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0"/>
          </p:cNvCxnSpPr>
          <p:nvPr/>
        </p:nvCxnSpPr>
        <p:spPr>
          <a:xfrm flipV="1">
            <a:off x="4620000" y="3575209"/>
            <a:ext cx="1552200" cy="762000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7225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28F74-C3F4-40F2-86CC-D1DEF9C44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25147"/>
            <a:ext cx="7886700" cy="2923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800" b="1">
                <a:solidFill>
                  <a:schemeClr val="bg1"/>
                </a:solidFill>
                <a:latin typeface="Arial" panose="020B0604020202020204" pitchFamily="34" charset="0"/>
              </a:rPr>
              <a:t>4. Dịch vụ email</a:t>
            </a:r>
            <a:endParaRPr lang="en-US" altLang="zh-CN" sz="4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3411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pPr eaLnBrk="1" hangingPunct="1"/>
            <a:r>
              <a:rPr lang="en-US" altLang="en-US"/>
              <a:t>Dịch vụ email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63650"/>
            <a:ext cx="4800600" cy="2771638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200"/>
              <a:t>MUA (Mail User Agent)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Lấy thư từ máy chủ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Gửi thư đến máy chủ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VD: Outlook, Thunderbird…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200"/>
              <a:t>MTA (Mail Transfer Agent): 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Chứa hộp thư đến của NSD (mail box)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Hàng đợi để gửi thư đi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VD: Sendmail, MS Exchange…</a:t>
            </a:r>
          </a:p>
          <a:p>
            <a:pPr eaLnBrk="1" hangingPunct="1">
              <a:lnSpc>
                <a:spcPct val="110000"/>
              </a:lnSpc>
            </a:pPr>
            <a:endParaRPr lang="en-US" altLang="en-US" sz="2200"/>
          </a:p>
        </p:txBody>
      </p:sp>
      <p:grpSp>
        <p:nvGrpSpPr>
          <p:cNvPr id="45061" name="Group 6"/>
          <p:cNvGrpSpPr>
            <a:grpSpLocks/>
          </p:cNvGrpSpPr>
          <p:nvPr/>
        </p:nvGrpSpPr>
        <p:grpSpPr bwMode="auto">
          <a:xfrm>
            <a:off x="1422400" y="4934021"/>
            <a:ext cx="709613" cy="581025"/>
            <a:chOff x="4189" y="817"/>
            <a:chExt cx="521" cy="366"/>
          </a:xfrm>
        </p:grpSpPr>
        <p:sp>
          <p:nvSpPr>
            <p:cNvPr id="45138" name="Rectangle 7"/>
            <p:cNvSpPr>
              <a:spLocks noChangeArrowheads="1"/>
            </p:cNvSpPr>
            <p:nvPr/>
          </p:nvSpPr>
          <p:spPr bwMode="auto">
            <a:xfrm>
              <a:off x="4224" y="846"/>
              <a:ext cx="444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5139" name="Text Box 8"/>
            <p:cNvSpPr txBox="1">
              <a:spLocks noChangeArrowheads="1"/>
            </p:cNvSpPr>
            <p:nvPr/>
          </p:nvSpPr>
          <p:spPr bwMode="auto">
            <a:xfrm>
              <a:off x="4189" y="817"/>
              <a:ext cx="52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>
                  <a:latin typeface="Comic Sans MS" pitchFamily="66" charset="0"/>
                </a:rPr>
                <a:t>user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>
                  <a:latin typeface="Comic Sans MS" pitchFamily="66" charset="0"/>
                </a:rPr>
                <a:t>agent</a:t>
              </a:r>
              <a:endParaRPr lang="en-US" altLang="en-US" sz="2400" b="0">
                <a:latin typeface="Times New Roman" pitchFamily="18" charset="0"/>
              </a:endParaRPr>
            </a:p>
          </p:txBody>
        </p:sp>
      </p:grpSp>
      <p:grpSp>
        <p:nvGrpSpPr>
          <p:cNvPr id="45062" name="Group 9"/>
          <p:cNvGrpSpPr>
            <a:grpSpLocks/>
          </p:cNvGrpSpPr>
          <p:nvPr/>
        </p:nvGrpSpPr>
        <p:grpSpPr bwMode="auto">
          <a:xfrm>
            <a:off x="2947988" y="4252983"/>
            <a:ext cx="822325" cy="1501775"/>
            <a:chOff x="3484" y="2522"/>
            <a:chExt cx="518" cy="946"/>
          </a:xfrm>
        </p:grpSpPr>
        <p:grpSp>
          <p:nvGrpSpPr>
            <p:cNvPr id="45113" name="Group 10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45130" name="AutoShape 11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5131" name="Rectangle 12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5132" name="Rectangle 13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5133" name="AutoShape 14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5134" name="Line 15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35" name="Line 16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36" name="Rectangle 17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5137" name="Rectangle 18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45114" name="Group 19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45115" name="Rectangle 20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5116" name="Text Box 21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Comic Sans MS" pitchFamily="66" charset="0"/>
                  </a:rPr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Comic Sans MS" pitchFamily="66" charset="0"/>
                  </a:rPr>
                  <a:t>server</a:t>
                </a:r>
                <a:endParaRPr lang="en-US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45117" name="Rectangle 22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5118" name="Line 23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19" name="Line 24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20" name="Line 25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21" name="Line 26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22" name="Line 27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23" name="Line 28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24" name="Line 29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25" name="Rectangle 30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5126" name="Rectangle 31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5127" name="Rectangle 32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5128" name="Rectangle 33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5129" name="Rectangle 34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</p:grpSp>
      <p:pic>
        <p:nvPicPr>
          <p:cNvPr id="45063" name="Picture 35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4854646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4" name="Picture 36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525" y="4926083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065" name="Group 37"/>
          <p:cNvGrpSpPr>
            <a:grpSpLocks/>
          </p:cNvGrpSpPr>
          <p:nvPr/>
        </p:nvGrpSpPr>
        <p:grpSpPr bwMode="auto">
          <a:xfrm>
            <a:off x="5138738" y="4199008"/>
            <a:ext cx="822325" cy="1501775"/>
            <a:chOff x="3484" y="2522"/>
            <a:chExt cx="518" cy="946"/>
          </a:xfrm>
        </p:grpSpPr>
        <p:grpSp>
          <p:nvGrpSpPr>
            <p:cNvPr id="45088" name="Group 38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45105" name="AutoShape 39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5106" name="Rectangle 40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5107" name="Rectangle 41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5108" name="AutoShape 42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5109" name="Line 43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10" name="Line 44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11" name="Rectangle 45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5112" name="Rectangle 46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45089" name="Group 47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45090" name="Rectangle 48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5091" name="Text Box 49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Comic Sans MS" pitchFamily="66" charset="0"/>
                  </a:rPr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Comic Sans MS" pitchFamily="66" charset="0"/>
                  </a:rPr>
                  <a:t>server</a:t>
                </a:r>
                <a:endParaRPr lang="en-US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45092" name="Rectangle 50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5093" name="Line 51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094" name="Line 52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095" name="Line 53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096" name="Line 54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097" name="Line 55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098" name="Line 56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099" name="Line 57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00" name="Rectangle 58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5101" name="Rectangle 59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5102" name="Rectangle 60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5103" name="Rectangle 61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5104" name="Rectangle 62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</p:grpSp>
      <p:grpSp>
        <p:nvGrpSpPr>
          <p:cNvPr id="45066" name="Group 65"/>
          <p:cNvGrpSpPr>
            <a:grpSpLocks/>
          </p:cNvGrpSpPr>
          <p:nvPr/>
        </p:nvGrpSpPr>
        <p:grpSpPr bwMode="auto">
          <a:xfrm>
            <a:off x="6972300" y="4900683"/>
            <a:ext cx="709613" cy="581025"/>
            <a:chOff x="4189" y="817"/>
            <a:chExt cx="521" cy="366"/>
          </a:xfrm>
        </p:grpSpPr>
        <p:sp>
          <p:nvSpPr>
            <p:cNvPr id="45086" name="Rectangle 66"/>
            <p:cNvSpPr>
              <a:spLocks noChangeArrowheads="1"/>
            </p:cNvSpPr>
            <p:nvPr/>
          </p:nvSpPr>
          <p:spPr bwMode="auto">
            <a:xfrm>
              <a:off x="4224" y="846"/>
              <a:ext cx="444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5087" name="Text Box 67"/>
            <p:cNvSpPr txBox="1">
              <a:spLocks noChangeArrowheads="1"/>
            </p:cNvSpPr>
            <p:nvPr/>
          </p:nvSpPr>
          <p:spPr bwMode="auto">
            <a:xfrm>
              <a:off x="4189" y="817"/>
              <a:ext cx="52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>
                  <a:latin typeface="Comic Sans MS" pitchFamily="66" charset="0"/>
                </a:rPr>
                <a:t>user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>
                  <a:latin typeface="Comic Sans MS" pitchFamily="66" charset="0"/>
                </a:rPr>
                <a:t>agent</a:t>
              </a:r>
              <a:endParaRPr lang="en-US" altLang="en-US" sz="2400" b="0">
                <a:latin typeface="Times New Roman" pitchFamily="18" charset="0"/>
              </a:endParaRPr>
            </a:p>
          </p:txBody>
        </p:sp>
      </p:grpSp>
      <p:sp>
        <p:nvSpPr>
          <p:cNvPr id="45067" name="Line 68"/>
          <p:cNvSpPr>
            <a:spLocks noChangeShapeType="1"/>
          </p:cNvSpPr>
          <p:nvPr/>
        </p:nvSpPr>
        <p:spPr bwMode="auto">
          <a:xfrm>
            <a:off x="2057400" y="5145158"/>
            <a:ext cx="8382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068" name="Line 69"/>
          <p:cNvSpPr>
            <a:spLocks noChangeShapeType="1"/>
          </p:cNvSpPr>
          <p:nvPr/>
        </p:nvSpPr>
        <p:spPr bwMode="auto">
          <a:xfrm>
            <a:off x="3810000" y="5235646"/>
            <a:ext cx="137160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069" name="Line 70"/>
          <p:cNvSpPr>
            <a:spLocks noChangeShapeType="1"/>
          </p:cNvSpPr>
          <p:nvPr/>
        </p:nvSpPr>
        <p:spPr bwMode="auto">
          <a:xfrm flipV="1">
            <a:off x="5943600" y="5235646"/>
            <a:ext cx="1066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45070" name="Picture 77" descr="PC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626046"/>
            <a:ext cx="609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1" name="Picture 78" descr="PC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575246"/>
            <a:ext cx="609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72" name="Rectangle 80"/>
          <p:cNvSpPr>
            <a:spLocks noChangeArrowheads="1"/>
          </p:cNvSpPr>
          <p:nvPr/>
        </p:nvSpPr>
        <p:spPr bwMode="auto">
          <a:xfrm>
            <a:off x="4724400" y="1139688"/>
            <a:ext cx="4191000" cy="285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692150" indent="-347663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987425" indent="-293688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200" b="0"/>
              <a:t>Giao thức:</a:t>
            </a:r>
          </a:p>
          <a:p>
            <a:pPr lvl="1" eaLnBrk="1" hangingPunct="1"/>
            <a:r>
              <a:rPr lang="en-US" altLang="en-US" sz="2000" b="0"/>
              <a:t>Chuyển thư: SMTP-Simple Mail Transfer Protocol</a:t>
            </a:r>
          </a:p>
          <a:p>
            <a:pPr lvl="1" eaLnBrk="1" hangingPunct="1"/>
            <a:r>
              <a:rPr lang="en-US" altLang="en-US" sz="2000" b="0"/>
              <a:t>Nhận thư </a:t>
            </a:r>
          </a:p>
          <a:p>
            <a:pPr lvl="2" eaLnBrk="1" hangingPunct="1"/>
            <a:r>
              <a:rPr lang="en-US" altLang="en-US" sz="1900" b="0"/>
              <a:t>POP – Post Office Protocol</a:t>
            </a:r>
          </a:p>
          <a:p>
            <a:pPr lvl="2" eaLnBrk="1" hangingPunct="1"/>
            <a:r>
              <a:rPr lang="en-US" altLang="en-US" sz="1900" b="0"/>
              <a:t>IMAP – Internet Mail Access Protocol</a:t>
            </a:r>
          </a:p>
        </p:txBody>
      </p:sp>
      <p:sp>
        <p:nvSpPr>
          <p:cNvPr id="45073" name="Text Box 81"/>
          <p:cNvSpPr txBox="1">
            <a:spLocks noChangeArrowheads="1"/>
          </p:cNvSpPr>
          <p:nvPr/>
        </p:nvSpPr>
        <p:spPr bwMode="auto">
          <a:xfrm>
            <a:off x="4038600" y="4992758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/>
              <a:t>SMTP</a:t>
            </a:r>
          </a:p>
        </p:txBody>
      </p:sp>
      <p:sp>
        <p:nvSpPr>
          <p:cNvPr id="45074" name="Text Box 82"/>
          <p:cNvSpPr txBox="1">
            <a:spLocks noChangeArrowheads="1"/>
          </p:cNvSpPr>
          <p:nvPr/>
        </p:nvSpPr>
        <p:spPr bwMode="auto">
          <a:xfrm>
            <a:off x="2133600" y="4840358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/>
              <a:t>POP</a:t>
            </a:r>
          </a:p>
        </p:txBody>
      </p:sp>
      <p:sp>
        <p:nvSpPr>
          <p:cNvPr id="45075" name="Text Box 83"/>
          <p:cNvSpPr txBox="1">
            <a:spLocks noChangeArrowheads="1"/>
          </p:cNvSpPr>
          <p:nvPr/>
        </p:nvSpPr>
        <p:spPr bwMode="auto">
          <a:xfrm>
            <a:off x="2133600" y="4459358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/>
              <a:t>IMAP</a:t>
            </a:r>
          </a:p>
        </p:txBody>
      </p:sp>
      <p:sp>
        <p:nvSpPr>
          <p:cNvPr id="45076" name="Line 84"/>
          <p:cNvSpPr>
            <a:spLocks noChangeShapeType="1"/>
          </p:cNvSpPr>
          <p:nvPr/>
        </p:nvSpPr>
        <p:spPr bwMode="auto">
          <a:xfrm flipV="1">
            <a:off x="2590800" y="5678558"/>
            <a:ext cx="457200" cy="228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77" name="Text Box 85"/>
          <p:cNvSpPr txBox="1">
            <a:spLocks noChangeArrowheads="1"/>
          </p:cNvSpPr>
          <p:nvPr/>
        </p:nvSpPr>
        <p:spPr bwMode="auto">
          <a:xfrm>
            <a:off x="1447800" y="5799208"/>
            <a:ext cx="121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/>
              <a:t>Mail box</a:t>
            </a:r>
          </a:p>
        </p:txBody>
      </p:sp>
      <p:sp>
        <p:nvSpPr>
          <p:cNvPr id="45078" name="Line 86"/>
          <p:cNvSpPr>
            <a:spLocks noChangeShapeType="1"/>
          </p:cNvSpPr>
          <p:nvPr/>
        </p:nvSpPr>
        <p:spPr bwMode="auto">
          <a:xfrm flipH="1" flipV="1">
            <a:off x="3733800" y="5373758"/>
            <a:ext cx="914400" cy="533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79" name="Text Box 87"/>
          <p:cNvSpPr txBox="1">
            <a:spLocks noChangeArrowheads="1"/>
          </p:cNvSpPr>
          <p:nvPr/>
        </p:nvSpPr>
        <p:spPr bwMode="auto">
          <a:xfrm>
            <a:off x="4800600" y="5799208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/>
              <a:t>Message queue</a:t>
            </a:r>
          </a:p>
        </p:txBody>
      </p:sp>
      <p:sp>
        <p:nvSpPr>
          <p:cNvPr id="45080" name="Rectangle 88"/>
          <p:cNvSpPr>
            <a:spLocks noChangeArrowheads="1"/>
          </p:cNvSpPr>
          <p:nvPr/>
        </p:nvSpPr>
        <p:spPr bwMode="auto">
          <a:xfrm>
            <a:off x="6096000" y="4383158"/>
            <a:ext cx="74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0"/>
              <a:t>IMAP</a:t>
            </a:r>
          </a:p>
        </p:txBody>
      </p:sp>
      <p:sp>
        <p:nvSpPr>
          <p:cNvPr id="45081" name="Text Box 89"/>
          <p:cNvSpPr txBox="1">
            <a:spLocks noChangeArrowheads="1"/>
          </p:cNvSpPr>
          <p:nvPr/>
        </p:nvSpPr>
        <p:spPr bwMode="auto">
          <a:xfrm>
            <a:off x="6019800" y="4764158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/>
              <a:t>POP</a:t>
            </a:r>
          </a:p>
        </p:txBody>
      </p:sp>
      <p:sp>
        <p:nvSpPr>
          <p:cNvPr id="45082" name="Line 90"/>
          <p:cNvSpPr>
            <a:spLocks noChangeShapeType="1"/>
          </p:cNvSpPr>
          <p:nvPr/>
        </p:nvSpPr>
        <p:spPr bwMode="auto">
          <a:xfrm>
            <a:off x="2057400" y="5373758"/>
            <a:ext cx="91440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083" name="Line 91"/>
          <p:cNvSpPr>
            <a:spLocks noChangeShapeType="1"/>
          </p:cNvSpPr>
          <p:nvPr/>
        </p:nvSpPr>
        <p:spPr bwMode="auto">
          <a:xfrm>
            <a:off x="5943600" y="5373758"/>
            <a:ext cx="106680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084" name="Text Box 92"/>
          <p:cNvSpPr txBox="1">
            <a:spLocks noChangeArrowheads="1"/>
          </p:cNvSpPr>
          <p:nvPr/>
        </p:nvSpPr>
        <p:spPr bwMode="auto">
          <a:xfrm>
            <a:off x="6096000" y="5418208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/>
              <a:t>SMTP</a:t>
            </a:r>
          </a:p>
        </p:txBody>
      </p:sp>
      <p:sp>
        <p:nvSpPr>
          <p:cNvPr id="45085" name="Text Box 93"/>
          <p:cNvSpPr txBox="1">
            <a:spLocks noChangeArrowheads="1"/>
          </p:cNvSpPr>
          <p:nvPr/>
        </p:nvSpPr>
        <p:spPr bwMode="auto">
          <a:xfrm>
            <a:off x="2057400" y="5418208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/>
              <a:t>SMTP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500"/>
              <a:t>Giao thức SMTP</a:t>
            </a:r>
            <a:endParaRPr lang="en-US" altLang="en-US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25217"/>
            <a:ext cx="7754938" cy="4805708"/>
          </a:xfrm>
        </p:spPr>
        <p:txBody>
          <a:bodyPr/>
          <a:lstStyle/>
          <a:p>
            <a:pPr eaLnBrk="1" hangingPunct="1"/>
            <a:r>
              <a:rPr lang="en-US" altLang="en-US" sz="2600"/>
              <a:t>Tài liệu mô tả: RFC 2821</a:t>
            </a:r>
          </a:p>
          <a:p>
            <a:pPr eaLnBrk="1" hangingPunct="1"/>
            <a:r>
              <a:rPr lang="en-US" altLang="en-US" sz="2600"/>
              <a:t>TCP, port 25: Chuyển thư từ client đến server và giữa các server với nhau</a:t>
            </a:r>
          </a:p>
          <a:p>
            <a:pPr eaLnBrk="1" hangingPunct="1"/>
            <a:r>
              <a:rPr lang="en-US" altLang="en-US" sz="2600"/>
              <a:t>Tương tác yêu cầu/trả lời</a:t>
            </a:r>
          </a:p>
          <a:p>
            <a:pPr lvl="1" eaLnBrk="1" hangingPunct="1"/>
            <a:r>
              <a:rPr lang="en-US" altLang="en-US" sz="2600"/>
              <a:t>Yêu cầu: Lệnh với mã ASCII</a:t>
            </a:r>
          </a:p>
          <a:p>
            <a:pPr lvl="1" eaLnBrk="1" hangingPunct="1"/>
            <a:r>
              <a:rPr lang="en-US" altLang="en-US" sz="2600"/>
              <a:t>Trả lời:  mã trạng thái và dữ liệu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z="2600"/>
          </a:p>
          <a:p>
            <a:pPr lvl="1" eaLnBrk="1" hangingPunct="1"/>
            <a:endParaRPr lang="en-US" altLang="en-US" sz="26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DBE0A-94F4-4C0A-BECB-9C9CF76A38BF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Các giao thức nhận thư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8000" y="3255963"/>
            <a:ext cx="7815263" cy="2611437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600"/>
              <a:t>POP: Post Office Protocol [RFC 1939]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600"/>
              <a:t>Đăng nhập và lấy hết thư về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600"/>
              <a:t>IMAP: Internet Mail Access Protocol [RFC 1730]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600"/>
              <a:t>Phức tạp hơn POP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600"/>
              <a:t>Cho phép lưu trữ và xử lý thư trên máy chủ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endParaRPr lang="en-US" altLang="en-US" sz="2600"/>
          </a:p>
        </p:txBody>
      </p:sp>
      <p:sp>
        <p:nvSpPr>
          <p:cNvPr id="47109" name="Line 4"/>
          <p:cNvSpPr>
            <a:spLocks noChangeShapeType="1"/>
          </p:cNvSpPr>
          <p:nvPr/>
        </p:nvSpPr>
        <p:spPr bwMode="auto">
          <a:xfrm>
            <a:off x="2238375" y="1847850"/>
            <a:ext cx="847725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47110" name="Group 5"/>
          <p:cNvGrpSpPr>
            <a:grpSpLocks/>
          </p:cNvGrpSpPr>
          <p:nvPr/>
        </p:nvGrpSpPr>
        <p:grpSpPr bwMode="auto">
          <a:xfrm>
            <a:off x="7018338" y="1536700"/>
            <a:ext cx="709612" cy="703263"/>
            <a:chOff x="4337" y="290"/>
            <a:chExt cx="447" cy="443"/>
          </a:xfrm>
        </p:grpSpPr>
        <p:graphicFrame>
          <p:nvGraphicFramePr>
            <p:cNvPr id="47177" name="Object 6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67" name="Clip" r:id="rId4" imgW="1307263" imgH="1084139" progId="MS_ClipArt_Gallery.2">
                    <p:embed/>
                  </p:oleObj>
                </mc:Choice>
                <mc:Fallback>
                  <p:oleObj name="Clip" r:id="rId4" imgW="1307263" imgH="1084139" progId="MS_ClipArt_Gallery.2">
                    <p:embed/>
                    <p:pic>
                      <p:nvPicPr>
                        <p:cNvPr id="4717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7178" name="Group 7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7179" name="Rectangle 8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7180" name="Text Box 9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Comic Sans MS" pitchFamily="66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Comic Sans MS" pitchFamily="66" charset="0"/>
                  </a:rPr>
                  <a:t>agent</a:t>
                </a:r>
                <a:endParaRPr lang="en-US" altLang="en-US" sz="2400" b="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47111" name="Group 10"/>
          <p:cNvGrpSpPr>
            <a:grpSpLocks/>
          </p:cNvGrpSpPr>
          <p:nvPr/>
        </p:nvGrpSpPr>
        <p:grpSpPr bwMode="auto">
          <a:xfrm>
            <a:off x="3135313" y="1631950"/>
            <a:ext cx="355600" cy="933450"/>
            <a:chOff x="4180" y="783"/>
            <a:chExt cx="150" cy="307"/>
          </a:xfrm>
        </p:grpSpPr>
        <p:sp>
          <p:nvSpPr>
            <p:cNvPr id="47169" name="AutoShape 1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7170" name="Rectangle 1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7171" name="Rectangle 1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7172" name="AutoShape 1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7173" name="Line 1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74" name="Line 1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75" name="Rectangle 1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7176" name="Rectangle 1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47112" name="Group 19"/>
          <p:cNvGrpSpPr>
            <a:grpSpLocks/>
          </p:cNvGrpSpPr>
          <p:nvPr/>
        </p:nvGrpSpPr>
        <p:grpSpPr bwMode="auto">
          <a:xfrm>
            <a:off x="2563813" y="2009775"/>
            <a:ext cx="1458912" cy="1179513"/>
            <a:chOff x="1789" y="1206"/>
            <a:chExt cx="919" cy="743"/>
          </a:xfrm>
        </p:grpSpPr>
        <p:sp>
          <p:nvSpPr>
            <p:cNvPr id="47153" name="Text Box 20"/>
            <p:cNvSpPr txBox="1">
              <a:spLocks noChangeArrowheads="1"/>
            </p:cNvSpPr>
            <p:nvPr/>
          </p:nvSpPr>
          <p:spPr bwMode="auto">
            <a:xfrm>
              <a:off x="1789" y="1583"/>
              <a:ext cx="91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>
                  <a:latin typeface="Comic Sans MS" pitchFamily="66" charset="0"/>
                </a:rPr>
                <a:t>sender’s mail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>
                  <a:latin typeface="Comic Sans MS" pitchFamily="66" charset="0"/>
                </a:rPr>
                <a:t>server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grpSp>
          <p:nvGrpSpPr>
            <p:cNvPr id="47154" name="Group 21"/>
            <p:cNvGrpSpPr>
              <a:grpSpLocks/>
            </p:cNvGrpSpPr>
            <p:nvPr/>
          </p:nvGrpSpPr>
          <p:grpSpPr bwMode="auto">
            <a:xfrm>
              <a:off x="1992" y="1206"/>
              <a:ext cx="510" cy="354"/>
              <a:chOff x="2070" y="2004"/>
              <a:chExt cx="510" cy="354"/>
            </a:xfrm>
          </p:grpSpPr>
          <p:sp>
            <p:nvSpPr>
              <p:cNvPr id="47155" name="Rectangle 22"/>
              <p:cNvSpPr>
                <a:spLocks noChangeArrowheads="1"/>
              </p:cNvSpPr>
              <p:nvPr/>
            </p:nvSpPr>
            <p:spPr bwMode="auto">
              <a:xfrm>
                <a:off x="2070" y="2004"/>
                <a:ext cx="510" cy="354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7156" name="Rectangle 23"/>
              <p:cNvSpPr>
                <a:spLocks noChangeArrowheads="1"/>
              </p:cNvSpPr>
              <p:nvPr/>
            </p:nvSpPr>
            <p:spPr bwMode="auto">
              <a:xfrm>
                <a:off x="2094" y="207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7157" name="Line 24"/>
              <p:cNvSpPr>
                <a:spLocks noChangeShapeType="1"/>
              </p:cNvSpPr>
              <p:nvPr/>
            </p:nvSpPr>
            <p:spPr bwMode="auto">
              <a:xfrm>
                <a:off x="2143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7158" name="Line 25"/>
              <p:cNvSpPr>
                <a:spLocks noChangeShapeType="1"/>
              </p:cNvSpPr>
              <p:nvPr/>
            </p:nvSpPr>
            <p:spPr bwMode="auto">
              <a:xfrm>
                <a:off x="2252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7159" name="Line 26"/>
              <p:cNvSpPr>
                <a:spLocks noChangeShapeType="1"/>
              </p:cNvSpPr>
              <p:nvPr/>
            </p:nvSpPr>
            <p:spPr bwMode="auto">
              <a:xfrm>
                <a:off x="2307" y="210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7160" name="Line 27"/>
              <p:cNvSpPr>
                <a:spLocks noChangeShapeType="1"/>
              </p:cNvSpPr>
              <p:nvPr/>
            </p:nvSpPr>
            <p:spPr bwMode="auto">
              <a:xfrm>
                <a:off x="2364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7161" name="Line 28"/>
              <p:cNvSpPr>
                <a:spLocks noChangeShapeType="1"/>
              </p:cNvSpPr>
              <p:nvPr/>
            </p:nvSpPr>
            <p:spPr bwMode="auto">
              <a:xfrm>
                <a:off x="2425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7162" name="Line 29"/>
              <p:cNvSpPr>
                <a:spLocks noChangeShapeType="1"/>
              </p:cNvSpPr>
              <p:nvPr/>
            </p:nvSpPr>
            <p:spPr bwMode="auto">
              <a:xfrm>
                <a:off x="2481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7163" name="Line 30"/>
              <p:cNvSpPr>
                <a:spLocks noChangeShapeType="1"/>
              </p:cNvSpPr>
              <p:nvPr/>
            </p:nvSpPr>
            <p:spPr bwMode="auto">
              <a:xfrm>
                <a:off x="2196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7164" name="Rectangle 31"/>
              <p:cNvSpPr>
                <a:spLocks noChangeArrowheads="1"/>
              </p:cNvSpPr>
              <p:nvPr/>
            </p:nvSpPr>
            <p:spPr bwMode="auto">
              <a:xfrm>
                <a:off x="2102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7165" name="Rectangle 32"/>
              <p:cNvSpPr>
                <a:spLocks noChangeArrowheads="1"/>
              </p:cNvSpPr>
              <p:nvPr/>
            </p:nvSpPr>
            <p:spPr bwMode="auto">
              <a:xfrm>
                <a:off x="2188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7166" name="Rectangle 33"/>
              <p:cNvSpPr>
                <a:spLocks noChangeArrowheads="1"/>
              </p:cNvSpPr>
              <p:nvPr/>
            </p:nvSpPr>
            <p:spPr bwMode="auto">
              <a:xfrm>
                <a:off x="2274" y="224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7167" name="Rectangle 34"/>
              <p:cNvSpPr>
                <a:spLocks noChangeArrowheads="1"/>
              </p:cNvSpPr>
              <p:nvPr/>
            </p:nvSpPr>
            <p:spPr bwMode="auto">
              <a:xfrm>
                <a:off x="2371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7168" name="Rectangle 35"/>
              <p:cNvSpPr>
                <a:spLocks noChangeArrowheads="1"/>
              </p:cNvSpPr>
              <p:nvPr/>
            </p:nvSpPr>
            <p:spPr bwMode="auto">
              <a:xfrm>
                <a:off x="2467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</p:grpSp>
      <p:grpSp>
        <p:nvGrpSpPr>
          <p:cNvPr id="47113" name="Group 36"/>
          <p:cNvGrpSpPr>
            <a:grpSpLocks/>
          </p:cNvGrpSpPr>
          <p:nvPr/>
        </p:nvGrpSpPr>
        <p:grpSpPr bwMode="auto">
          <a:xfrm>
            <a:off x="1570038" y="1641475"/>
            <a:ext cx="709612" cy="703263"/>
            <a:chOff x="4337" y="290"/>
            <a:chExt cx="447" cy="443"/>
          </a:xfrm>
        </p:grpSpPr>
        <p:graphicFrame>
          <p:nvGraphicFramePr>
            <p:cNvPr id="47149" name="Object 37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68" name="Clip" r:id="rId6" imgW="1307263" imgH="1084139" progId="MS_ClipArt_Gallery.2">
                    <p:embed/>
                  </p:oleObj>
                </mc:Choice>
                <mc:Fallback>
                  <p:oleObj name="Clip" r:id="rId6" imgW="1307263" imgH="1084139" progId="MS_ClipArt_Gallery.2">
                    <p:embed/>
                    <p:pic>
                      <p:nvPicPr>
                        <p:cNvPr id="47149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7150" name="Group 38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7151" name="Rectangle 39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7152" name="Text Box 40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Comic Sans MS" pitchFamily="66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Comic Sans MS" pitchFamily="66" charset="0"/>
                  </a:rPr>
                  <a:t>agent</a:t>
                </a:r>
                <a:endParaRPr lang="en-US" altLang="en-US" sz="2400" b="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47114" name="Group 41"/>
          <p:cNvGrpSpPr>
            <a:grpSpLocks/>
          </p:cNvGrpSpPr>
          <p:nvPr/>
        </p:nvGrpSpPr>
        <p:grpSpPr bwMode="auto">
          <a:xfrm>
            <a:off x="2173288" y="1295400"/>
            <a:ext cx="1031875" cy="457200"/>
            <a:chOff x="3745" y="2537"/>
            <a:chExt cx="650" cy="288"/>
          </a:xfrm>
        </p:grpSpPr>
        <p:sp>
          <p:nvSpPr>
            <p:cNvPr id="47147" name="Rectangle 42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7148" name="Text Box 43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0">
                  <a:latin typeface="Comic Sans MS" pitchFamily="66" charset="0"/>
                </a:rPr>
                <a:t>SMTP</a:t>
              </a:r>
              <a:endParaRPr lang="en-US" altLang="en-US" sz="2400" b="0">
                <a:latin typeface="Times New Roman" pitchFamily="18" charset="0"/>
              </a:endParaRPr>
            </a:p>
          </p:txBody>
        </p:sp>
      </p:grpSp>
      <p:grpSp>
        <p:nvGrpSpPr>
          <p:cNvPr id="47115" name="Group 44"/>
          <p:cNvGrpSpPr>
            <a:grpSpLocks/>
          </p:cNvGrpSpPr>
          <p:nvPr/>
        </p:nvGrpSpPr>
        <p:grpSpPr bwMode="auto">
          <a:xfrm>
            <a:off x="5002213" y="1631950"/>
            <a:ext cx="355600" cy="933450"/>
            <a:chOff x="4180" y="783"/>
            <a:chExt cx="150" cy="307"/>
          </a:xfrm>
        </p:grpSpPr>
        <p:sp>
          <p:nvSpPr>
            <p:cNvPr id="47139" name="AutoShape 4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7140" name="Rectangle 4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7141" name="Rectangle 4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7142" name="AutoShape 4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7143" name="Line 4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44" name="Line 5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45" name="Rectangle 5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7146" name="Rectangle 5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47116" name="Line 53"/>
          <p:cNvSpPr>
            <a:spLocks noChangeShapeType="1"/>
          </p:cNvSpPr>
          <p:nvPr/>
        </p:nvSpPr>
        <p:spPr bwMode="auto">
          <a:xfrm>
            <a:off x="3524250" y="1866900"/>
            <a:ext cx="1390650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7117" name="Rectangle 54"/>
          <p:cNvSpPr>
            <a:spLocks noChangeArrowheads="1"/>
          </p:cNvSpPr>
          <p:nvPr/>
        </p:nvSpPr>
        <p:spPr bwMode="auto">
          <a:xfrm>
            <a:off x="3781425" y="1457325"/>
            <a:ext cx="8572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7118" name="Text Box 55"/>
          <p:cNvSpPr txBox="1">
            <a:spLocks noChangeArrowheads="1"/>
          </p:cNvSpPr>
          <p:nvPr/>
        </p:nvSpPr>
        <p:spPr bwMode="auto">
          <a:xfrm>
            <a:off x="3697288" y="1389063"/>
            <a:ext cx="103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>
                <a:latin typeface="Comic Sans MS" pitchFamily="66" charset="0"/>
              </a:rPr>
              <a:t>SMTP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47119" name="Line 56"/>
          <p:cNvSpPr>
            <a:spLocks noChangeShapeType="1"/>
          </p:cNvSpPr>
          <p:nvPr/>
        </p:nvSpPr>
        <p:spPr bwMode="auto">
          <a:xfrm>
            <a:off x="5400675" y="1857375"/>
            <a:ext cx="16478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7120" name="Text Box 57"/>
          <p:cNvSpPr txBox="1">
            <a:spLocks noChangeArrowheads="1"/>
          </p:cNvSpPr>
          <p:nvPr/>
        </p:nvSpPr>
        <p:spPr bwMode="auto">
          <a:xfrm>
            <a:off x="5610225" y="1474788"/>
            <a:ext cx="13589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>
                <a:solidFill>
                  <a:srgbClr val="FF0000"/>
                </a:solidFill>
                <a:latin typeface="Comic Sans MS" pitchFamily="66" charset="0"/>
              </a:rPr>
              <a:t>access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>
                <a:solidFill>
                  <a:srgbClr val="FF0000"/>
                </a:solidFill>
                <a:latin typeface="Comic Sans MS" pitchFamily="66" charset="0"/>
              </a:rPr>
              <a:t>protocol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47121" name="Text Box 58"/>
          <p:cNvSpPr txBox="1">
            <a:spLocks noChangeArrowheads="1"/>
          </p:cNvSpPr>
          <p:nvPr/>
        </p:nvSpPr>
        <p:spPr bwMode="auto">
          <a:xfrm>
            <a:off x="4338638" y="2598738"/>
            <a:ext cx="16049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>
                <a:latin typeface="Comic Sans MS" pitchFamily="66" charset="0"/>
              </a:rPr>
              <a:t>receiver’s mail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>
                <a:latin typeface="Comic Sans MS" pitchFamily="66" charset="0"/>
              </a:rPr>
              <a:t>server</a:t>
            </a:r>
            <a:endParaRPr lang="en-US" altLang="en-US" sz="2400" b="0">
              <a:latin typeface="Times New Roman" pitchFamily="18" charset="0"/>
            </a:endParaRPr>
          </a:p>
        </p:txBody>
      </p:sp>
      <p:grpSp>
        <p:nvGrpSpPr>
          <p:cNvPr id="47122" name="Group 59"/>
          <p:cNvGrpSpPr>
            <a:grpSpLocks/>
          </p:cNvGrpSpPr>
          <p:nvPr/>
        </p:nvGrpSpPr>
        <p:grpSpPr bwMode="auto">
          <a:xfrm>
            <a:off x="4733925" y="2000250"/>
            <a:ext cx="809625" cy="561975"/>
            <a:chOff x="2070" y="2004"/>
            <a:chExt cx="510" cy="354"/>
          </a:xfrm>
        </p:grpSpPr>
        <p:sp>
          <p:nvSpPr>
            <p:cNvPr id="47125" name="Rectangle 60"/>
            <p:cNvSpPr>
              <a:spLocks noChangeArrowheads="1"/>
            </p:cNvSpPr>
            <p:nvPr/>
          </p:nvSpPr>
          <p:spPr bwMode="auto">
            <a:xfrm>
              <a:off x="2070" y="2004"/>
              <a:ext cx="510" cy="354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7126" name="Rectangle 61"/>
            <p:cNvSpPr>
              <a:spLocks noChangeArrowheads="1"/>
            </p:cNvSpPr>
            <p:nvPr/>
          </p:nvSpPr>
          <p:spPr bwMode="auto">
            <a:xfrm>
              <a:off x="2094" y="207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7127" name="Line 62"/>
            <p:cNvSpPr>
              <a:spLocks noChangeShapeType="1"/>
            </p:cNvSpPr>
            <p:nvPr/>
          </p:nvSpPr>
          <p:spPr bwMode="auto">
            <a:xfrm>
              <a:off x="2143" y="210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28" name="Line 63"/>
            <p:cNvSpPr>
              <a:spLocks noChangeShapeType="1"/>
            </p:cNvSpPr>
            <p:nvPr/>
          </p:nvSpPr>
          <p:spPr bwMode="auto">
            <a:xfrm>
              <a:off x="2252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29" name="Line 64"/>
            <p:cNvSpPr>
              <a:spLocks noChangeShapeType="1"/>
            </p:cNvSpPr>
            <p:nvPr/>
          </p:nvSpPr>
          <p:spPr bwMode="auto">
            <a:xfrm>
              <a:off x="2307" y="210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30" name="Line 65"/>
            <p:cNvSpPr>
              <a:spLocks noChangeShapeType="1"/>
            </p:cNvSpPr>
            <p:nvPr/>
          </p:nvSpPr>
          <p:spPr bwMode="auto">
            <a:xfrm>
              <a:off x="2364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31" name="Line 66"/>
            <p:cNvSpPr>
              <a:spLocks noChangeShapeType="1"/>
            </p:cNvSpPr>
            <p:nvPr/>
          </p:nvSpPr>
          <p:spPr bwMode="auto">
            <a:xfrm>
              <a:off x="2425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32" name="Line 67"/>
            <p:cNvSpPr>
              <a:spLocks noChangeShapeType="1"/>
            </p:cNvSpPr>
            <p:nvPr/>
          </p:nvSpPr>
          <p:spPr bwMode="auto">
            <a:xfrm>
              <a:off x="2481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33" name="Line 68"/>
            <p:cNvSpPr>
              <a:spLocks noChangeShapeType="1"/>
            </p:cNvSpPr>
            <p:nvPr/>
          </p:nvSpPr>
          <p:spPr bwMode="auto">
            <a:xfrm>
              <a:off x="2196" y="210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34" name="Rectangle 69"/>
            <p:cNvSpPr>
              <a:spLocks noChangeArrowheads="1"/>
            </p:cNvSpPr>
            <p:nvPr/>
          </p:nvSpPr>
          <p:spPr bwMode="auto">
            <a:xfrm>
              <a:off x="2102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7135" name="Rectangle 70"/>
            <p:cNvSpPr>
              <a:spLocks noChangeArrowheads="1"/>
            </p:cNvSpPr>
            <p:nvPr/>
          </p:nvSpPr>
          <p:spPr bwMode="auto">
            <a:xfrm>
              <a:off x="2188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7136" name="Rectangle 71"/>
            <p:cNvSpPr>
              <a:spLocks noChangeArrowheads="1"/>
            </p:cNvSpPr>
            <p:nvPr/>
          </p:nvSpPr>
          <p:spPr bwMode="auto">
            <a:xfrm>
              <a:off x="2274" y="224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7137" name="Rectangle 72"/>
            <p:cNvSpPr>
              <a:spLocks noChangeArrowheads="1"/>
            </p:cNvSpPr>
            <p:nvPr/>
          </p:nvSpPr>
          <p:spPr bwMode="auto">
            <a:xfrm>
              <a:off x="2371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7138" name="Rectangle 73"/>
            <p:cNvSpPr>
              <a:spLocks noChangeArrowheads="1"/>
            </p:cNvSpPr>
            <p:nvPr/>
          </p:nvSpPr>
          <p:spPr bwMode="auto">
            <a:xfrm>
              <a:off x="2467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pic>
        <p:nvPicPr>
          <p:cNvPr id="47123" name="Picture 74" descr="Alic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1633538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4" name="Picture 77" descr="Bob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1571625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DBE0A-94F4-4C0A-BECB-9C9CF76A38BF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Web Mail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/>
              <a:t>Sử dụng Web browser như một MUA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MUA và MTA giao tiếp thông qua HTTP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Mails được lưu trữ trên máy chủ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E.g.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Gmail,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Hotmail,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Yahoo! Mail, 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Ngày nay, rất nhiều các MTA cho phép truy cập thông qua giao diện web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>
                <a:hlinkClick r:id="rId3"/>
              </a:rPr>
              <a:t>http://mail.hust.edu.vn</a:t>
            </a:r>
            <a:endParaRPr lang="en-US" altLang="en-US" sz="220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>
                <a:hlinkClick r:id="rId4"/>
              </a:rPr>
              <a:t>http://mail.soict.hust.edu.vn</a:t>
            </a:r>
            <a:endParaRPr lang="en-US" altLang="en-US" sz="2200"/>
          </a:p>
          <a:p>
            <a:pPr lvl="1" eaLnBrk="1" hangingPunct="1">
              <a:lnSpc>
                <a:spcPct val="90000"/>
              </a:lnSpc>
            </a:pPr>
            <a:endParaRPr lang="en-US" altLang="en-US" sz="2200"/>
          </a:p>
          <a:p>
            <a:pPr lvl="1" eaLnBrk="1" hangingPunct="1">
              <a:lnSpc>
                <a:spcPct val="90000"/>
              </a:lnSpc>
            </a:pPr>
            <a:endParaRPr lang="en-US" altLang="en-US" sz="22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500"/>
              <a:t>Khuôn dạng thông điệp thư điện tử</a:t>
            </a:r>
            <a:endParaRPr lang="en-US" altLang="en-US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92759"/>
            <a:ext cx="4033838" cy="44116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200"/>
              <a:t>RFC 822: Định nghĩa khuôn dạng</a:t>
            </a:r>
          </a:p>
          <a:p>
            <a:pPr eaLnBrk="1" hangingPunct="1"/>
            <a:r>
              <a:rPr lang="en-US" altLang="en-US" sz="2200"/>
              <a:t>Phần đầu</a:t>
            </a:r>
          </a:p>
          <a:p>
            <a:pPr lvl="1" eaLnBrk="1" hangingPunct="1"/>
            <a:r>
              <a:rPr lang="en-US" altLang="en-US" sz="2000"/>
              <a:t>To:</a:t>
            </a:r>
          </a:p>
          <a:p>
            <a:pPr lvl="1" eaLnBrk="1" hangingPunct="1"/>
            <a:r>
              <a:rPr lang="en-US" altLang="en-US" sz="2000"/>
              <a:t>From:</a:t>
            </a:r>
          </a:p>
          <a:p>
            <a:pPr lvl="1" eaLnBrk="1" hangingPunct="1"/>
            <a:r>
              <a:rPr lang="en-US" altLang="en-US" sz="2000"/>
              <a:t>Subject:</a:t>
            </a:r>
          </a:p>
          <a:p>
            <a:pPr eaLnBrk="1" hangingPunct="1"/>
            <a:r>
              <a:rPr lang="en-US" altLang="en-US" sz="2200"/>
              <a:t>Phần thân</a:t>
            </a:r>
          </a:p>
          <a:p>
            <a:pPr lvl="1" eaLnBrk="1" hangingPunct="1"/>
            <a:r>
              <a:rPr lang="en-US" altLang="en-US" sz="2000"/>
              <a:t>Biểu diễn dưới dạng mã ASCII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4978400" y="1839292"/>
            <a:ext cx="28321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>
                <a:solidFill>
                  <a:schemeClr val="bg1"/>
                </a:solidFill>
              </a:rPr>
              <a:t>header</a:t>
            </a:r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4978400" y="2652092"/>
            <a:ext cx="2832100" cy="17399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>
                <a:solidFill>
                  <a:schemeClr val="bg1"/>
                </a:solidFill>
              </a:rPr>
              <a:t>body</a:t>
            </a:r>
          </a:p>
        </p:txBody>
      </p:sp>
      <p:sp>
        <p:nvSpPr>
          <p:cNvPr id="49159" name="Rectangle 6"/>
          <p:cNvSpPr>
            <a:spLocks noChangeArrowheads="1"/>
          </p:cNvSpPr>
          <p:nvPr/>
        </p:nvSpPr>
        <p:spPr bwMode="auto">
          <a:xfrm>
            <a:off x="4775200" y="1724992"/>
            <a:ext cx="3238500" cy="307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9160" name="Line 7"/>
          <p:cNvSpPr>
            <a:spLocks noChangeShapeType="1"/>
          </p:cNvSpPr>
          <p:nvPr/>
        </p:nvSpPr>
        <p:spPr bwMode="auto">
          <a:xfrm flipV="1">
            <a:off x="2095500" y="2105992"/>
            <a:ext cx="2832100" cy="54609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9161" name="Line 8"/>
          <p:cNvSpPr>
            <a:spLocks noChangeShapeType="1"/>
          </p:cNvSpPr>
          <p:nvPr/>
        </p:nvSpPr>
        <p:spPr bwMode="auto">
          <a:xfrm flipV="1">
            <a:off x="2095500" y="3274392"/>
            <a:ext cx="2819400" cy="83378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9162" name="Text Box 9"/>
          <p:cNvSpPr txBox="1">
            <a:spLocks noChangeArrowheads="1"/>
          </p:cNvSpPr>
          <p:nvPr/>
        </p:nvSpPr>
        <p:spPr bwMode="auto">
          <a:xfrm>
            <a:off x="8153432" y="2159621"/>
            <a:ext cx="8779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/>
              <a:t>Dòng trắng</a:t>
            </a:r>
          </a:p>
        </p:txBody>
      </p:sp>
      <p:sp>
        <p:nvSpPr>
          <p:cNvPr id="49163" name="Line 10"/>
          <p:cNvSpPr>
            <a:spLocks noChangeShapeType="1"/>
          </p:cNvSpPr>
          <p:nvPr/>
        </p:nvSpPr>
        <p:spPr bwMode="auto">
          <a:xfrm flipH="1">
            <a:off x="7251700" y="2499692"/>
            <a:ext cx="965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DBE0A-94F4-4C0A-BECB-9C9CF76A38BF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122238"/>
            <a:ext cx="7643814" cy="792162"/>
          </a:xfrm>
        </p:spPr>
        <p:txBody>
          <a:bodyPr/>
          <a:lstStyle/>
          <a:p>
            <a:pPr eaLnBrk="1" hangingPunct="1"/>
            <a:r>
              <a:rPr lang="en-US" altLang="en-US" sz="3200"/>
              <a:t>Giao tiếp giữa các tiến trình ứng dụng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40295"/>
            <a:ext cx="8382000" cy="2884489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400"/>
              <a:t>Socket: đối tượng dịch vụ do tầng giao vận cung cấp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Các tiến trình ứng dụng sử dụng dịch vụ của tầng giao vận để trao đổi thông điệp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/>
              <a:t>Địa chỉ socket: Địa chỉ IP, Số hiệu cổng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/>
              <a:t>Ví dụ: Socket mà phần mềm Web Server trên máy chủ của SoICT có định danh 202.191.56.65:80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2955" y="632839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44" name="Freeform 66"/>
          <p:cNvSpPr>
            <a:spLocks/>
          </p:cNvSpPr>
          <p:nvPr/>
        </p:nvSpPr>
        <p:spPr bwMode="auto">
          <a:xfrm>
            <a:off x="6850063" y="3655188"/>
            <a:ext cx="736600" cy="1998662"/>
          </a:xfrm>
          <a:custGeom>
            <a:avLst/>
            <a:gdLst>
              <a:gd name="T0" fmla="*/ 2147483647 w 464"/>
              <a:gd name="T1" fmla="*/ 2147483647 h 1259"/>
              <a:gd name="T2" fmla="*/ 0 w 464"/>
              <a:gd name="T3" fmla="*/ 0 h 1259"/>
              <a:gd name="T4" fmla="*/ 2147483647 w 464"/>
              <a:gd name="T5" fmla="*/ 2147483647 h 1259"/>
              <a:gd name="T6" fmla="*/ 2147483647 w 464"/>
              <a:gd name="T7" fmla="*/ 2147483647 h 1259"/>
              <a:gd name="T8" fmla="*/ 2147483647 w 464"/>
              <a:gd name="T9" fmla="*/ 2147483647 h 12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4"/>
              <a:gd name="T16" fmla="*/ 0 h 1259"/>
              <a:gd name="T17" fmla="*/ 464 w 464"/>
              <a:gd name="T18" fmla="*/ 1259 h 12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4" h="1259">
                <a:moveTo>
                  <a:pt x="464" y="1060"/>
                </a:moveTo>
                <a:lnTo>
                  <a:pt x="0" y="0"/>
                </a:lnTo>
                <a:lnTo>
                  <a:pt x="6" y="1258"/>
                </a:lnTo>
                <a:lnTo>
                  <a:pt x="382" y="1259"/>
                </a:lnTo>
                <a:lnTo>
                  <a:pt x="464" y="106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GB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45" name="Freeform 7"/>
          <p:cNvSpPr>
            <a:spLocks/>
          </p:cNvSpPr>
          <p:nvPr/>
        </p:nvSpPr>
        <p:spPr bwMode="auto">
          <a:xfrm>
            <a:off x="3535363" y="4952175"/>
            <a:ext cx="1808162" cy="103187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GB" sz="2000" b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46" name="Text Box 51"/>
          <p:cNvSpPr txBox="1">
            <a:spLocks noChangeArrowheads="1"/>
          </p:cNvSpPr>
          <p:nvPr/>
        </p:nvSpPr>
        <p:spPr bwMode="auto">
          <a:xfrm>
            <a:off x="3942634" y="5083938"/>
            <a:ext cx="9364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rPr>
              <a:t>Network</a:t>
            </a:r>
          </a:p>
        </p:txBody>
      </p:sp>
      <p:sp>
        <p:nvSpPr>
          <p:cNvPr id="147" name="Line 52"/>
          <p:cNvSpPr>
            <a:spLocks noChangeShapeType="1"/>
          </p:cNvSpPr>
          <p:nvPr/>
        </p:nvSpPr>
        <p:spPr bwMode="auto">
          <a:xfrm>
            <a:off x="3294063" y="5495100"/>
            <a:ext cx="22113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GB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48" name="Text Box 53"/>
          <p:cNvSpPr txBox="1">
            <a:spLocks noChangeArrowheads="1"/>
          </p:cNvSpPr>
          <p:nvPr/>
        </p:nvSpPr>
        <p:spPr bwMode="auto">
          <a:xfrm>
            <a:off x="7315200" y="4720400"/>
            <a:ext cx="10636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rPr>
              <a:t>controlled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rPr>
              <a:t>by OS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49" name="Text Box 56"/>
          <p:cNvSpPr txBox="1">
            <a:spLocks noChangeArrowheads="1"/>
          </p:cNvSpPr>
          <p:nvPr/>
        </p:nvSpPr>
        <p:spPr bwMode="auto">
          <a:xfrm>
            <a:off x="7292975" y="3820288"/>
            <a:ext cx="14700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rPr>
              <a:t>controlled by</a:t>
            </a:r>
          </a:p>
          <a:p>
            <a:pPr marL="0" marR="0" lvl="0" indent="0" algn="l" defTabSz="9144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rPr>
              <a:t>app developer</a:t>
            </a:r>
          </a:p>
        </p:txBody>
      </p:sp>
      <p:sp>
        <p:nvSpPr>
          <p:cNvPr id="150" name="Freeform 45"/>
          <p:cNvSpPr>
            <a:spLocks/>
          </p:cNvSpPr>
          <p:nvPr/>
        </p:nvSpPr>
        <p:spPr bwMode="auto">
          <a:xfrm>
            <a:off x="1109663" y="3718688"/>
            <a:ext cx="758825" cy="1997075"/>
          </a:xfrm>
          <a:custGeom>
            <a:avLst/>
            <a:gdLst>
              <a:gd name="T0" fmla="*/ 0 w 478"/>
              <a:gd name="T1" fmla="*/ 2147483647 h 1258"/>
              <a:gd name="T2" fmla="*/ 2147483647 w 478"/>
              <a:gd name="T3" fmla="*/ 0 h 1258"/>
              <a:gd name="T4" fmla="*/ 2147483647 w 478"/>
              <a:gd name="T5" fmla="*/ 2147483647 h 1258"/>
              <a:gd name="T6" fmla="*/ 2147483647 w 478"/>
              <a:gd name="T7" fmla="*/ 2147483647 h 1258"/>
              <a:gd name="T8" fmla="*/ 0 w 478"/>
              <a:gd name="T9" fmla="*/ 2147483647 h 1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8"/>
              <a:gd name="T16" fmla="*/ 0 h 1258"/>
              <a:gd name="T17" fmla="*/ 478 w 478"/>
              <a:gd name="T18" fmla="*/ 1258 h 1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8" h="1258">
                <a:moveTo>
                  <a:pt x="0" y="1040"/>
                </a:moveTo>
                <a:lnTo>
                  <a:pt x="478" y="0"/>
                </a:lnTo>
                <a:lnTo>
                  <a:pt x="472" y="1258"/>
                </a:lnTo>
                <a:lnTo>
                  <a:pt x="41" y="1246"/>
                </a:lnTo>
                <a:lnTo>
                  <a:pt x="0" y="104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GB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51" name="Rectangle 23"/>
          <p:cNvSpPr>
            <a:spLocks noChangeArrowheads="1"/>
          </p:cNvSpPr>
          <p:nvPr/>
        </p:nvSpPr>
        <p:spPr bwMode="auto">
          <a:xfrm>
            <a:off x="1912938" y="3674238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l" eaLnBrk="0" hangingPunct="0"/>
            <a:endParaRPr lang="en-US" altLang="en-US" sz="24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2" name="Rectangle 24"/>
          <p:cNvSpPr>
            <a:spLocks noChangeArrowheads="1"/>
          </p:cNvSpPr>
          <p:nvPr/>
        </p:nvSpPr>
        <p:spPr bwMode="auto">
          <a:xfrm>
            <a:off x="1874838" y="3728213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53" name="Line 25"/>
          <p:cNvSpPr>
            <a:spLocks noChangeShapeType="1"/>
          </p:cNvSpPr>
          <p:nvPr/>
        </p:nvSpPr>
        <p:spPr bwMode="auto">
          <a:xfrm>
            <a:off x="1884363" y="4488625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GB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54" name="Text Box 26"/>
          <p:cNvSpPr txBox="1">
            <a:spLocks noChangeArrowheads="1"/>
          </p:cNvSpPr>
          <p:nvPr/>
        </p:nvSpPr>
        <p:spPr bwMode="auto">
          <a:xfrm>
            <a:off x="1841500" y="44711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>
              <a:lnSpc>
                <a:spcPct val="110000"/>
              </a:lnSpc>
            </a:pPr>
            <a:r>
              <a:rPr lang="en-US" altLang="en-US" sz="1400" b="0">
                <a:solidFill>
                  <a:srgbClr val="969696"/>
                </a:solidFill>
                <a:latin typeface="Tahoma" pitchFamily="34" charset="0"/>
              </a:rPr>
              <a:t>transport</a:t>
            </a:r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>
            <a:off x="1892300" y="4809300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GB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56" name="Line 28"/>
          <p:cNvSpPr>
            <a:spLocks noChangeShapeType="1"/>
          </p:cNvSpPr>
          <p:nvPr/>
        </p:nvSpPr>
        <p:spPr bwMode="auto">
          <a:xfrm>
            <a:off x="1878013" y="5118863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GB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57" name="Line 29"/>
          <p:cNvSpPr>
            <a:spLocks noChangeShapeType="1"/>
          </p:cNvSpPr>
          <p:nvPr/>
        </p:nvSpPr>
        <p:spPr bwMode="auto">
          <a:xfrm>
            <a:off x="1878013" y="5404613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GB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58" name="Text Box 26"/>
          <p:cNvSpPr txBox="1">
            <a:spLocks noChangeArrowheads="1"/>
          </p:cNvSpPr>
          <p:nvPr/>
        </p:nvSpPr>
        <p:spPr bwMode="auto">
          <a:xfrm>
            <a:off x="1876425" y="37186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>
              <a:lnSpc>
                <a:spcPct val="110000"/>
              </a:lnSpc>
            </a:pPr>
            <a:r>
              <a:rPr lang="en-US" altLang="en-US" sz="1400" b="0">
                <a:solidFill>
                  <a:srgbClr val="000000"/>
                </a:solidFill>
                <a:latin typeface="Tahoma" pitchFamily="34" charset="0"/>
              </a:rPr>
              <a:t>application</a:t>
            </a:r>
          </a:p>
        </p:txBody>
      </p:sp>
      <p:sp>
        <p:nvSpPr>
          <p:cNvPr id="159" name="Text Box 26"/>
          <p:cNvSpPr txBox="1">
            <a:spLocks noChangeArrowheads="1"/>
          </p:cNvSpPr>
          <p:nvPr/>
        </p:nvSpPr>
        <p:spPr bwMode="auto">
          <a:xfrm>
            <a:off x="1831975" y="53760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>
              <a:lnSpc>
                <a:spcPct val="110000"/>
              </a:lnSpc>
            </a:pPr>
            <a:r>
              <a:rPr lang="en-US" altLang="en-US" sz="1400" b="0">
                <a:solidFill>
                  <a:srgbClr val="969696"/>
                </a:solidFill>
                <a:latin typeface="Tahoma" pitchFamily="34" charset="0"/>
              </a:rPr>
              <a:t>physical</a:t>
            </a:r>
          </a:p>
        </p:txBody>
      </p:sp>
      <p:sp>
        <p:nvSpPr>
          <p:cNvPr id="160" name="Text Box 26"/>
          <p:cNvSpPr txBox="1">
            <a:spLocks noChangeArrowheads="1"/>
          </p:cNvSpPr>
          <p:nvPr/>
        </p:nvSpPr>
        <p:spPr bwMode="auto">
          <a:xfrm>
            <a:off x="1851025" y="50902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>
              <a:lnSpc>
                <a:spcPct val="110000"/>
              </a:lnSpc>
            </a:pPr>
            <a:r>
              <a:rPr lang="en-US" altLang="en-US" sz="1400" b="0">
                <a:solidFill>
                  <a:srgbClr val="969696"/>
                </a:solidFill>
                <a:latin typeface="Tahoma" pitchFamily="34" charset="0"/>
              </a:rPr>
              <a:t>link</a:t>
            </a:r>
          </a:p>
        </p:txBody>
      </p:sp>
      <p:sp>
        <p:nvSpPr>
          <p:cNvPr id="161" name="Text Box 26"/>
          <p:cNvSpPr txBox="1">
            <a:spLocks noChangeArrowheads="1"/>
          </p:cNvSpPr>
          <p:nvPr/>
        </p:nvSpPr>
        <p:spPr bwMode="auto">
          <a:xfrm>
            <a:off x="1841500" y="47950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>
              <a:lnSpc>
                <a:spcPct val="110000"/>
              </a:lnSpc>
            </a:pPr>
            <a:r>
              <a:rPr lang="en-US" altLang="en-US" sz="1400" b="0">
                <a:solidFill>
                  <a:srgbClr val="969696"/>
                </a:solidFill>
                <a:latin typeface="Tahoma" pitchFamily="34" charset="0"/>
              </a:rPr>
              <a:t>network</a:t>
            </a:r>
          </a:p>
        </p:txBody>
      </p:sp>
      <p:sp>
        <p:nvSpPr>
          <p:cNvPr id="162" name="Oval 57"/>
          <p:cNvSpPr>
            <a:spLocks noChangeArrowheads="1"/>
          </p:cNvSpPr>
          <p:nvPr/>
        </p:nvSpPr>
        <p:spPr bwMode="auto">
          <a:xfrm>
            <a:off x="2009775" y="3993325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rPr>
              <a:t>process</a:t>
            </a:r>
          </a:p>
        </p:txBody>
      </p:sp>
      <p:grpSp>
        <p:nvGrpSpPr>
          <p:cNvPr id="163" name="Group 58"/>
          <p:cNvGrpSpPr>
            <a:grpSpLocks/>
          </p:cNvGrpSpPr>
          <p:nvPr/>
        </p:nvGrpSpPr>
        <p:grpSpPr bwMode="auto">
          <a:xfrm>
            <a:off x="2257425" y="4353688"/>
            <a:ext cx="546100" cy="225425"/>
            <a:chOff x="1287" y="2524"/>
            <a:chExt cx="260" cy="100"/>
          </a:xfrm>
        </p:grpSpPr>
        <p:sp>
          <p:nvSpPr>
            <p:cNvPr id="164" name="Rectangle 5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65" name="Rectangle 60"/>
            <p:cNvSpPr>
              <a:spLocks noChangeArrowheads="1"/>
            </p:cNvSpPr>
            <p:nvPr/>
          </p:nvSpPr>
          <p:spPr bwMode="auto">
            <a:xfrm>
              <a:off x="1338" y="2537"/>
              <a:ext cx="156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66" name="Rectangle 61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67" name="Rectangle 62"/>
            <p:cNvSpPr>
              <a:spLocks noChangeArrowheads="1"/>
            </p:cNvSpPr>
            <p:nvPr/>
          </p:nvSpPr>
          <p:spPr bwMode="auto">
            <a:xfrm>
              <a:off x="1298" y="2583"/>
              <a:ext cx="26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</p:grpSp>
      <p:sp>
        <p:nvSpPr>
          <p:cNvPr id="168" name="Rectangle 23"/>
          <p:cNvSpPr>
            <a:spLocks noChangeArrowheads="1"/>
          </p:cNvSpPr>
          <p:nvPr/>
        </p:nvSpPr>
        <p:spPr bwMode="auto">
          <a:xfrm>
            <a:off x="5575300" y="3645663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l" eaLnBrk="0" hangingPunct="0"/>
            <a:endParaRPr lang="en-US" altLang="en-US" sz="24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9" name="Rectangle 24"/>
          <p:cNvSpPr>
            <a:spLocks noChangeArrowheads="1"/>
          </p:cNvSpPr>
          <p:nvPr/>
        </p:nvSpPr>
        <p:spPr bwMode="auto">
          <a:xfrm>
            <a:off x="5537200" y="3699638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70" name="Line 25"/>
          <p:cNvSpPr>
            <a:spLocks noChangeShapeType="1"/>
          </p:cNvSpPr>
          <p:nvPr/>
        </p:nvSpPr>
        <p:spPr bwMode="auto">
          <a:xfrm>
            <a:off x="5546725" y="4460050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GB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71" name="Text Box 26"/>
          <p:cNvSpPr txBox="1">
            <a:spLocks noChangeArrowheads="1"/>
          </p:cNvSpPr>
          <p:nvPr/>
        </p:nvSpPr>
        <p:spPr bwMode="auto">
          <a:xfrm>
            <a:off x="5503863" y="44425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>
              <a:lnSpc>
                <a:spcPct val="110000"/>
              </a:lnSpc>
            </a:pPr>
            <a:r>
              <a:rPr lang="en-US" altLang="en-US" sz="1400" b="0">
                <a:solidFill>
                  <a:srgbClr val="969696"/>
                </a:solidFill>
                <a:latin typeface="Tahoma" pitchFamily="34" charset="0"/>
              </a:rPr>
              <a:t>transport</a:t>
            </a:r>
          </a:p>
        </p:txBody>
      </p:sp>
      <p:sp>
        <p:nvSpPr>
          <p:cNvPr id="172" name="Line 27"/>
          <p:cNvSpPr>
            <a:spLocks noChangeShapeType="1"/>
          </p:cNvSpPr>
          <p:nvPr/>
        </p:nvSpPr>
        <p:spPr bwMode="auto">
          <a:xfrm>
            <a:off x="5554663" y="4780725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GB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73" name="Line 28"/>
          <p:cNvSpPr>
            <a:spLocks noChangeShapeType="1"/>
          </p:cNvSpPr>
          <p:nvPr/>
        </p:nvSpPr>
        <p:spPr bwMode="auto">
          <a:xfrm>
            <a:off x="5540375" y="5090288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GB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74" name="Line 29"/>
          <p:cNvSpPr>
            <a:spLocks noChangeShapeType="1"/>
          </p:cNvSpPr>
          <p:nvPr/>
        </p:nvSpPr>
        <p:spPr bwMode="auto">
          <a:xfrm>
            <a:off x="5540375" y="5376038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GB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75" name="Text Box 26"/>
          <p:cNvSpPr txBox="1">
            <a:spLocks noChangeArrowheads="1"/>
          </p:cNvSpPr>
          <p:nvPr/>
        </p:nvSpPr>
        <p:spPr bwMode="auto">
          <a:xfrm>
            <a:off x="5538788" y="36901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>
              <a:lnSpc>
                <a:spcPct val="110000"/>
              </a:lnSpc>
            </a:pPr>
            <a:r>
              <a:rPr lang="en-US" altLang="en-US" sz="1400" b="0">
                <a:solidFill>
                  <a:srgbClr val="000000"/>
                </a:solidFill>
                <a:latin typeface="Tahoma" pitchFamily="34" charset="0"/>
              </a:rPr>
              <a:t>application</a:t>
            </a:r>
          </a:p>
        </p:txBody>
      </p:sp>
      <p:sp>
        <p:nvSpPr>
          <p:cNvPr id="176" name="Text Box 26"/>
          <p:cNvSpPr txBox="1">
            <a:spLocks noChangeArrowheads="1"/>
          </p:cNvSpPr>
          <p:nvPr/>
        </p:nvSpPr>
        <p:spPr bwMode="auto">
          <a:xfrm>
            <a:off x="5494338" y="53474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>
              <a:lnSpc>
                <a:spcPct val="110000"/>
              </a:lnSpc>
            </a:pPr>
            <a:r>
              <a:rPr lang="en-US" altLang="en-US" sz="1400" b="0">
                <a:solidFill>
                  <a:srgbClr val="969696"/>
                </a:solidFill>
                <a:latin typeface="Tahoma" pitchFamily="34" charset="0"/>
              </a:rPr>
              <a:t>physical</a:t>
            </a:r>
          </a:p>
        </p:txBody>
      </p:sp>
      <p:sp>
        <p:nvSpPr>
          <p:cNvPr id="177" name="Text Box 26"/>
          <p:cNvSpPr txBox="1">
            <a:spLocks noChangeArrowheads="1"/>
          </p:cNvSpPr>
          <p:nvPr/>
        </p:nvSpPr>
        <p:spPr bwMode="auto">
          <a:xfrm>
            <a:off x="5513388" y="50617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>
              <a:lnSpc>
                <a:spcPct val="110000"/>
              </a:lnSpc>
            </a:pPr>
            <a:r>
              <a:rPr lang="en-US" altLang="en-US" sz="1400" b="0">
                <a:solidFill>
                  <a:srgbClr val="969696"/>
                </a:solidFill>
                <a:latin typeface="Tahoma" pitchFamily="34" charset="0"/>
              </a:rPr>
              <a:t>link</a:t>
            </a:r>
          </a:p>
        </p:txBody>
      </p:sp>
      <p:sp>
        <p:nvSpPr>
          <p:cNvPr id="178" name="Text Box 26"/>
          <p:cNvSpPr txBox="1">
            <a:spLocks noChangeArrowheads="1"/>
          </p:cNvSpPr>
          <p:nvPr/>
        </p:nvSpPr>
        <p:spPr bwMode="auto">
          <a:xfrm>
            <a:off x="5503863" y="47664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>
              <a:lnSpc>
                <a:spcPct val="110000"/>
              </a:lnSpc>
            </a:pPr>
            <a:r>
              <a:rPr lang="en-US" altLang="en-US" sz="1400" b="0">
                <a:solidFill>
                  <a:srgbClr val="969696"/>
                </a:solidFill>
                <a:latin typeface="Tahoma" pitchFamily="34" charset="0"/>
              </a:rPr>
              <a:t>network</a:t>
            </a:r>
          </a:p>
        </p:txBody>
      </p:sp>
      <p:sp>
        <p:nvSpPr>
          <p:cNvPr id="179" name="Oval 78"/>
          <p:cNvSpPr>
            <a:spLocks noChangeArrowheads="1"/>
          </p:cNvSpPr>
          <p:nvPr/>
        </p:nvSpPr>
        <p:spPr bwMode="auto">
          <a:xfrm>
            <a:off x="5672138" y="3964750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rPr>
              <a:t>process</a:t>
            </a:r>
          </a:p>
        </p:txBody>
      </p:sp>
      <p:grpSp>
        <p:nvGrpSpPr>
          <p:cNvPr id="180" name="Group 79"/>
          <p:cNvGrpSpPr>
            <a:grpSpLocks/>
          </p:cNvGrpSpPr>
          <p:nvPr/>
        </p:nvGrpSpPr>
        <p:grpSpPr bwMode="auto">
          <a:xfrm>
            <a:off x="5919788" y="4325113"/>
            <a:ext cx="546100" cy="225425"/>
            <a:chOff x="1287" y="2524"/>
            <a:chExt cx="260" cy="100"/>
          </a:xfrm>
        </p:grpSpPr>
        <p:sp>
          <p:nvSpPr>
            <p:cNvPr id="181" name="Rectangle 80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82" name="Rectangle 81"/>
            <p:cNvSpPr>
              <a:spLocks noChangeArrowheads="1"/>
            </p:cNvSpPr>
            <p:nvPr/>
          </p:nvSpPr>
          <p:spPr bwMode="auto">
            <a:xfrm>
              <a:off x="1338" y="2537"/>
              <a:ext cx="156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83" name="Rectangle 82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84" name="Rectangle 83"/>
            <p:cNvSpPr>
              <a:spLocks noChangeArrowheads="1"/>
            </p:cNvSpPr>
            <p:nvPr/>
          </p:nvSpPr>
          <p:spPr bwMode="auto">
            <a:xfrm>
              <a:off x="1298" y="2583"/>
              <a:ext cx="26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</p:grpSp>
      <p:sp>
        <p:nvSpPr>
          <p:cNvPr id="185" name="Line 88"/>
          <p:cNvSpPr>
            <a:spLocks noChangeShapeType="1"/>
          </p:cNvSpPr>
          <p:nvPr/>
        </p:nvSpPr>
        <p:spPr bwMode="auto">
          <a:xfrm flipH="1">
            <a:off x="6729413" y="4096513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GB" sz="2000" b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86" name="Line 89"/>
          <p:cNvSpPr>
            <a:spLocks noChangeShapeType="1"/>
          </p:cNvSpPr>
          <p:nvPr/>
        </p:nvSpPr>
        <p:spPr bwMode="auto">
          <a:xfrm>
            <a:off x="6954838" y="4521963"/>
            <a:ext cx="0" cy="10223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GB" sz="2000" b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87" name="Line 90"/>
          <p:cNvSpPr>
            <a:spLocks noChangeShapeType="1"/>
          </p:cNvSpPr>
          <p:nvPr/>
        </p:nvSpPr>
        <p:spPr bwMode="auto">
          <a:xfrm flipH="1">
            <a:off x="6978650" y="5022025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GB" sz="2000" b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88" name="Text Box 56"/>
          <p:cNvSpPr txBox="1">
            <a:spLocks noChangeArrowheads="1"/>
          </p:cNvSpPr>
          <p:nvPr/>
        </p:nvSpPr>
        <p:spPr bwMode="auto">
          <a:xfrm>
            <a:off x="3892550" y="3777425"/>
            <a:ext cx="917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rPr>
              <a:t>socket</a:t>
            </a:r>
          </a:p>
        </p:txBody>
      </p:sp>
      <p:sp>
        <p:nvSpPr>
          <p:cNvPr id="189" name="Line 92"/>
          <p:cNvSpPr>
            <a:spLocks noChangeShapeType="1"/>
          </p:cNvSpPr>
          <p:nvPr/>
        </p:nvSpPr>
        <p:spPr bwMode="auto">
          <a:xfrm flipV="1">
            <a:off x="2895600" y="3977450"/>
            <a:ext cx="968375" cy="4349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GB" sz="2000" b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90" name="Line 93"/>
          <p:cNvSpPr>
            <a:spLocks noChangeShapeType="1"/>
          </p:cNvSpPr>
          <p:nvPr/>
        </p:nvSpPr>
        <p:spPr bwMode="auto">
          <a:xfrm flipH="1" flipV="1">
            <a:off x="4830763" y="3966338"/>
            <a:ext cx="968375" cy="4349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GB" sz="2000" b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grpSp>
        <p:nvGrpSpPr>
          <p:cNvPr id="191" name="Group 96"/>
          <p:cNvGrpSpPr>
            <a:grpSpLocks/>
          </p:cNvGrpSpPr>
          <p:nvPr/>
        </p:nvGrpSpPr>
        <p:grpSpPr bwMode="auto">
          <a:xfrm>
            <a:off x="685800" y="5031550"/>
            <a:ext cx="719138" cy="773113"/>
            <a:chOff x="-44" y="1473"/>
            <a:chExt cx="981" cy="1105"/>
          </a:xfrm>
        </p:grpSpPr>
        <p:pic>
          <p:nvPicPr>
            <p:cNvPr id="192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3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</p:grpSp>
      <p:grpSp>
        <p:nvGrpSpPr>
          <p:cNvPr id="194" name="Group 99"/>
          <p:cNvGrpSpPr>
            <a:grpSpLocks/>
          </p:cNvGrpSpPr>
          <p:nvPr/>
        </p:nvGrpSpPr>
        <p:grpSpPr bwMode="auto">
          <a:xfrm flipH="1">
            <a:off x="7381875" y="5226813"/>
            <a:ext cx="719138" cy="773112"/>
            <a:chOff x="-44" y="1473"/>
            <a:chExt cx="981" cy="1105"/>
          </a:xfrm>
        </p:grpSpPr>
        <p:pic>
          <p:nvPicPr>
            <p:cNvPr id="195" name="Picture 10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6" name="Freeform 10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B9153C8-D7C8-47C6-A256-2E7611F1F699}"/>
              </a:ext>
            </a:extLst>
          </p:cNvPr>
          <p:cNvSpPr txBox="1"/>
          <p:nvPr/>
        </p:nvSpPr>
        <p:spPr>
          <a:xfrm>
            <a:off x="5221357" y="5941329"/>
            <a:ext cx="3790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i="1">
                <a:solidFill>
                  <a:schemeClr val="tx1">
                    <a:lumMod val="75000"/>
                    <a:lumOff val="25000"/>
                  </a:schemeClr>
                </a:solidFill>
              </a:rPr>
              <a:t>Hình ảnh từ: “Computer Networking: A Top Down Approach”, Jim Kurose</a:t>
            </a:r>
            <a:endParaRPr lang="vi-VN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5592"/>
            <a:ext cx="8382000" cy="85032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Tiêu chuẩn MIME</a:t>
            </a:r>
            <a:endParaRPr lang="en-US" altLang="en-US" sz="5400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078927"/>
            <a:ext cx="8020050" cy="495357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/>
              <a:t>Biểu diễn nội dung email có chứa dữ liệu đa phương tiện</a:t>
            </a:r>
          </a:p>
          <a:p>
            <a:pPr eaLnBrk="1" hangingPunct="1"/>
            <a:r>
              <a:rPr lang="en-US" altLang="en-US" sz="2400"/>
              <a:t>MIME: multimedia mail extension, RFC 2045, 2056</a:t>
            </a:r>
          </a:p>
          <a:p>
            <a:pPr eaLnBrk="1" hangingPunct="1"/>
            <a:r>
              <a:rPr lang="en-US" altLang="en-US" sz="2400"/>
              <a:t>Thêm một dòng trong phần đầu chỉ rõ khuôn dạng dữ liệu gửi đi</a:t>
            </a:r>
            <a:endParaRPr lang="en-US" altLang="en-US"/>
          </a:p>
        </p:txBody>
      </p:sp>
      <p:grpSp>
        <p:nvGrpSpPr>
          <p:cNvPr id="50181" name="Group 4"/>
          <p:cNvGrpSpPr>
            <a:grpSpLocks/>
          </p:cNvGrpSpPr>
          <p:nvPr/>
        </p:nvGrpSpPr>
        <p:grpSpPr bwMode="auto">
          <a:xfrm>
            <a:off x="3943350" y="2930662"/>
            <a:ext cx="5003800" cy="3113088"/>
            <a:chOff x="1424" y="1808"/>
            <a:chExt cx="3152" cy="2152"/>
          </a:xfrm>
        </p:grpSpPr>
        <p:sp>
          <p:nvSpPr>
            <p:cNvPr id="50191" name="Text Box 5"/>
            <p:cNvSpPr txBox="1">
              <a:spLocks noChangeArrowheads="1"/>
            </p:cNvSpPr>
            <p:nvPr/>
          </p:nvSpPr>
          <p:spPr bwMode="auto">
            <a:xfrm>
              <a:off x="1440" y="1808"/>
              <a:ext cx="3136" cy="2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From: alice@crepes.fr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To: bob@hamburger.edu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Subject: Picture of yummy crepe.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MIME-Version: 1.0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Content-Transfer-Encoding: base64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Content-Type: image/jpeg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base64 encoded data .....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.........................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......base64 encoded data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 </a:t>
              </a:r>
            </a:p>
          </p:txBody>
        </p:sp>
        <p:sp>
          <p:nvSpPr>
            <p:cNvPr id="50192" name="Rectangle 6"/>
            <p:cNvSpPr>
              <a:spLocks noChangeArrowheads="1"/>
            </p:cNvSpPr>
            <p:nvPr/>
          </p:nvSpPr>
          <p:spPr bwMode="auto">
            <a:xfrm>
              <a:off x="1424" y="1808"/>
              <a:ext cx="2984" cy="2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0"/>
            </a:p>
          </p:txBody>
        </p:sp>
      </p:grpSp>
      <p:sp>
        <p:nvSpPr>
          <p:cNvPr id="50182" name="Text Box 7"/>
          <p:cNvSpPr txBox="1">
            <a:spLocks noChangeArrowheads="1"/>
          </p:cNvSpPr>
          <p:nvPr/>
        </p:nvSpPr>
        <p:spPr bwMode="auto">
          <a:xfrm>
            <a:off x="287338" y="4421325"/>
            <a:ext cx="26527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/>
              <a:t>multimedia data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/>
              <a:t>type, subtype,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/>
              <a:t>parameter declaration</a:t>
            </a:r>
            <a:endParaRPr lang="en-US" altLang="en-US" sz="2400" b="0"/>
          </a:p>
        </p:txBody>
      </p:sp>
      <p:sp>
        <p:nvSpPr>
          <p:cNvPr id="50183" name="Text Box 8"/>
          <p:cNvSpPr txBox="1">
            <a:spLocks noChangeArrowheads="1"/>
          </p:cNvSpPr>
          <p:nvPr/>
        </p:nvSpPr>
        <p:spPr bwMode="auto">
          <a:xfrm>
            <a:off x="981075" y="3633925"/>
            <a:ext cx="18621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/>
              <a:t>method used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/>
              <a:t>to encode data</a:t>
            </a:r>
            <a:endParaRPr lang="en-US" altLang="en-US" sz="2400" b="0"/>
          </a:p>
        </p:txBody>
      </p:sp>
      <p:sp>
        <p:nvSpPr>
          <p:cNvPr id="50184" name="Text Box 9"/>
          <p:cNvSpPr txBox="1">
            <a:spLocks noChangeArrowheads="1"/>
          </p:cNvSpPr>
          <p:nvPr/>
        </p:nvSpPr>
        <p:spPr bwMode="auto">
          <a:xfrm>
            <a:off x="1031875" y="3075125"/>
            <a:ext cx="1735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/>
              <a:t>MIME version</a:t>
            </a:r>
            <a:endParaRPr lang="en-US" altLang="en-US" sz="2400" b="0"/>
          </a:p>
        </p:txBody>
      </p:sp>
      <p:sp>
        <p:nvSpPr>
          <p:cNvPr id="50185" name="Text Box 10"/>
          <p:cNvSpPr txBox="1">
            <a:spLocks noChangeArrowheads="1"/>
          </p:cNvSpPr>
          <p:nvPr/>
        </p:nvSpPr>
        <p:spPr bwMode="auto">
          <a:xfrm>
            <a:off x="1127125" y="5602425"/>
            <a:ext cx="1722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/>
              <a:t>encoded data</a:t>
            </a:r>
            <a:endParaRPr lang="en-US" altLang="en-US" sz="2400" b="0"/>
          </a:p>
        </p:txBody>
      </p:sp>
      <p:sp>
        <p:nvSpPr>
          <p:cNvPr id="50186" name="Line 11"/>
          <p:cNvSpPr>
            <a:spLocks noChangeShapeType="1"/>
          </p:cNvSpPr>
          <p:nvPr/>
        </p:nvSpPr>
        <p:spPr bwMode="auto">
          <a:xfrm>
            <a:off x="2857500" y="3356112"/>
            <a:ext cx="1155700" cy="5461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0187" name="Line 12"/>
          <p:cNvSpPr>
            <a:spLocks noChangeShapeType="1"/>
          </p:cNvSpPr>
          <p:nvPr/>
        </p:nvSpPr>
        <p:spPr bwMode="auto">
          <a:xfrm>
            <a:off x="2832100" y="3991112"/>
            <a:ext cx="1181100" cy="1905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0188" name="Line 13"/>
          <p:cNvSpPr>
            <a:spLocks noChangeShapeType="1"/>
          </p:cNvSpPr>
          <p:nvPr/>
        </p:nvSpPr>
        <p:spPr bwMode="auto">
          <a:xfrm flipV="1">
            <a:off x="2806700" y="4499112"/>
            <a:ext cx="1244600" cy="355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0189" name="Line 14"/>
          <p:cNvSpPr>
            <a:spLocks noChangeShapeType="1"/>
          </p:cNvSpPr>
          <p:nvPr/>
        </p:nvSpPr>
        <p:spPr bwMode="auto">
          <a:xfrm flipV="1">
            <a:off x="2844800" y="5248412"/>
            <a:ext cx="1003300" cy="508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0190" name="Freeform 15"/>
          <p:cNvSpPr>
            <a:spLocks/>
          </p:cNvSpPr>
          <p:nvPr/>
        </p:nvSpPr>
        <p:spPr bwMode="auto">
          <a:xfrm>
            <a:off x="3871913" y="4889637"/>
            <a:ext cx="309562" cy="881063"/>
          </a:xfrm>
          <a:custGeom>
            <a:avLst/>
            <a:gdLst>
              <a:gd name="T0" fmla="*/ 2147483647 w 195"/>
              <a:gd name="T1" fmla="*/ 2147483647 h 555"/>
              <a:gd name="T2" fmla="*/ 0 w 195"/>
              <a:gd name="T3" fmla="*/ 0 h 555"/>
              <a:gd name="T4" fmla="*/ 0 w 195"/>
              <a:gd name="T5" fmla="*/ 2147483647 h 555"/>
              <a:gd name="T6" fmla="*/ 2147483647 w 195"/>
              <a:gd name="T7" fmla="*/ 2147483647 h 555"/>
              <a:gd name="T8" fmla="*/ 0 60000 65536"/>
              <a:gd name="T9" fmla="*/ 0 60000 65536"/>
              <a:gd name="T10" fmla="*/ 0 60000 65536"/>
              <a:gd name="T11" fmla="*/ 0 60000 65536"/>
              <a:gd name="T12" fmla="*/ 0 w 195"/>
              <a:gd name="T13" fmla="*/ 0 h 555"/>
              <a:gd name="T14" fmla="*/ 195 w 195"/>
              <a:gd name="T15" fmla="*/ 555 h 5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5" h="555">
                <a:moveTo>
                  <a:pt x="159" y="3"/>
                </a:moveTo>
                <a:lnTo>
                  <a:pt x="0" y="0"/>
                </a:lnTo>
                <a:lnTo>
                  <a:pt x="0" y="555"/>
                </a:lnTo>
                <a:lnTo>
                  <a:pt x="195" y="552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DBE0A-94F4-4C0A-BECB-9C9CF76A38BF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28F74-C3F4-40F2-86CC-D1DEF9C44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25147"/>
            <a:ext cx="7886700" cy="2923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800" b="1">
                <a:solidFill>
                  <a:schemeClr val="bg1"/>
                </a:solidFill>
                <a:latin typeface="Arial" panose="020B0604020202020204" pitchFamily="34" charset="0"/>
              </a:rPr>
              <a:t>5. Dịch vụ truyền tệp (FTP)</a:t>
            </a:r>
            <a:endParaRPr lang="en-US" altLang="zh-CN" sz="4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9094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35131"/>
            <a:ext cx="7886700" cy="74458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FTP: File Transfer Protocol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959088"/>
            <a:ext cx="4038600" cy="2514600"/>
          </a:xfrm>
        </p:spPr>
        <p:txBody>
          <a:bodyPr/>
          <a:lstStyle/>
          <a:p>
            <a:pPr eaLnBrk="1" hangingPunct="1"/>
            <a:r>
              <a:rPr lang="en-US" altLang="en-US" sz="2200"/>
              <a:t>Mô hình Client-server</a:t>
            </a:r>
          </a:p>
          <a:p>
            <a:pPr eaLnBrk="1" hangingPunct="1"/>
            <a:r>
              <a:rPr lang="en-US" altLang="en-US" sz="2200"/>
              <a:t>Trao đổi file giữa các máy</a:t>
            </a:r>
          </a:p>
          <a:p>
            <a:pPr eaLnBrk="1" hangingPunct="1"/>
            <a:r>
              <a:rPr lang="en-US" altLang="en-US" sz="2200"/>
              <a:t>Sử dụng TCP, cổng dịch vụ 20, 21</a:t>
            </a:r>
          </a:p>
          <a:p>
            <a:pPr eaLnBrk="1" hangingPunct="1"/>
            <a:endParaRPr lang="en-US" altLang="en-US" sz="2200"/>
          </a:p>
        </p:txBody>
      </p:sp>
      <p:sp>
        <p:nvSpPr>
          <p:cNvPr id="52229" name="AutoShape 4"/>
          <p:cNvSpPr>
            <a:spLocks noChangeArrowheads="1"/>
          </p:cNvSpPr>
          <p:nvPr/>
        </p:nvSpPr>
        <p:spPr bwMode="auto">
          <a:xfrm>
            <a:off x="3035300" y="2846114"/>
            <a:ext cx="465138" cy="536575"/>
          </a:xfrm>
          <a:prstGeom prst="can">
            <a:avLst>
              <a:gd name="adj" fmla="val 28840"/>
            </a:avLst>
          </a:prstGeom>
          <a:solidFill>
            <a:schemeClr val="folHlink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2230" name="AutoShape 5"/>
          <p:cNvSpPr>
            <a:spLocks noChangeArrowheads="1"/>
          </p:cNvSpPr>
          <p:nvPr/>
        </p:nvSpPr>
        <p:spPr bwMode="auto">
          <a:xfrm>
            <a:off x="6746875" y="2885801"/>
            <a:ext cx="465138" cy="536575"/>
          </a:xfrm>
          <a:prstGeom prst="can">
            <a:avLst>
              <a:gd name="adj" fmla="val 28840"/>
            </a:avLst>
          </a:prstGeom>
          <a:solidFill>
            <a:schemeClr val="folHlink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52231" name="Group 7"/>
          <p:cNvGrpSpPr>
            <a:grpSpLocks/>
          </p:cNvGrpSpPr>
          <p:nvPr/>
        </p:nvGrpSpPr>
        <p:grpSpPr bwMode="auto">
          <a:xfrm>
            <a:off x="6858000" y="907776"/>
            <a:ext cx="355600" cy="685800"/>
            <a:chOff x="4180" y="783"/>
            <a:chExt cx="150" cy="307"/>
          </a:xfrm>
        </p:grpSpPr>
        <p:sp>
          <p:nvSpPr>
            <p:cNvPr id="52253" name="AutoShape 8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52254" name="Rectangle 9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52255" name="Rectangle 10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52256" name="AutoShape 11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52257" name="Line 12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2258" name="Line 13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2259" name="Rectangle 14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52260" name="Rectangle 15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52232" name="Line 16"/>
          <p:cNvSpPr>
            <a:spLocks noChangeShapeType="1"/>
          </p:cNvSpPr>
          <p:nvPr/>
        </p:nvSpPr>
        <p:spPr bwMode="auto">
          <a:xfrm>
            <a:off x="3962400" y="2355576"/>
            <a:ext cx="2667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33" name="Text Box 17"/>
          <p:cNvSpPr txBox="1">
            <a:spLocks noChangeArrowheads="1"/>
          </p:cNvSpPr>
          <p:nvPr/>
        </p:nvSpPr>
        <p:spPr bwMode="auto">
          <a:xfrm>
            <a:off x="4267200" y="2384151"/>
            <a:ext cx="20129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TCP data connection, port 20</a:t>
            </a:r>
          </a:p>
        </p:txBody>
      </p:sp>
      <p:grpSp>
        <p:nvGrpSpPr>
          <p:cNvPr id="52234" name="Group 18"/>
          <p:cNvGrpSpPr>
            <a:grpSpLocks/>
          </p:cNvGrpSpPr>
          <p:nvPr/>
        </p:nvGrpSpPr>
        <p:grpSpPr bwMode="auto">
          <a:xfrm>
            <a:off x="6605588" y="1730101"/>
            <a:ext cx="749300" cy="828675"/>
            <a:chOff x="3914" y="1386"/>
            <a:chExt cx="472" cy="522"/>
          </a:xfrm>
        </p:grpSpPr>
        <p:sp>
          <p:nvSpPr>
            <p:cNvPr id="52251" name="Rectangle 19"/>
            <p:cNvSpPr>
              <a:spLocks noChangeArrowheads="1"/>
            </p:cNvSpPr>
            <p:nvPr/>
          </p:nvSpPr>
          <p:spPr bwMode="auto">
            <a:xfrm>
              <a:off x="3930" y="1386"/>
              <a:ext cx="444" cy="52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52252" name="Text Box 20"/>
            <p:cNvSpPr txBox="1">
              <a:spLocks noChangeArrowheads="1"/>
            </p:cNvSpPr>
            <p:nvPr/>
          </p:nvSpPr>
          <p:spPr bwMode="auto">
            <a:xfrm>
              <a:off x="3914" y="1460"/>
              <a:ext cx="47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/>
                <a:t>FTP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/>
                <a:t>server</a:t>
              </a:r>
              <a:endParaRPr lang="en-US" altLang="en-US" sz="2400" b="0"/>
            </a:p>
          </p:txBody>
        </p:sp>
      </p:grpSp>
      <p:sp>
        <p:nvSpPr>
          <p:cNvPr id="52235" name="Rectangle 22"/>
          <p:cNvSpPr>
            <a:spLocks noChangeArrowheads="1"/>
          </p:cNvSpPr>
          <p:nvPr/>
        </p:nvSpPr>
        <p:spPr bwMode="auto">
          <a:xfrm>
            <a:off x="3278188" y="1745976"/>
            <a:ext cx="704850" cy="8286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2236" name="Rectangle 23"/>
          <p:cNvSpPr>
            <a:spLocks noChangeArrowheads="1"/>
          </p:cNvSpPr>
          <p:nvPr/>
        </p:nvSpPr>
        <p:spPr bwMode="auto">
          <a:xfrm>
            <a:off x="2287588" y="1745976"/>
            <a:ext cx="962025" cy="8286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2237" name="Text Box 24"/>
          <p:cNvSpPr txBox="1">
            <a:spLocks noChangeArrowheads="1"/>
          </p:cNvSpPr>
          <p:nvPr/>
        </p:nvSpPr>
        <p:spPr bwMode="auto">
          <a:xfrm>
            <a:off x="2209800" y="1850751"/>
            <a:ext cx="1066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/>
              <a:t>user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/>
              <a:t>interface</a:t>
            </a:r>
            <a:endParaRPr lang="en-US" altLang="en-US" sz="2400" b="0"/>
          </a:p>
        </p:txBody>
      </p:sp>
      <p:sp>
        <p:nvSpPr>
          <p:cNvPr id="52238" name="Text Box 25"/>
          <p:cNvSpPr txBox="1">
            <a:spLocks noChangeArrowheads="1"/>
          </p:cNvSpPr>
          <p:nvPr/>
        </p:nvSpPr>
        <p:spPr bwMode="auto">
          <a:xfrm>
            <a:off x="3298825" y="1850751"/>
            <a:ext cx="657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/>
              <a:t>FTP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/>
              <a:t>client</a:t>
            </a:r>
            <a:endParaRPr lang="en-US" altLang="en-US" sz="2400" b="0"/>
          </a:p>
        </p:txBody>
      </p:sp>
      <p:sp>
        <p:nvSpPr>
          <p:cNvPr id="52239" name="Text Box 26"/>
          <p:cNvSpPr txBox="1">
            <a:spLocks noChangeArrowheads="1"/>
          </p:cNvSpPr>
          <p:nvPr/>
        </p:nvSpPr>
        <p:spPr bwMode="auto">
          <a:xfrm>
            <a:off x="2590800" y="3422376"/>
            <a:ext cx="182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/>
              <a:t>local file system</a:t>
            </a:r>
            <a:endParaRPr lang="en-US" altLang="en-US" sz="2400" b="0"/>
          </a:p>
        </p:txBody>
      </p:sp>
      <p:sp>
        <p:nvSpPr>
          <p:cNvPr id="52240" name="Line 27"/>
          <p:cNvSpPr>
            <a:spLocks noChangeShapeType="1"/>
          </p:cNvSpPr>
          <p:nvPr/>
        </p:nvSpPr>
        <p:spPr bwMode="auto">
          <a:xfrm>
            <a:off x="2830513" y="2558776"/>
            <a:ext cx="32385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41" name="Line 28"/>
          <p:cNvSpPr>
            <a:spLocks noChangeShapeType="1"/>
          </p:cNvSpPr>
          <p:nvPr/>
        </p:nvSpPr>
        <p:spPr bwMode="auto">
          <a:xfrm flipH="1">
            <a:off x="3325813" y="2549251"/>
            <a:ext cx="333375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42" name="Text Box 29"/>
          <p:cNvSpPr txBox="1">
            <a:spLocks noChangeArrowheads="1"/>
          </p:cNvSpPr>
          <p:nvPr/>
        </p:nvSpPr>
        <p:spPr bwMode="auto">
          <a:xfrm>
            <a:off x="6248400" y="3390626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/>
              <a:t>remote file system</a:t>
            </a:r>
            <a:endParaRPr lang="en-US" altLang="en-US" sz="2400" b="0"/>
          </a:p>
        </p:txBody>
      </p:sp>
      <p:sp>
        <p:nvSpPr>
          <p:cNvPr id="52243" name="Line 30"/>
          <p:cNvSpPr>
            <a:spLocks noChangeShapeType="1"/>
          </p:cNvSpPr>
          <p:nvPr/>
        </p:nvSpPr>
        <p:spPr bwMode="auto">
          <a:xfrm>
            <a:off x="6983413" y="2558776"/>
            <a:ext cx="0" cy="428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44" name="Text Box 32"/>
          <p:cNvSpPr txBox="1">
            <a:spLocks noChangeArrowheads="1"/>
          </p:cNvSpPr>
          <p:nvPr/>
        </p:nvSpPr>
        <p:spPr bwMode="auto">
          <a:xfrm>
            <a:off x="457200" y="2584176"/>
            <a:ext cx="9715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/>
              <a:t>user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/>
          </a:p>
        </p:txBody>
      </p:sp>
      <p:sp>
        <p:nvSpPr>
          <p:cNvPr id="52245" name="Line 33"/>
          <p:cNvSpPr>
            <a:spLocks noChangeShapeType="1"/>
          </p:cNvSpPr>
          <p:nvPr/>
        </p:nvSpPr>
        <p:spPr bwMode="auto">
          <a:xfrm>
            <a:off x="1639888" y="2168251"/>
            <a:ext cx="581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52246" name="Picture 34" descr="PC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983976"/>
            <a:ext cx="8382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7" name="Line 35"/>
          <p:cNvSpPr>
            <a:spLocks noChangeShapeType="1"/>
          </p:cNvSpPr>
          <p:nvPr/>
        </p:nvSpPr>
        <p:spPr bwMode="auto">
          <a:xfrm flipV="1">
            <a:off x="3962400" y="2050776"/>
            <a:ext cx="2667000" cy="111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48" name="Text Box 36"/>
          <p:cNvSpPr txBox="1">
            <a:spLocks noChangeArrowheads="1"/>
          </p:cNvSpPr>
          <p:nvPr/>
        </p:nvSpPr>
        <p:spPr bwMode="auto">
          <a:xfrm>
            <a:off x="4295775" y="1441176"/>
            <a:ext cx="1952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TCP control connection, port 21</a:t>
            </a:r>
            <a:endParaRPr lang="en-US" altLang="en-US" sz="2400" b="0"/>
          </a:p>
        </p:txBody>
      </p:sp>
      <p:pic>
        <p:nvPicPr>
          <p:cNvPr id="52249" name="Picture 3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7200" y="1655489"/>
            <a:ext cx="1066800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50" name="Rectangle 40"/>
          <p:cNvSpPr>
            <a:spLocks noChangeArrowheads="1"/>
          </p:cNvSpPr>
          <p:nvPr/>
        </p:nvSpPr>
        <p:spPr bwMode="auto">
          <a:xfrm>
            <a:off x="4343400" y="3803376"/>
            <a:ext cx="4343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692150" indent="-347663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200" b="0"/>
              <a:t>Điều khiển</a:t>
            </a:r>
            <a:r>
              <a:rPr lang="en-US" altLang="en-US" sz="2200" b="0">
                <a:solidFill>
                  <a:srgbClr val="CC3300"/>
                </a:solidFill>
              </a:rPr>
              <a:t> Out-of-band</a:t>
            </a:r>
            <a:r>
              <a:rPr lang="en-US" altLang="en-US" sz="2200" b="0"/>
              <a:t> : </a:t>
            </a:r>
          </a:p>
          <a:p>
            <a:pPr lvl="1" eaLnBrk="1" hangingPunct="1"/>
            <a:r>
              <a:rPr lang="en-US" altLang="en-US" sz="2000" b="0"/>
              <a:t>Lệnh của FTP : cổng 21</a:t>
            </a:r>
          </a:p>
          <a:p>
            <a:pPr lvl="1" eaLnBrk="1" hangingPunct="1"/>
            <a:r>
              <a:rPr lang="en-US" altLang="en-US" sz="2000" b="0"/>
              <a:t>Dữ liệu: cổng 20</a:t>
            </a:r>
          </a:p>
          <a:p>
            <a:pPr eaLnBrk="1" hangingPunct="1"/>
            <a:r>
              <a:rPr lang="en-US" altLang="en-US" sz="2200" b="0"/>
              <a:t>Người dùng phải đăng nhập trước khi truyền file</a:t>
            </a:r>
          </a:p>
          <a:p>
            <a:pPr eaLnBrk="1" hangingPunct="1"/>
            <a:r>
              <a:rPr lang="en-US" altLang="en-US" sz="2200" b="0"/>
              <a:t>Một số server cho phép người dùng với tên là anonymous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82123"/>
            <a:ext cx="7886700" cy="744583"/>
          </a:xfrm>
        </p:spPr>
        <p:txBody>
          <a:bodyPr/>
          <a:lstStyle/>
          <a:p>
            <a:pPr eaLnBrk="1" hangingPunct="1"/>
            <a:r>
              <a:rPr lang="en-US" altLang="en-US" sz="3500"/>
              <a:t>Lệnh và mã trả lời</a:t>
            </a:r>
            <a:endParaRPr lang="en-US" altLang="en-US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09662"/>
            <a:ext cx="4033838" cy="44116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3000" u="sng">
                <a:solidFill>
                  <a:srgbClr val="FF0000"/>
                </a:solidFill>
              </a:rPr>
              <a:t>Một số ví dụ</a:t>
            </a:r>
            <a:endParaRPr lang="en-US" altLang="en-US" sz="2600"/>
          </a:p>
          <a:p>
            <a:pPr eaLnBrk="1" hangingPunct="1"/>
            <a:r>
              <a:rPr lang="en-US" altLang="en-US" sz="2600" b="1"/>
              <a:t>USER </a:t>
            </a:r>
            <a:r>
              <a:rPr lang="en-US" altLang="en-US" sz="2600" b="1" i="1"/>
              <a:t>username</a:t>
            </a:r>
            <a:endParaRPr lang="en-US" altLang="en-US" sz="3000" i="1"/>
          </a:p>
          <a:p>
            <a:pPr eaLnBrk="1" hangingPunct="1"/>
            <a:r>
              <a:rPr lang="en-US" altLang="en-US" sz="2600" b="1"/>
              <a:t>PASS </a:t>
            </a:r>
            <a:r>
              <a:rPr lang="en-US" altLang="en-US" sz="2600" b="1" i="1"/>
              <a:t>password</a:t>
            </a:r>
            <a:endParaRPr lang="en-US" altLang="en-US" sz="3000" i="1"/>
          </a:p>
          <a:p>
            <a:pPr eaLnBrk="1" hangingPunct="1"/>
            <a:r>
              <a:rPr lang="en-US" altLang="en-US" sz="2600" b="1"/>
              <a:t>LIST</a:t>
            </a:r>
            <a:r>
              <a:rPr lang="en-US" altLang="en-US" sz="3000"/>
              <a:t> </a:t>
            </a:r>
            <a:r>
              <a:rPr lang="en-US" altLang="en-US" sz="2600"/>
              <a:t>: trả về danh sách file</a:t>
            </a:r>
            <a:endParaRPr lang="en-US" altLang="en-US" sz="3000"/>
          </a:p>
          <a:p>
            <a:pPr eaLnBrk="1" hangingPunct="1"/>
            <a:r>
              <a:rPr lang="en-US" altLang="en-US" sz="2600" b="1"/>
              <a:t>RETR filename</a:t>
            </a:r>
            <a:r>
              <a:rPr lang="en-US" altLang="en-US" sz="3000"/>
              <a:t> </a:t>
            </a:r>
            <a:r>
              <a:rPr lang="en-US" altLang="en-US" sz="2600"/>
              <a:t>Lấy file</a:t>
            </a:r>
            <a:endParaRPr lang="en-US" altLang="en-US" sz="3000"/>
          </a:p>
          <a:p>
            <a:pPr eaLnBrk="1" hangingPunct="1"/>
            <a:r>
              <a:rPr lang="en-US" altLang="en-US" sz="2600" b="1"/>
              <a:t>STOR filename</a:t>
            </a:r>
            <a:r>
              <a:rPr lang="en-US" altLang="en-US" sz="3000"/>
              <a:t> </a:t>
            </a:r>
            <a:r>
              <a:rPr lang="en-US" altLang="en-US" sz="2600"/>
              <a:t>Đặt file lên máy chủ</a:t>
            </a:r>
          </a:p>
        </p:txBody>
      </p:sp>
      <p:sp>
        <p:nvSpPr>
          <p:cNvPr id="5325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109662"/>
            <a:ext cx="4033837" cy="44116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600" u="sng">
                <a:solidFill>
                  <a:srgbClr val="FF0000"/>
                </a:solidFill>
              </a:rPr>
              <a:t>Ví dụ về mã trả lời</a:t>
            </a:r>
            <a:endParaRPr lang="en-US" altLang="en-US" sz="2600"/>
          </a:p>
          <a:p>
            <a:pPr eaLnBrk="1" hangingPunct="1"/>
            <a:r>
              <a:rPr lang="en-US" altLang="en-US" sz="2200"/>
              <a:t>331 Username OK, password required</a:t>
            </a:r>
          </a:p>
          <a:p>
            <a:pPr eaLnBrk="1" hangingPunct="1"/>
            <a:r>
              <a:rPr lang="en-US" altLang="en-US" sz="2200"/>
              <a:t>125 data connection already open; transfer starting</a:t>
            </a:r>
          </a:p>
          <a:p>
            <a:pPr eaLnBrk="1" hangingPunct="1"/>
            <a:r>
              <a:rPr lang="en-US" altLang="en-US" sz="2200"/>
              <a:t>425 Can’t open data connection</a:t>
            </a:r>
          </a:p>
          <a:p>
            <a:pPr eaLnBrk="1" hangingPunct="1"/>
            <a:r>
              <a:rPr lang="en-US" altLang="en-US" sz="2200"/>
              <a:t>452 Error writing file</a:t>
            </a:r>
            <a:endParaRPr lang="en-US" altLang="en-US" sz="26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DBE0A-94F4-4C0A-BECB-9C9CF76A38BF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580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B41D-C188-41EA-926C-A5B127C4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60534"/>
          </a:xfrm>
        </p:spPr>
        <p:txBody>
          <a:bodyPr/>
          <a:lstStyle/>
          <a:p>
            <a:r>
              <a:rPr lang="en-US"/>
              <a:t>Giao tiếp giữa các tiến trình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A7981-14A4-4AAF-A72A-EAEB5C39E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r>
              <a:rPr lang="en-US"/>
              <a:t>Tiến trình client: gửi yêu cầu</a:t>
            </a:r>
          </a:p>
          <a:p>
            <a:r>
              <a:rPr lang="en-US"/>
              <a:t>Tiến trình server: trả lời</a:t>
            </a:r>
          </a:p>
          <a:p>
            <a:r>
              <a:rPr lang="en-US"/>
              <a:t>Mô hình điển hình: 1 server – nhiều client</a:t>
            </a:r>
          </a:p>
          <a:p>
            <a:r>
              <a:rPr lang="en-US"/>
              <a:t>Client cần biết địa chỉ của server: địa chỉ IP, số hiệu cổng</a:t>
            </a:r>
          </a:p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F9C9B-4F72-44A8-8547-D5586C56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FFBE45-DD70-4AA9-874D-44E2A482FA91}"/>
              </a:ext>
            </a:extLst>
          </p:cNvPr>
          <p:cNvCxnSpPr/>
          <p:nvPr/>
        </p:nvCxnSpPr>
        <p:spPr>
          <a:xfrm>
            <a:off x="2183658" y="4480678"/>
            <a:ext cx="1119116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B0BC14-5941-40AD-9B64-C314353C8031}"/>
              </a:ext>
            </a:extLst>
          </p:cNvPr>
          <p:cNvCxnSpPr/>
          <p:nvPr/>
        </p:nvCxnSpPr>
        <p:spPr>
          <a:xfrm>
            <a:off x="3152646" y="4480677"/>
            <a:ext cx="2606725" cy="0"/>
          </a:xfrm>
          <a:prstGeom prst="line">
            <a:avLst/>
          </a:prstGeom>
          <a:ln w="28575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EA2464-637C-4FDA-B8C4-4478872BDD73}"/>
              </a:ext>
            </a:extLst>
          </p:cNvPr>
          <p:cNvCxnSpPr/>
          <p:nvPr/>
        </p:nvCxnSpPr>
        <p:spPr>
          <a:xfrm>
            <a:off x="5691131" y="4480678"/>
            <a:ext cx="1119116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C5C574-70C1-43FA-841F-A54CE5CC37D7}"/>
              </a:ext>
            </a:extLst>
          </p:cNvPr>
          <p:cNvCxnSpPr/>
          <p:nvPr/>
        </p:nvCxnSpPr>
        <p:spPr>
          <a:xfrm>
            <a:off x="2183658" y="5449669"/>
            <a:ext cx="1433008" cy="0"/>
          </a:xfrm>
          <a:prstGeom prst="line">
            <a:avLst/>
          </a:prstGeom>
          <a:ln w="28575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C2FDDC-76EE-4AD2-B29B-78910C408434}"/>
              </a:ext>
            </a:extLst>
          </p:cNvPr>
          <p:cNvCxnSpPr/>
          <p:nvPr/>
        </p:nvCxnSpPr>
        <p:spPr>
          <a:xfrm>
            <a:off x="3616666" y="5449668"/>
            <a:ext cx="1705970" cy="0"/>
          </a:xfrm>
          <a:prstGeom prst="line">
            <a:avLst/>
          </a:prstGeom>
          <a:ln w="28575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968324-C4D5-447C-98C0-579EE60EACB2}"/>
              </a:ext>
            </a:extLst>
          </p:cNvPr>
          <p:cNvCxnSpPr/>
          <p:nvPr/>
        </p:nvCxnSpPr>
        <p:spPr>
          <a:xfrm>
            <a:off x="5322636" y="5449669"/>
            <a:ext cx="1555851" cy="0"/>
          </a:xfrm>
          <a:prstGeom prst="line">
            <a:avLst/>
          </a:prstGeom>
          <a:ln w="28575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50E934-67FA-4822-9C24-61983A3BDFFC}"/>
              </a:ext>
            </a:extLst>
          </p:cNvPr>
          <p:cNvCxnSpPr/>
          <p:nvPr/>
        </p:nvCxnSpPr>
        <p:spPr>
          <a:xfrm>
            <a:off x="3302774" y="4480677"/>
            <a:ext cx="313892" cy="968991"/>
          </a:xfrm>
          <a:prstGeom prst="line">
            <a:avLst/>
          </a:prstGeom>
          <a:ln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A756A78-73BF-427E-95AF-D7D07DE995A9}"/>
              </a:ext>
            </a:extLst>
          </p:cNvPr>
          <p:cNvCxnSpPr/>
          <p:nvPr/>
        </p:nvCxnSpPr>
        <p:spPr>
          <a:xfrm flipV="1">
            <a:off x="5401112" y="4480678"/>
            <a:ext cx="235423" cy="968990"/>
          </a:xfrm>
          <a:prstGeom prst="line">
            <a:avLst/>
          </a:prstGeom>
          <a:ln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5B96BF-F36F-4A36-9856-29B46DE8B4D5}"/>
              </a:ext>
            </a:extLst>
          </p:cNvPr>
          <p:cNvSpPr txBox="1"/>
          <p:nvPr/>
        </p:nvSpPr>
        <p:spPr>
          <a:xfrm>
            <a:off x="2463429" y="4780507"/>
            <a:ext cx="1241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2E834F-1282-47AC-98BA-6ADD16E6304B}"/>
              </a:ext>
            </a:extLst>
          </p:cNvPr>
          <p:cNvSpPr txBox="1"/>
          <p:nvPr/>
        </p:nvSpPr>
        <p:spPr>
          <a:xfrm>
            <a:off x="5568294" y="4780931"/>
            <a:ext cx="1241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FA1425-04E2-454D-BDA3-C2F95A28581F}"/>
              </a:ext>
            </a:extLst>
          </p:cNvPr>
          <p:cNvSpPr txBox="1"/>
          <p:nvPr/>
        </p:nvSpPr>
        <p:spPr>
          <a:xfrm>
            <a:off x="3894726" y="5449669"/>
            <a:ext cx="1241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 request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767A8E-99AA-4C21-BE7D-39249CF8A1BE}"/>
              </a:ext>
            </a:extLst>
          </p:cNvPr>
          <p:cNvSpPr txBox="1"/>
          <p:nvPr/>
        </p:nvSpPr>
        <p:spPr>
          <a:xfrm>
            <a:off x="2122239" y="5491035"/>
            <a:ext cx="1241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EF97E1-C7E5-4CF4-BDEB-81DCDCB93D4C}"/>
              </a:ext>
            </a:extLst>
          </p:cNvPr>
          <p:cNvSpPr txBox="1"/>
          <p:nvPr/>
        </p:nvSpPr>
        <p:spPr>
          <a:xfrm>
            <a:off x="5595591" y="5449669"/>
            <a:ext cx="1241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F60FBF-7ADE-40CA-B236-BFEEDF0B2777}"/>
              </a:ext>
            </a:extLst>
          </p:cNvPr>
          <p:cNvSpPr txBox="1"/>
          <p:nvPr/>
        </p:nvSpPr>
        <p:spPr>
          <a:xfrm>
            <a:off x="3391478" y="4084896"/>
            <a:ext cx="2245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 for result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EC4BFD-6C42-4F97-A2B8-5E756C48BA00}"/>
              </a:ext>
            </a:extLst>
          </p:cNvPr>
          <p:cNvSpPr txBox="1"/>
          <p:nvPr/>
        </p:nvSpPr>
        <p:spPr>
          <a:xfrm>
            <a:off x="5595591" y="4084896"/>
            <a:ext cx="2245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handles response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4A765-529A-40BC-8EF8-FA82391E6BFB}"/>
              </a:ext>
            </a:extLst>
          </p:cNvPr>
          <p:cNvSpPr txBox="1"/>
          <p:nvPr/>
        </p:nvSpPr>
        <p:spPr>
          <a:xfrm>
            <a:off x="1003120" y="4303680"/>
            <a:ext cx="1241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13FCF3-0534-4599-9762-0C22A9FF52DB}"/>
              </a:ext>
            </a:extLst>
          </p:cNvPr>
          <p:cNvSpPr txBox="1"/>
          <p:nvPr/>
        </p:nvSpPr>
        <p:spPr>
          <a:xfrm>
            <a:off x="1003120" y="5265002"/>
            <a:ext cx="1241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144188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Các mô hình ứng dụng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Mô hình client/server</a:t>
            </a:r>
          </a:p>
          <a:p>
            <a:pPr eaLnBrk="1" hangingPunct="1"/>
            <a:r>
              <a:rPr lang="en-US" altLang="en-US"/>
              <a:t>Mô hình Ngang hàng (P2P: Peer-to-peer)</a:t>
            </a:r>
          </a:p>
          <a:p>
            <a:pPr eaLnBrk="1" hangingPunct="1"/>
            <a:r>
              <a:rPr lang="en-US" altLang="en-US"/>
              <a:t>Mô hình lai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/>
              <a:t>Mô hình client/server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400" y="1295400"/>
            <a:ext cx="4572000" cy="495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500">
                <a:solidFill>
                  <a:srgbClr val="CC3300"/>
                </a:solidFill>
              </a:rPr>
              <a:t>Client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Gửi yêu cầu truy cập dịch vụ đến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Về nguyên tắc, không liên lạc trực tiếp với các máy khách khác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>
                <a:solidFill>
                  <a:srgbClr val="CC3300"/>
                </a:solidFill>
              </a:rPr>
              <a:t>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Thường xuyên online để chờ yêu cầu đến từ client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Có thể có máy chủ dự phòng để nâng cao hiệu năng, phòng sự cố</a:t>
            </a:r>
          </a:p>
        </p:txBody>
      </p:sp>
      <p:grpSp>
        <p:nvGrpSpPr>
          <p:cNvPr id="11269" name="Group 4"/>
          <p:cNvGrpSpPr>
            <a:grpSpLocks/>
          </p:cNvGrpSpPr>
          <p:nvPr/>
        </p:nvGrpSpPr>
        <p:grpSpPr bwMode="auto">
          <a:xfrm>
            <a:off x="3607904" y="3230220"/>
            <a:ext cx="304800" cy="533400"/>
            <a:chOff x="4180" y="783"/>
            <a:chExt cx="150" cy="307"/>
          </a:xfrm>
        </p:grpSpPr>
        <p:sp>
          <p:nvSpPr>
            <p:cNvPr id="11283" name="AutoShape 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284" name="Rectangle 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285" name="Rectangle 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286" name="AutoShape 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287" name="Line 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288" name="Line 1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289" name="Rectangle 1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290" name="Rectangle 1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pic>
        <p:nvPicPr>
          <p:cNvPr id="11270" name="Picture 13" descr="PC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04" y="185862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14" descr="PC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04" y="284922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15" descr="PC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04" y="391602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6" descr="PC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04" y="483042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4" name="Line 17"/>
          <p:cNvSpPr>
            <a:spLocks noChangeShapeType="1"/>
          </p:cNvSpPr>
          <p:nvPr/>
        </p:nvSpPr>
        <p:spPr bwMode="auto">
          <a:xfrm>
            <a:off x="1779104" y="2315820"/>
            <a:ext cx="1752600" cy="83820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75" name="Line 18"/>
          <p:cNvSpPr>
            <a:spLocks noChangeShapeType="1"/>
          </p:cNvSpPr>
          <p:nvPr/>
        </p:nvSpPr>
        <p:spPr bwMode="auto">
          <a:xfrm>
            <a:off x="1245704" y="3154020"/>
            <a:ext cx="2133600" cy="30480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76" name="Line 19"/>
          <p:cNvSpPr>
            <a:spLocks noChangeShapeType="1"/>
          </p:cNvSpPr>
          <p:nvPr/>
        </p:nvSpPr>
        <p:spPr bwMode="auto">
          <a:xfrm flipV="1">
            <a:off x="1245704" y="3687420"/>
            <a:ext cx="2133600" cy="38100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77" name="Line 20"/>
          <p:cNvSpPr>
            <a:spLocks noChangeShapeType="1"/>
          </p:cNvSpPr>
          <p:nvPr/>
        </p:nvSpPr>
        <p:spPr bwMode="auto">
          <a:xfrm flipV="1">
            <a:off x="1855304" y="3992220"/>
            <a:ext cx="1600200" cy="91440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78" name="Text Box 21"/>
          <p:cNvSpPr txBox="1">
            <a:spLocks noChangeArrowheads="1"/>
          </p:cNvSpPr>
          <p:nvPr/>
        </p:nvSpPr>
        <p:spPr bwMode="auto">
          <a:xfrm>
            <a:off x="331304" y="155382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client</a:t>
            </a:r>
          </a:p>
        </p:txBody>
      </p:sp>
      <p:sp>
        <p:nvSpPr>
          <p:cNvPr id="11279" name="Text Box 22"/>
          <p:cNvSpPr txBox="1">
            <a:spLocks noChangeArrowheads="1"/>
          </p:cNvSpPr>
          <p:nvPr/>
        </p:nvSpPr>
        <p:spPr bwMode="auto">
          <a:xfrm>
            <a:off x="26504" y="246822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client</a:t>
            </a:r>
          </a:p>
        </p:txBody>
      </p:sp>
      <p:sp>
        <p:nvSpPr>
          <p:cNvPr id="11280" name="Text Box 23"/>
          <p:cNvSpPr txBox="1">
            <a:spLocks noChangeArrowheads="1"/>
          </p:cNvSpPr>
          <p:nvPr/>
        </p:nvSpPr>
        <p:spPr bwMode="auto">
          <a:xfrm>
            <a:off x="26504" y="368742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client</a:t>
            </a:r>
          </a:p>
        </p:txBody>
      </p:sp>
      <p:sp>
        <p:nvSpPr>
          <p:cNvPr id="11281" name="Text Box 24"/>
          <p:cNvSpPr txBox="1">
            <a:spLocks noChangeArrowheads="1"/>
          </p:cNvSpPr>
          <p:nvPr/>
        </p:nvSpPr>
        <p:spPr bwMode="auto">
          <a:xfrm>
            <a:off x="407504" y="521142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client</a:t>
            </a:r>
          </a:p>
        </p:txBody>
      </p:sp>
      <p:sp>
        <p:nvSpPr>
          <p:cNvPr id="11282" name="Text Box 25"/>
          <p:cNvSpPr txBox="1">
            <a:spLocks noChangeArrowheads="1"/>
          </p:cNvSpPr>
          <p:nvPr/>
        </p:nvSpPr>
        <p:spPr bwMode="auto">
          <a:xfrm>
            <a:off x="3303104" y="383982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Server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Mô hình ngang hàng thuần túy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1427718"/>
            <a:ext cx="4343400" cy="44116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700"/>
              <a:t>Không có máy chủ trung tâm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700"/>
              <a:t>Các máy có vai trò ngang nhau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700"/>
              <a:t>Hai máy bất kỳ có thể liên lạc trực tiếp với nhau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700"/>
              <a:t>Không cần vào mạng thường xuyên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700"/>
              <a:t>VD: Gnutella</a:t>
            </a:r>
          </a:p>
        </p:txBody>
      </p:sp>
      <p:pic>
        <p:nvPicPr>
          <p:cNvPr id="12293" name="Picture 14" descr="PC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95674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15" descr="PC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43474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16" descr="PC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691274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6" name="Line 17"/>
          <p:cNvSpPr>
            <a:spLocks noChangeShapeType="1"/>
          </p:cNvSpPr>
          <p:nvPr/>
        </p:nvSpPr>
        <p:spPr bwMode="auto">
          <a:xfrm>
            <a:off x="3276600" y="2405274"/>
            <a:ext cx="381000" cy="83820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97" name="Line 18"/>
          <p:cNvSpPr>
            <a:spLocks noChangeShapeType="1"/>
          </p:cNvSpPr>
          <p:nvPr/>
        </p:nvSpPr>
        <p:spPr bwMode="auto">
          <a:xfrm flipV="1">
            <a:off x="990600" y="2481474"/>
            <a:ext cx="2057400" cy="99060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98" name="Line 19"/>
          <p:cNvSpPr>
            <a:spLocks noChangeShapeType="1"/>
          </p:cNvSpPr>
          <p:nvPr/>
        </p:nvSpPr>
        <p:spPr bwMode="auto">
          <a:xfrm flipV="1">
            <a:off x="1676400" y="2710074"/>
            <a:ext cx="1447800" cy="190500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99" name="Line 20"/>
          <p:cNvSpPr>
            <a:spLocks noChangeShapeType="1"/>
          </p:cNvSpPr>
          <p:nvPr/>
        </p:nvSpPr>
        <p:spPr bwMode="auto">
          <a:xfrm flipV="1">
            <a:off x="1828800" y="3776874"/>
            <a:ext cx="1752600" cy="99060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00" name="Text Box 22"/>
          <p:cNvSpPr txBox="1">
            <a:spLocks noChangeArrowheads="1"/>
          </p:cNvSpPr>
          <p:nvPr/>
        </p:nvSpPr>
        <p:spPr bwMode="auto">
          <a:xfrm>
            <a:off x="2819400" y="5148474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Peer</a:t>
            </a:r>
          </a:p>
        </p:txBody>
      </p:sp>
      <p:pic>
        <p:nvPicPr>
          <p:cNvPr id="12301" name="Picture 23" descr="PC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795674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2" name="Picture 24" descr="PC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319674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3" name="Picture 25" descr="PC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691274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4" name="Line 26"/>
          <p:cNvSpPr>
            <a:spLocks noChangeShapeType="1"/>
          </p:cNvSpPr>
          <p:nvPr/>
        </p:nvSpPr>
        <p:spPr bwMode="auto">
          <a:xfrm>
            <a:off x="1524000" y="2481474"/>
            <a:ext cx="1371600" cy="213360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05" name="Line 27"/>
          <p:cNvSpPr>
            <a:spLocks noChangeShapeType="1"/>
          </p:cNvSpPr>
          <p:nvPr/>
        </p:nvSpPr>
        <p:spPr bwMode="auto">
          <a:xfrm flipV="1">
            <a:off x="1066800" y="3472074"/>
            <a:ext cx="2362200" cy="7620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06" name="Text Box 28"/>
          <p:cNvSpPr txBox="1">
            <a:spLocks noChangeArrowheads="1"/>
          </p:cNvSpPr>
          <p:nvPr/>
        </p:nvSpPr>
        <p:spPr bwMode="auto">
          <a:xfrm>
            <a:off x="762000" y="5148474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Peer</a:t>
            </a:r>
          </a:p>
        </p:txBody>
      </p:sp>
      <p:sp>
        <p:nvSpPr>
          <p:cNvPr id="12307" name="Text Box 29"/>
          <p:cNvSpPr txBox="1">
            <a:spLocks noChangeArrowheads="1"/>
          </p:cNvSpPr>
          <p:nvPr/>
        </p:nvSpPr>
        <p:spPr bwMode="auto">
          <a:xfrm>
            <a:off x="-152400" y="2786274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Peer</a:t>
            </a:r>
          </a:p>
        </p:txBody>
      </p:sp>
      <p:sp>
        <p:nvSpPr>
          <p:cNvPr id="12308" name="Text Box 30"/>
          <p:cNvSpPr txBox="1">
            <a:spLocks noChangeArrowheads="1"/>
          </p:cNvSpPr>
          <p:nvPr/>
        </p:nvSpPr>
        <p:spPr bwMode="auto">
          <a:xfrm>
            <a:off x="685800" y="1338474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Peer</a:t>
            </a:r>
          </a:p>
        </p:txBody>
      </p:sp>
      <p:sp>
        <p:nvSpPr>
          <p:cNvPr id="12309" name="Text Box 31"/>
          <p:cNvSpPr txBox="1">
            <a:spLocks noChangeArrowheads="1"/>
          </p:cNvSpPr>
          <p:nvPr/>
        </p:nvSpPr>
        <p:spPr bwMode="auto">
          <a:xfrm>
            <a:off x="2971800" y="1414674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Peer</a:t>
            </a:r>
          </a:p>
        </p:txBody>
      </p:sp>
      <p:sp>
        <p:nvSpPr>
          <p:cNvPr id="12310" name="Text Box 32"/>
          <p:cNvSpPr txBox="1">
            <a:spLocks noChangeArrowheads="1"/>
          </p:cNvSpPr>
          <p:nvPr/>
        </p:nvSpPr>
        <p:spPr bwMode="auto">
          <a:xfrm>
            <a:off x="3581400" y="3014874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Peer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67EA44385C645A61F527470A803C6" ma:contentTypeVersion="5" ma:contentTypeDescription="Create a new document." ma:contentTypeScope="" ma:versionID="d2c1bbe40f35800c1aeee64fad31c27b">
  <xsd:schema xmlns:xsd="http://www.w3.org/2001/XMLSchema" xmlns:xs="http://www.w3.org/2001/XMLSchema" xmlns:p="http://schemas.microsoft.com/office/2006/metadata/properties" xmlns:ns2="c0b09c89-4db7-4272-96b1-7857f8178130" targetNamespace="http://schemas.microsoft.com/office/2006/metadata/properties" ma:root="true" ma:fieldsID="5786c1115b7b097a1a10477dcd034c60" ns2:_="">
    <xsd:import namespace="c0b09c89-4db7-4272-96b1-7857f81781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b09c89-4db7-4272-96b1-7857f81781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9E4255-6DF0-4949-ADB4-4402D3D302E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439A90E-0CC8-48EA-B060-7872DA53B1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b09c89-4db7-4272-96b1-7857f81781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6B67C28-8919-4419-A8E7-DF43128A5E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4049</Words>
  <Application>Microsoft Office PowerPoint</Application>
  <PresentationFormat>On-screen Show (4:3)</PresentationFormat>
  <Paragraphs>710</Paragraphs>
  <Slides>54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Custom Design</vt:lpstr>
      <vt:lpstr>Office Theme</vt:lpstr>
      <vt:lpstr>PowerPoint Presentation</vt:lpstr>
      <vt:lpstr>PowerPoint Presentation</vt:lpstr>
      <vt:lpstr>Tầng ứng dụng trong TCP/IP</vt:lpstr>
      <vt:lpstr>Ứng dụng mạng</vt:lpstr>
      <vt:lpstr>Giao tiếp giữa các tiến trình ứng dụng</vt:lpstr>
      <vt:lpstr>Giao tiếp giữa các tiến trình</vt:lpstr>
      <vt:lpstr>Các mô hình ứng dụng</vt:lpstr>
      <vt:lpstr>Mô hình client/server</vt:lpstr>
      <vt:lpstr>Mô hình ngang hàng thuần túy</vt:lpstr>
      <vt:lpstr>Mô hình lai</vt:lpstr>
      <vt:lpstr>PowerPoint Presentation</vt:lpstr>
      <vt:lpstr>Giới thiệu chung</vt:lpstr>
      <vt:lpstr>Chuyển đổi địa chỉ và ví dụ</vt:lpstr>
      <vt:lpstr>Không gian tên miền</vt:lpstr>
      <vt:lpstr>Hệ thống máy chủ DNS</vt:lpstr>
      <vt:lpstr>Hệ thống máy chủ DNS (tiếp)</vt:lpstr>
      <vt:lpstr>Phân giải tên miền</vt:lpstr>
      <vt:lpstr>Thông điệp DNS</vt:lpstr>
      <vt:lpstr>Thông điệp DNS</vt:lpstr>
      <vt:lpstr>Ví dụ: dig linux.com</vt:lpstr>
      <vt:lpstr>Ví dụ: dig linux.com</vt:lpstr>
      <vt:lpstr>Ví dụ: dig linux.com</vt:lpstr>
      <vt:lpstr>Phân giải tương tác</vt:lpstr>
      <vt:lpstr>Phân giải đệ quy</vt:lpstr>
      <vt:lpstr>PowerPoint Presentation</vt:lpstr>
      <vt:lpstr>HTTP và Web</vt:lpstr>
      <vt:lpstr>Uniform Resource Locator</vt:lpstr>
      <vt:lpstr>HTTP và Web</vt:lpstr>
      <vt:lpstr>Hoạt động của HTTP</vt:lpstr>
      <vt:lpstr>Khuôn dạng HTTP Request</vt:lpstr>
      <vt:lpstr>Các phương thức yêu cầu</vt:lpstr>
      <vt:lpstr>Khuôn dạng HTTP Response</vt:lpstr>
      <vt:lpstr>Mã trạng thái trả lời</vt:lpstr>
      <vt:lpstr>Hiển thị (rendering) nội dung trang web</vt:lpstr>
      <vt:lpstr>Các chế độ của HTTP</vt:lpstr>
      <vt:lpstr>Hoạt động của HTTP/1.0 </vt:lpstr>
      <vt:lpstr>Hoạt động của HTTP/1.1  </vt:lpstr>
      <vt:lpstr>HTTP/1.1 với pipeline </vt:lpstr>
      <vt:lpstr>HTTP là giao thức stateless</vt:lpstr>
      <vt:lpstr>HTTP Cookie</vt:lpstr>
      <vt:lpstr>HTTPS</vt:lpstr>
      <vt:lpstr>HTTP trên trình duyệt Web</vt:lpstr>
      <vt:lpstr>HTTPS trên trình duyệt Web</vt:lpstr>
      <vt:lpstr>PowerPoint Presentation</vt:lpstr>
      <vt:lpstr>Dịch vụ email</vt:lpstr>
      <vt:lpstr>Giao thức SMTP</vt:lpstr>
      <vt:lpstr>Các giao thức nhận thư</vt:lpstr>
      <vt:lpstr>Web Mail</vt:lpstr>
      <vt:lpstr>Khuôn dạng thông điệp thư điện tử</vt:lpstr>
      <vt:lpstr>Tiêu chuẩn MIME</vt:lpstr>
      <vt:lpstr>PowerPoint Presentation</vt:lpstr>
      <vt:lpstr>FTP: File Transfer Protocol</vt:lpstr>
      <vt:lpstr>Lệnh và mã trả lời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Long Long</dc:creator>
  <cp:lastModifiedBy>Bui Trong Tung</cp:lastModifiedBy>
  <cp:revision>118</cp:revision>
  <dcterms:created xsi:type="dcterms:W3CDTF">2020-04-20T02:25:53Z</dcterms:created>
  <dcterms:modified xsi:type="dcterms:W3CDTF">2022-01-14T06:52:20Z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0x01010013267EA44385C645A61F527470A803C6</vt:lpwstr>
  </property>
</Properties>
</file>