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66" r:id="rId3"/>
    <p:sldId id="263" r:id="rId4"/>
    <p:sldId id="326" r:id="rId5"/>
    <p:sldId id="262" r:id="rId6"/>
    <p:sldId id="273" r:id="rId7"/>
    <p:sldId id="281" r:id="rId8"/>
    <p:sldId id="264" r:id="rId9"/>
    <p:sldId id="301" r:id="rId10"/>
    <p:sldId id="302" r:id="rId11"/>
    <p:sldId id="303" r:id="rId12"/>
    <p:sldId id="304" r:id="rId13"/>
    <p:sldId id="305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9" r:id="rId24"/>
    <p:sldId id="320" r:id="rId25"/>
    <p:sldId id="321" r:id="rId26"/>
    <p:sldId id="322" r:id="rId27"/>
    <p:sldId id="323" r:id="rId28"/>
    <p:sldId id="298" r:id="rId29"/>
    <p:sldId id="327" r:id="rId30"/>
    <p:sldId id="324" r:id="rId31"/>
    <p:sldId id="325" r:id="rId32"/>
    <p:sldId id="278" r:id="rId33"/>
  </p:sldIdLst>
  <p:sldSz cx="9144000" cy="5143500" type="screen16x9"/>
  <p:notesSz cx="6858000" cy="9144000"/>
  <p:embeddedFontLst>
    <p:embeddedFont>
      <p:font typeface="Lexend Dec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5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5090" autoAdjust="0"/>
  </p:normalViewPr>
  <p:slideViewPr>
    <p:cSldViewPr snapToGrid="0">
      <p:cViewPr>
        <p:scale>
          <a:sx n="75" d="100"/>
          <a:sy n="75" d="100"/>
        </p:scale>
        <p:origin x="63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0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732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748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07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233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971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3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464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877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75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4966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81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970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825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874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5094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541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394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904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21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620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20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05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97595" y="1429970"/>
            <a:ext cx="531100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600" dirty="0" smtClean="0"/>
              <a:t>International </a:t>
            </a:r>
            <a:br>
              <a:rPr lang="en-US" sz="3600" dirty="0" smtClean="0"/>
            </a:br>
            <a:r>
              <a:rPr lang="en-US" sz="3600" dirty="0" smtClean="0"/>
              <a:t>E-Marketing to China:</a:t>
            </a:r>
            <a:endParaRPr lang="en-US" sz="36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0;p13"/>
          <p:cNvSpPr txBox="1">
            <a:spLocks/>
          </p:cNvSpPr>
          <p:nvPr/>
        </p:nvSpPr>
        <p:spPr>
          <a:xfrm>
            <a:off x="734832" y="2518153"/>
            <a:ext cx="5473025" cy="102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b="0" dirty="0" smtClean="0"/>
              <a:t>How Live Streaming is influencing buying behavior on </a:t>
            </a:r>
            <a:r>
              <a:rPr lang="en-US" sz="2000" b="0" dirty="0" smtClean="0"/>
              <a:t>the Example </a:t>
            </a:r>
            <a:r>
              <a:rPr lang="en-US" sz="2000" b="0" dirty="0" smtClean="0"/>
              <a:t>of </a:t>
            </a:r>
            <a:r>
              <a:rPr lang="en-US" sz="2000" b="0" dirty="0" err="1" smtClean="0"/>
              <a:t>Taobao</a:t>
            </a:r>
            <a:r>
              <a:rPr lang="en-US" sz="2000" b="0" dirty="0" smtClean="0"/>
              <a:t> Live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99913" y="1548582"/>
            <a:ext cx="7580671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H2. </a:t>
            </a:r>
            <a:r>
              <a:rPr lang="en-US" dirty="0" err="1"/>
              <a:t>Taobao</a:t>
            </a:r>
            <a:r>
              <a:rPr lang="en-US" dirty="0"/>
              <a:t> Live successfully handles </a:t>
            </a:r>
            <a:r>
              <a:rPr lang="en-US" dirty="0" smtClean="0"/>
              <a:t>dissonance-reducing </a:t>
            </a:r>
            <a:r>
              <a:rPr lang="en-US" dirty="0"/>
              <a:t>buying behavior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providing </a:t>
            </a:r>
            <a:r>
              <a:rPr lang="en-US" dirty="0" smtClean="0"/>
              <a:t>more visibility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products.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4092677" y="3875728"/>
            <a:ext cx="4332125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theory behind </a:t>
            </a:r>
          </a:p>
          <a:p>
            <a:r>
              <a:rPr lang="en-US" sz="1800" b="0" dirty="0"/>
              <a:t> </a:t>
            </a:r>
            <a:r>
              <a:rPr lang="en-US" sz="1800" b="0" dirty="0" smtClean="0"/>
              <a:t> dissonance-reducing buying behavior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5706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2823" y="2101647"/>
            <a:ext cx="8244087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dirty="0"/>
              <a:t>H3. </a:t>
            </a:r>
            <a:r>
              <a:rPr lang="en-US" dirty="0" err="1"/>
              <a:t>Taobao</a:t>
            </a:r>
            <a:r>
              <a:rPr lang="en-US" dirty="0"/>
              <a:t> Live is influencing buying behavior, because it provides a highly interactive platform both among users and between users and businesses. </a:t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4350775" y="3900947"/>
            <a:ext cx="5150660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“Principles of Marketing” </a:t>
            </a:r>
          </a:p>
          <a:p>
            <a:r>
              <a:rPr lang="en-US" sz="1800" b="0" dirty="0" smtClean="0"/>
              <a:t>   by Kotler and Armstrong (2010)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0505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627067" y="2750576"/>
            <a:ext cx="7093713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dirty="0"/>
              <a:t>H4. </a:t>
            </a:r>
            <a:r>
              <a:rPr lang="en-US" dirty="0" err="1"/>
              <a:t>Taobao</a:t>
            </a:r>
            <a:r>
              <a:rPr lang="en-US" dirty="0"/>
              <a:t> Live influences buying behavior because it provides a platform, where consumers can be highly engaged with the brands and form brand loyalty.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3102616" y="4033093"/>
            <a:ext cx="5926668" cy="35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works of </a:t>
            </a:r>
            <a:r>
              <a:rPr lang="en-US" sz="1800" b="0" dirty="0" err="1" smtClean="0"/>
              <a:t>Rong</a:t>
            </a:r>
            <a:r>
              <a:rPr lang="en-US" sz="1800" b="0" dirty="0" smtClean="0"/>
              <a:t>-An Shang (</a:t>
            </a:r>
            <a:r>
              <a:rPr lang="en-US" sz="1800" b="0" dirty="0"/>
              <a:t>2006) </a:t>
            </a:r>
            <a:endParaRPr lang="en-US" sz="1800" b="0" dirty="0" smtClean="0"/>
          </a:p>
          <a:p>
            <a:r>
              <a:rPr lang="en-US" sz="1800" b="0" dirty="0"/>
              <a:t> </a:t>
            </a:r>
            <a:r>
              <a:rPr lang="en-US" sz="1800" b="0" dirty="0" smtClean="0"/>
              <a:t>  and Anne </a:t>
            </a:r>
            <a:r>
              <a:rPr lang="en-US" sz="1800" b="0" dirty="0" err="1" smtClean="0"/>
              <a:t>Mollen</a:t>
            </a:r>
            <a:r>
              <a:rPr lang="en-US" sz="1800" b="0" dirty="0" smtClean="0"/>
              <a:t> &amp; Hugh Wilson </a:t>
            </a:r>
            <a:r>
              <a:rPr lang="en-US" sz="1800" b="0" dirty="0"/>
              <a:t>(2010)</a:t>
            </a:r>
          </a:p>
        </p:txBody>
      </p:sp>
    </p:spTree>
    <p:extLst>
      <p:ext uri="{BB962C8B-B14F-4D97-AF65-F5344CB8AC3E}">
        <p14:creationId xmlns:p14="http://schemas.microsoft.com/office/powerpoint/2010/main" val="40262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Survey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402394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survey conducted among Chinese internet users and it’s results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1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66964" y="1358595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Gender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66964" y="3116312"/>
            <a:ext cx="3332700" cy="8369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👨 </a:t>
            </a:r>
            <a:r>
              <a:rPr lang="en-US" sz="1800" dirty="0"/>
              <a:t>52.3% of male and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👩 </a:t>
            </a:r>
            <a:r>
              <a:rPr lang="en-US" sz="1800" dirty="0"/>
              <a:t>47.7% of female respondents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4" y="2385765"/>
            <a:ext cx="3120409" cy="52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02" y="1358595"/>
            <a:ext cx="4609132" cy="2774015"/>
          </a:xfrm>
          <a:prstGeom prst="rect">
            <a:avLst/>
          </a:prstGeom>
        </p:spPr>
      </p:pic>
      <p:sp>
        <p:nvSpPr>
          <p:cNvPr id="8" name="Google Shape;112;p19"/>
          <p:cNvSpPr txBox="1">
            <a:spLocks/>
          </p:cNvSpPr>
          <p:nvPr/>
        </p:nvSpPr>
        <p:spPr>
          <a:xfrm>
            <a:off x="8217342" y="283631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52.3%</a:t>
            </a:r>
            <a:endParaRPr lang="en-US" sz="1400" dirty="0"/>
          </a:p>
        </p:txBody>
      </p:sp>
      <p:sp>
        <p:nvSpPr>
          <p:cNvPr id="10" name="Google Shape;112;p19"/>
          <p:cNvSpPr txBox="1">
            <a:spLocks/>
          </p:cNvSpPr>
          <p:nvPr/>
        </p:nvSpPr>
        <p:spPr>
          <a:xfrm>
            <a:off x="4430693" y="2243324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400" dirty="0"/>
              <a:t>女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8368672" y="248340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400" dirty="0" smtClean="0"/>
              <a:t>男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4275504" y="262232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47.7%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" y="529512"/>
            <a:ext cx="5610225" cy="404812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5802903" y="1000925"/>
            <a:ext cx="1832750" cy="1189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Age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4771106" y="2798433"/>
            <a:ext cx="4258178" cy="423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• Average respondent age is 25 - 30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00" y="2124831"/>
            <a:ext cx="3614002" cy="6173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Google Shape;112;p19"/>
          <p:cNvSpPr txBox="1">
            <a:spLocks/>
          </p:cNvSpPr>
          <p:nvPr/>
        </p:nvSpPr>
        <p:spPr>
          <a:xfrm>
            <a:off x="353757" y="36387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50%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353757" y="114470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4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353757" y="192554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3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53757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20%</a:t>
            </a:r>
            <a:endParaRPr lang="en-US" sz="14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353757" y="348721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1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91857" y="42680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70226" y="176416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49.1%</a:t>
            </a:r>
            <a:endParaRPr lang="en-US" sz="1400" dirty="0"/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1629450" y="1556331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32.1%</a:t>
            </a:r>
            <a:endParaRPr lang="en-US" sz="1400" dirty="0"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2403392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17.7%</a:t>
            </a:r>
            <a:endParaRPr lang="en-US" sz="14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3236292" y="401952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0.8%</a:t>
            </a:r>
            <a:endParaRPr lang="en-US" sz="14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3997555" y="408059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0.2%</a:t>
            </a:r>
            <a:endParaRPr lang="en-US" sz="1400" dirty="0"/>
          </a:p>
        </p:txBody>
      </p:sp>
      <p:sp>
        <p:nvSpPr>
          <p:cNvPr id="21" name="Google Shape;112;p19"/>
          <p:cNvSpPr txBox="1">
            <a:spLocks/>
          </p:cNvSpPr>
          <p:nvPr/>
        </p:nvSpPr>
        <p:spPr>
          <a:xfrm>
            <a:off x="4882177" y="411988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5604575" y="41256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783549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25 - 30</a:t>
            </a:r>
            <a:endParaRPr lang="en-US" sz="14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1583372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18 - 24</a:t>
            </a:r>
            <a:endParaRPr lang="en-US" sz="14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2363066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31 - 40</a:t>
            </a:r>
            <a:endParaRPr lang="en-US" sz="14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3218874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&lt; 18</a:t>
            </a:r>
            <a:endParaRPr lang="en-US" sz="14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3917777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51 - 60</a:t>
            </a:r>
            <a:endParaRPr lang="en-US" sz="14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4720569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41 - 50</a:t>
            </a:r>
            <a:endParaRPr lang="en-US" sz="14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5530835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&gt; 61</a:t>
            </a:r>
            <a:endParaRPr lang="en-US" sz="14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3" y="628015"/>
            <a:ext cx="5943600" cy="406717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080593" y="860865"/>
            <a:ext cx="4485000" cy="1189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Time Online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" name="Google Shape;112;p19"/>
          <p:cNvSpPr txBox="1">
            <a:spLocks/>
          </p:cNvSpPr>
          <p:nvPr/>
        </p:nvSpPr>
        <p:spPr>
          <a:xfrm>
            <a:off x="353757" y="36387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50%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353757" y="114470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4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353757" y="192554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3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53757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20%</a:t>
            </a:r>
            <a:endParaRPr lang="en-US" sz="14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353757" y="348721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1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91857" y="42680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74478" y="61692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44.9%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44" y="1926192"/>
            <a:ext cx="3437846" cy="6493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Google Shape;112;p19"/>
          <p:cNvSpPr txBox="1">
            <a:spLocks/>
          </p:cNvSpPr>
          <p:nvPr/>
        </p:nvSpPr>
        <p:spPr>
          <a:xfrm>
            <a:off x="1785089" y="201556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27.1%</a:t>
            </a:r>
            <a:endParaRPr lang="en-US" sz="14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2689656" y="2706374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18.7%</a:t>
            </a:r>
            <a:endParaRPr lang="en-US" sz="14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3638431" y="3816846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4.7%</a:t>
            </a:r>
            <a:endParaRPr lang="en-US" sz="1400" dirty="0"/>
          </a:p>
        </p:txBody>
      </p:sp>
      <p:sp>
        <p:nvSpPr>
          <p:cNvPr id="33" name="Google Shape;112;p19"/>
          <p:cNvSpPr txBox="1">
            <a:spLocks/>
          </p:cNvSpPr>
          <p:nvPr/>
        </p:nvSpPr>
        <p:spPr>
          <a:xfrm>
            <a:off x="4534489" y="391762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3.7%</a:t>
            </a:r>
            <a:endParaRPr lang="en-US" sz="1400" dirty="0"/>
          </a:p>
        </p:txBody>
      </p:sp>
      <p:sp>
        <p:nvSpPr>
          <p:cNvPr id="34" name="Google Shape;112;p19"/>
          <p:cNvSpPr txBox="1">
            <a:spLocks/>
          </p:cNvSpPr>
          <p:nvPr/>
        </p:nvSpPr>
        <p:spPr>
          <a:xfrm>
            <a:off x="5458356" y="4153589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0.6%</a:t>
            </a:r>
            <a:endParaRPr lang="en-US" sz="1400" dirty="0"/>
          </a:p>
        </p:txBody>
      </p:sp>
      <p:sp>
        <p:nvSpPr>
          <p:cNvPr id="35" name="Google Shape;112;p19"/>
          <p:cNvSpPr txBox="1">
            <a:spLocks/>
          </p:cNvSpPr>
          <p:nvPr/>
        </p:nvSpPr>
        <p:spPr>
          <a:xfrm>
            <a:off x="874478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6" name="Google Shape;112;p19"/>
          <p:cNvSpPr txBox="1">
            <a:spLocks/>
          </p:cNvSpPr>
          <p:nvPr/>
        </p:nvSpPr>
        <p:spPr>
          <a:xfrm>
            <a:off x="1802285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/>
              <a:t>3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7" name="Google Shape;112;p19"/>
          <p:cNvSpPr txBox="1">
            <a:spLocks/>
          </p:cNvSpPr>
          <p:nvPr/>
        </p:nvSpPr>
        <p:spPr>
          <a:xfrm>
            <a:off x="2700596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/>
              <a:t>5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8" name="Google Shape;112;p19"/>
          <p:cNvSpPr txBox="1">
            <a:spLocks/>
          </p:cNvSpPr>
          <p:nvPr/>
        </p:nvSpPr>
        <p:spPr>
          <a:xfrm>
            <a:off x="3514587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&gt; 5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9" name="Google Shape;112;p19"/>
          <p:cNvSpPr txBox="1">
            <a:spLocks/>
          </p:cNvSpPr>
          <p:nvPr/>
        </p:nvSpPr>
        <p:spPr>
          <a:xfrm>
            <a:off x="4506144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40" name="Google Shape;112;p19"/>
          <p:cNvSpPr txBox="1">
            <a:spLocks/>
          </p:cNvSpPr>
          <p:nvPr/>
        </p:nvSpPr>
        <p:spPr>
          <a:xfrm>
            <a:off x="5389939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42" name="Google Shape;112;p19"/>
          <p:cNvSpPr txBox="1">
            <a:spLocks/>
          </p:cNvSpPr>
          <p:nvPr/>
        </p:nvSpPr>
        <p:spPr>
          <a:xfrm>
            <a:off x="4534489" y="2706374"/>
            <a:ext cx="5158651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• On average, respondents spent </a:t>
            </a:r>
          </a:p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4 hours online, excluding work</a:t>
            </a:r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04" y="3740719"/>
            <a:ext cx="4182451" cy="7203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56" y="1227506"/>
            <a:ext cx="3276600" cy="352234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52720" y="713181"/>
            <a:ext cx="4371376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Experience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8018389" y="4694512"/>
            <a:ext cx="836872" cy="5593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95.41%</a:t>
            </a:r>
            <a:endParaRPr lang="en-US" sz="16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5427590" y="119801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4.59%</a:t>
            </a:r>
            <a:endParaRPr lang="en-US" sz="16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5568170" y="826730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否</a:t>
            </a:r>
            <a:endParaRPr lang="en-US" sz="16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116057" y="4307335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/>
              <a:t>是的</a:t>
            </a:r>
            <a:endParaRPr lang="en-US" sz="1600" dirty="0"/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399036" y="1744992"/>
            <a:ext cx="5101550" cy="42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/>
              <a:t>• 4.59% of respondents didn’t have any experience with </a:t>
            </a:r>
            <a:r>
              <a:rPr lang="en-US" sz="1800" dirty="0" err="1" smtClean="0"/>
              <a:t>Taobao</a:t>
            </a:r>
            <a:r>
              <a:rPr lang="en-US" sz="1800" dirty="0" smtClean="0"/>
              <a:t> Live</a:t>
            </a:r>
          </a:p>
          <a:p>
            <a:pPr marL="0" indent="0">
              <a:buFont typeface="Muli"/>
              <a:buNone/>
            </a:pPr>
            <a:endParaRPr lang="en-US" sz="1800" dirty="0" smtClean="0"/>
          </a:p>
        </p:txBody>
      </p:sp>
      <p:sp>
        <p:nvSpPr>
          <p:cNvPr id="21" name="Google Shape;112;p19"/>
          <p:cNvSpPr txBox="1">
            <a:spLocks/>
          </p:cNvSpPr>
          <p:nvPr/>
        </p:nvSpPr>
        <p:spPr>
          <a:xfrm>
            <a:off x="399036" y="2540223"/>
            <a:ext cx="5101550" cy="42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/>
              <a:t>• That accounts for people who use other live streaming platforms or do not use any at all</a:t>
            </a:r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1" y="860914"/>
            <a:ext cx="4513853" cy="3820747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847701" y="706152"/>
            <a:ext cx="7801897" cy="1189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5400" dirty="0" smtClean="0"/>
              <a:t>Time on the Platform</a:t>
            </a:r>
            <a:endParaRPr sz="54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" name="Google Shape;112;p19"/>
          <p:cNvSpPr txBox="1">
            <a:spLocks/>
          </p:cNvSpPr>
          <p:nvPr/>
        </p:nvSpPr>
        <p:spPr>
          <a:xfrm>
            <a:off x="353757" y="36387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8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353757" y="114470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64%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353757" y="192554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48%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53757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32%</a:t>
            </a:r>
            <a:endParaRPr lang="en-US" sz="14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353757" y="348721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</a:t>
            </a:r>
            <a:r>
              <a:rPr lang="en-US" sz="1400" dirty="0"/>
              <a:t>6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91857" y="42680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03511" y="445378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76.45%</a:t>
            </a:r>
            <a:endParaRPr lang="en-US" sz="14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1832699" y="316219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21.16%</a:t>
            </a:r>
            <a:endParaRPr lang="en-US" sz="14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2814860" y="412016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2.20%</a:t>
            </a:r>
            <a:endParaRPr lang="en-US" sz="14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3807336" y="424573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0.20%</a:t>
            </a:r>
            <a:endParaRPr lang="en-US" sz="1400" dirty="0"/>
          </a:p>
        </p:txBody>
      </p:sp>
      <p:sp>
        <p:nvSpPr>
          <p:cNvPr id="33" name="Google Shape;112;p19"/>
          <p:cNvSpPr txBox="1">
            <a:spLocks/>
          </p:cNvSpPr>
          <p:nvPr/>
        </p:nvSpPr>
        <p:spPr>
          <a:xfrm>
            <a:off x="4919267" y="424573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0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35" name="Google Shape;112;p19"/>
          <p:cNvSpPr txBox="1">
            <a:spLocks/>
          </p:cNvSpPr>
          <p:nvPr/>
        </p:nvSpPr>
        <p:spPr>
          <a:xfrm>
            <a:off x="808112" y="456300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1-3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6" name="Google Shape;112;p19"/>
          <p:cNvSpPr txBox="1">
            <a:spLocks/>
          </p:cNvSpPr>
          <p:nvPr/>
        </p:nvSpPr>
        <p:spPr>
          <a:xfrm>
            <a:off x="1833333" y="456300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0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7" name="Google Shape;112;p19"/>
          <p:cNvSpPr txBox="1">
            <a:spLocks/>
          </p:cNvSpPr>
          <p:nvPr/>
        </p:nvSpPr>
        <p:spPr>
          <a:xfrm>
            <a:off x="2811403" y="4563007"/>
            <a:ext cx="644192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4-6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8" name="Google Shape;112;p19"/>
          <p:cNvSpPr txBox="1">
            <a:spLocks/>
          </p:cNvSpPr>
          <p:nvPr/>
        </p:nvSpPr>
        <p:spPr>
          <a:xfrm>
            <a:off x="3671192" y="4563007"/>
            <a:ext cx="835981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&gt;=10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9" name="Google Shape;112;p19"/>
          <p:cNvSpPr txBox="1">
            <a:spLocks/>
          </p:cNvSpPr>
          <p:nvPr/>
        </p:nvSpPr>
        <p:spPr>
          <a:xfrm>
            <a:off x="4766724" y="456300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7-9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42" name="Google Shape;112;p19"/>
          <p:cNvSpPr txBox="1">
            <a:spLocks/>
          </p:cNvSpPr>
          <p:nvPr/>
        </p:nvSpPr>
        <p:spPr>
          <a:xfrm>
            <a:off x="3321933" y="2771287"/>
            <a:ext cx="5158651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On average, respondents spent </a:t>
            </a:r>
          </a:p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around 1 - 3 hours on </a:t>
            </a:r>
            <a:r>
              <a:rPr lang="en-US" sz="1800" dirty="0" err="1" smtClean="0">
                <a:solidFill>
                  <a:schemeClr val="bg1"/>
                </a:solidFill>
              </a:rPr>
              <a:t>Taobao</a:t>
            </a:r>
            <a:r>
              <a:rPr lang="en-US" sz="1800" dirty="0" smtClean="0">
                <a:solidFill>
                  <a:schemeClr val="bg1"/>
                </a:solidFill>
              </a:rPr>
              <a:t> Live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87" y="1839903"/>
            <a:ext cx="3882605" cy="8532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81181" y="438030"/>
            <a:ext cx="4371376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Attraction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3" y="2927926"/>
            <a:ext cx="3933657" cy="8808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36" y="1369294"/>
            <a:ext cx="4665648" cy="3299913"/>
          </a:xfrm>
          <a:prstGeom prst="rect">
            <a:avLst/>
          </a:prstGeom>
        </p:spPr>
      </p:pic>
      <p:sp>
        <p:nvSpPr>
          <p:cNvPr id="18" name="Google Shape;112;p19"/>
          <p:cNvSpPr txBox="1">
            <a:spLocks/>
          </p:cNvSpPr>
          <p:nvPr/>
        </p:nvSpPr>
        <p:spPr>
          <a:xfrm>
            <a:off x="8392910" y="284051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42.51%</a:t>
            </a:r>
            <a:endParaRPr lang="en-US" sz="16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8500605" y="244166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同意</a:t>
            </a:r>
            <a:endParaRPr lang="en-US" sz="16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4412784" y="207011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不同意</a:t>
            </a:r>
            <a:endParaRPr lang="en-US" sz="16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4830715" y="406290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中性</a:t>
            </a:r>
            <a:endParaRPr lang="en-US" sz="1600" dirty="0"/>
          </a:p>
          <a:p>
            <a:pPr marL="0" indent="0">
              <a:buFont typeface="Muli"/>
              <a:buNone/>
            </a:pPr>
            <a:endParaRPr lang="en-US" sz="16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4752167" y="152253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非常同意</a:t>
            </a:r>
            <a:endParaRPr lang="en-US" sz="16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5695527" y="973171"/>
            <a:ext cx="943360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强烈反对</a:t>
            </a:r>
            <a:endParaRPr lang="en-US" sz="16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4756975" y="445428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39.72%</a:t>
            </a:r>
            <a:endParaRPr lang="en-US" sz="16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4423865" y="2368575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15.37%</a:t>
            </a:r>
            <a:endParaRPr lang="en-US" sz="16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4858655" y="182467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2.20%</a:t>
            </a:r>
            <a:endParaRPr lang="en-US" sz="16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5830092" y="13176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/>
              <a:t>0</a:t>
            </a:r>
            <a:r>
              <a:rPr lang="en-US" sz="1600" dirty="0" smtClean="0"/>
              <a:t>.20%</a:t>
            </a:r>
            <a:endParaRPr lang="en-US" sz="16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314000" y="1492427"/>
            <a:ext cx="3651985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42% agreed that </a:t>
            </a:r>
            <a:r>
              <a:rPr lang="en-US" sz="1800" dirty="0" err="1" smtClean="0">
                <a:solidFill>
                  <a:schemeClr val="bg1"/>
                </a:solidFill>
              </a:rPr>
              <a:t>Taobao</a:t>
            </a:r>
            <a:r>
              <a:rPr lang="en-US" sz="1800" dirty="0" smtClean="0">
                <a:solidFill>
                  <a:schemeClr val="bg1"/>
                </a:solidFill>
              </a:rPr>
              <a:t> Live is more potent at attracting people’s attention towards products</a:t>
            </a:r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33399" y="533400"/>
            <a:ext cx="3254829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/>
              <a:t>The emerging trend</a:t>
            </a:r>
            <a:endParaRPr sz="24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Of Live Streaming</a:t>
            </a:r>
            <a:endParaRPr sz="2400" dirty="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Google Shape;254;p28"/>
          <p:cNvSpPr txBox="1">
            <a:spLocks/>
          </p:cNvSpPr>
          <p:nvPr/>
        </p:nvSpPr>
        <p:spPr>
          <a:xfrm>
            <a:off x="533399" y="1984520"/>
            <a:ext cx="93947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sz="8000" dirty="0" smtClean="0"/>
              <a:t>$60,000,000,000</a:t>
            </a:r>
            <a:endParaRPr lang="en" sz="8000" dirty="0"/>
          </a:p>
        </p:txBody>
      </p:sp>
      <p:sp>
        <p:nvSpPr>
          <p:cNvPr id="5" name="Google Shape;255;p28"/>
          <p:cNvSpPr txBox="1">
            <a:spLocks/>
          </p:cNvSpPr>
          <p:nvPr/>
        </p:nvSpPr>
        <p:spPr>
          <a:xfrm>
            <a:off x="1442133" y="3144320"/>
            <a:ext cx="649904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mtClean="0"/>
              <a:t>That’s live streaming’s estimated annual worth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40" y="2435126"/>
            <a:ext cx="4635657" cy="9657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873760"/>
            <a:ext cx="6067447" cy="3530917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05749" y="276554"/>
            <a:ext cx="5157232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Importance of Host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1251140" y="3543624"/>
            <a:ext cx="3651985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62% consider the presence of a host an important factor</a:t>
            </a:r>
          </a:p>
        </p:txBody>
      </p:sp>
      <p:sp>
        <p:nvSpPr>
          <p:cNvPr id="21" name="Google Shape;112;p19"/>
          <p:cNvSpPr txBox="1">
            <a:spLocks/>
          </p:cNvSpPr>
          <p:nvPr/>
        </p:nvSpPr>
        <p:spPr>
          <a:xfrm>
            <a:off x="4003530" y="1541796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否</a:t>
            </a:r>
            <a:endParaRPr lang="en-US" sz="16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501084" y="2861857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/>
              <a:t>是的</a:t>
            </a:r>
            <a:endParaRPr lang="en-US" sz="16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3834477" y="1968141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37.92%</a:t>
            </a:r>
            <a:endParaRPr lang="en-US" sz="16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8377138" y="3309849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62.08%</a:t>
            </a:r>
            <a:endParaRPr lang="en-US" sz="16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3" y="3141928"/>
            <a:ext cx="5196840" cy="880576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251597" y="372133"/>
            <a:ext cx="5786346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Favorite Hosts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251597" y="1427534"/>
            <a:ext cx="3651985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57% reported having a favorite host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813" y="1355304"/>
            <a:ext cx="5517243" cy="3320563"/>
          </a:xfrm>
          <a:prstGeom prst="rect">
            <a:avLst/>
          </a:prstGeom>
        </p:spPr>
      </p:pic>
      <p:sp>
        <p:nvSpPr>
          <p:cNvPr id="12" name="Google Shape;112;p19"/>
          <p:cNvSpPr txBox="1">
            <a:spLocks/>
          </p:cNvSpPr>
          <p:nvPr/>
        </p:nvSpPr>
        <p:spPr>
          <a:xfrm>
            <a:off x="8243213" y="3384787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57.09%</a:t>
            </a:r>
            <a:endParaRPr lang="en-US" sz="16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427327" y="2582577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42.91%</a:t>
            </a:r>
            <a:endParaRPr lang="en-US" sz="16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8342861" y="2985510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/>
              <a:t>是的</a:t>
            </a:r>
            <a:endParaRPr lang="en-US" sz="16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644348" y="2150421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否</a:t>
            </a:r>
            <a:endParaRPr lang="en-US" sz="16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26161" y="129853"/>
            <a:ext cx="5786346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Interactivity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125772" y="1048103"/>
            <a:ext cx="3326174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36% considered the platform highly interactive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84" y="3044984"/>
            <a:ext cx="4567146" cy="6914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57" y="1014462"/>
            <a:ext cx="5577727" cy="3871497"/>
          </a:xfrm>
          <a:prstGeom prst="rect">
            <a:avLst/>
          </a:prstGeom>
        </p:spPr>
      </p:pic>
      <p:sp>
        <p:nvSpPr>
          <p:cNvPr id="16" name="Google Shape;112;p19"/>
          <p:cNvSpPr txBox="1">
            <a:spLocks/>
          </p:cNvSpPr>
          <p:nvPr/>
        </p:nvSpPr>
        <p:spPr>
          <a:xfrm>
            <a:off x="8378254" y="2859639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44.91%</a:t>
            </a:r>
            <a:endParaRPr lang="en-US" sz="1600" dirty="0"/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3893342" y="4526455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36.33%</a:t>
            </a:r>
            <a:endParaRPr lang="en-US" sz="1600" dirty="0"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3443400" y="223716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15.57%</a:t>
            </a:r>
            <a:endParaRPr lang="en-US" sz="16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3944141" y="1615748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2.99%</a:t>
            </a:r>
            <a:endParaRPr lang="en-US" sz="16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5032713" y="978177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0.2%</a:t>
            </a:r>
            <a:endParaRPr lang="en-US" sz="16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3948038" y="4146856"/>
            <a:ext cx="875097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赞赏</a:t>
            </a:r>
            <a:endParaRPr lang="en-US" sz="16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8466219" y="2494246"/>
            <a:ext cx="558800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中立</a:t>
            </a:r>
            <a:endParaRPr lang="en-US" sz="16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3331029" y="1884096"/>
            <a:ext cx="1058176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不</a:t>
            </a:r>
            <a:r>
              <a:rPr lang="zh-CN" altLang="en-US" sz="1600" dirty="0"/>
              <a:t>是很赞赏</a:t>
            </a:r>
            <a:endParaRPr lang="en-US" sz="16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3973539" y="1236931"/>
            <a:ext cx="875097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非常赞</a:t>
            </a:r>
            <a:r>
              <a:rPr lang="zh-CN" altLang="en-US" sz="1600" dirty="0"/>
              <a:t>赏</a:t>
            </a:r>
            <a:endParaRPr lang="en-US" sz="16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5037410" y="613627"/>
            <a:ext cx="875097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非</a:t>
            </a:r>
            <a:r>
              <a:rPr lang="zh-CN" altLang="en-US" sz="1600" dirty="0"/>
              <a:t>常赞赏</a:t>
            </a:r>
            <a:endParaRPr lang="en-US" sz="16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56" y="3120083"/>
            <a:ext cx="4396457" cy="9159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19" y="1458721"/>
            <a:ext cx="4591865" cy="3235342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374938" y="78785"/>
            <a:ext cx="6754457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err="1" smtClean="0"/>
              <a:t>Informativeness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8441014" y="2847008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42.32%</a:t>
            </a:r>
            <a:endParaRPr lang="en-US" sz="16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8548709" y="252798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同意</a:t>
            </a:r>
            <a:endParaRPr lang="en-US" sz="16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4460888" y="214192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不同意</a:t>
            </a:r>
            <a:endParaRPr lang="en-US" sz="16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4878819" y="413471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中性</a:t>
            </a:r>
            <a:endParaRPr lang="en-US" sz="1600" dirty="0"/>
          </a:p>
          <a:p>
            <a:pPr marL="0" indent="0">
              <a:buFont typeface="Muli"/>
              <a:buNone/>
            </a:pPr>
            <a:endParaRPr lang="en-US" sz="16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4800271" y="1594341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非常同意</a:t>
            </a:r>
            <a:endParaRPr lang="en-US" sz="16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5743631" y="1095778"/>
            <a:ext cx="943360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强烈反对</a:t>
            </a:r>
            <a:endParaRPr lang="en-US" sz="16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4805079" y="445352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36.73%</a:t>
            </a:r>
            <a:endParaRPr lang="en-US" sz="16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4471969" y="244038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15.37%</a:t>
            </a:r>
            <a:endParaRPr lang="en-US" sz="16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4906759" y="189648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5.39%</a:t>
            </a:r>
            <a:endParaRPr lang="en-US" sz="16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5878196" y="138948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/>
              <a:t>0</a:t>
            </a:r>
            <a:r>
              <a:rPr lang="en-US" sz="1600" dirty="0" smtClean="0"/>
              <a:t>.20%</a:t>
            </a:r>
            <a:endParaRPr lang="en-US" sz="16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381033" y="1331793"/>
            <a:ext cx="3651985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42% agreed that </a:t>
            </a:r>
            <a:r>
              <a:rPr lang="en-US" sz="1800" dirty="0" err="1" smtClean="0">
                <a:solidFill>
                  <a:schemeClr val="bg1"/>
                </a:solidFill>
              </a:rPr>
              <a:t>Taobao</a:t>
            </a:r>
            <a:r>
              <a:rPr lang="en-US" sz="1800" dirty="0" smtClean="0">
                <a:solidFill>
                  <a:schemeClr val="bg1"/>
                </a:solidFill>
              </a:rPr>
              <a:t> Live is more potent at attracting people’s attention towards products</a:t>
            </a:r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04" y="3079441"/>
            <a:ext cx="4494143" cy="9924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55" y="1393981"/>
            <a:ext cx="4759229" cy="331726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374938" y="78785"/>
            <a:ext cx="6754457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Use and Features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8341037" y="27173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40.12%</a:t>
            </a:r>
            <a:endParaRPr lang="en-US" sz="16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8448732" y="239835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同意</a:t>
            </a:r>
            <a:endParaRPr lang="en-US" sz="16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4306113" y="225094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不同意</a:t>
            </a:r>
            <a:endParaRPr lang="en-US" sz="16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4921070" y="4243501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中性</a:t>
            </a:r>
            <a:endParaRPr lang="en-US" sz="1600" dirty="0"/>
          </a:p>
          <a:p>
            <a:pPr marL="0" indent="0">
              <a:buFont typeface="Muli"/>
              <a:buNone/>
            </a:pPr>
            <a:endParaRPr lang="en-US" sz="16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4652678" y="1573748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非常同意</a:t>
            </a:r>
            <a:endParaRPr lang="en-US" sz="16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5649752" y="1015144"/>
            <a:ext cx="943360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强烈反对</a:t>
            </a:r>
            <a:endParaRPr lang="en-US" sz="16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4884785" y="458410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36.53%</a:t>
            </a:r>
            <a:endParaRPr lang="en-US" sz="16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4288166" y="254940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15.57%</a:t>
            </a:r>
            <a:endParaRPr lang="en-US" sz="16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4759166" y="1875889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7.58%</a:t>
            </a:r>
            <a:endParaRPr lang="en-US" sz="16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5756240" y="134262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/>
              <a:t>0</a:t>
            </a:r>
            <a:r>
              <a:rPr lang="en-US" sz="1600" dirty="0" smtClean="0"/>
              <a:t>.20%</a:t>
            </a:r>
            <a:endParaRPr lang="en-US" sz="16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457087" y="1226894"/>
            <a:ext cx="3362293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40% agreed that the platform is more informative about product use and features than other media</a:t>
            </a:r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99" y="3150893"/>
            <a:ext cx="4856389" cy="10078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80" y="1294819"/>
            <a:ext cx="5245838" cy="3698564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507556" y="70759"/>
            <a:ext cx="6754457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Product Quality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8401025" y="295686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43.51%</a:t>
            </a:r>
            <a:endParaRPr lang="en-US" sz="16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8508720" y="263784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同意</a:t>
            </a:r>
            <a:endParaRPr lang="en-US" sz="16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3905624" y="2133789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不同意</a:t>
            </a:r>
            <a:endParaRPr lang="en-US" sz="16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4303784" y="435907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中性</a:t>
            </a:r>
            <a:endParaRPr lang="en-US" sz="1600" dirty="0"/>
          </a:p>
          <a:p>
            <a:pPr marL="0" indent="0">
              <a:buFont typeface="Muli"/>
              <a:buNone/>
            </a:pPr>
            <a:endParaRPr lang="en-US" sz="16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4199625" y="1560459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非常同意</a:t>
            </a:r>
            <a:endParaRPr lang="en-US" sz="16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5286262" y="947218"/>
            <a:ext cx="943360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强烈反对</a:t>
            </a:r>
            <a:endParaRPr lang="en-US" sz="16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4245728" y="469967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35.73%</a:t>
            </a:r>
            <a:endParaRPr lang="en-US" sz="16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3887677" y="243225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16.37%</a:t>
            </a:r>
            <a:endParaRPr lang="en-US" sz="16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4306113" y="186260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4.19%</a:t>
            </a:r>
            <a:endParaRPr lang="en-US" sz="16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5392750" y="127469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/>
              <a:t>0</a:t>
            </a:r>
            <a:r>
              <a:rPr lang="en-US" sz="1600" dirty="0" smtClean="0"/>
              <a:t>.20%</a:t>
            </a:r>
            <a:endParaRPr lang="en-US" sz="16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457087" y="1226894"/>
            <a:ext cx="3362293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43% agreed that the platform provides more information about product quality</a:t>
            </a:r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18" y="3254682"/>
            <a:ext cx="4728029" cy="10047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88" y="1274696"/>
            <a:ext cx="5334454" cy="3752629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2138233" y="-24820"/>
            <a:ext cx="6754457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Appearance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8371867" y="297500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43.71%</a:t>
            </a:r>
            <a:endParaRPr lang="en-US" sz="16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8479562" y="265598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同意</a:t>
            </a:r>
            <a:endParaRPr lang="en-US" sz="16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3759227" y="214161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不同意</a:t>
            </a:r>
            <a:endParaRPr lang="en-US" sz="16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4199625" y="4373441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中性</a:t>
            </a:r>
            <a:endParaRPr lang="en-US" sz="1600" dirty="0"/>
          </a:p>
          <a:p>
            <a:pPr marL="0" indent="0">
              <a:buFont typeface="Muli"/>
              <a:buNone/>
            </a:pPr>
            <a:endParaRPr lang="en-US" sz="16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4102514" y="154101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非常同意</a:t>
            </a:r>
            <a:endParaRPr lang="en-US" sz="16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5162556" y="901920"/>
            <a:ext cx="943360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强烈反对</a:t>
            </a:r>
            <a:endParaRPr lang="en-US" sz="16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4141569" y="471404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35.13%</a:t>
            </a:r>
            <a:endParaRPr lang="en-US" sz="16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3741280" y="244007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15.57%</a:t>
            </a:r>
            <a:endParaRPr lang="en-US" sz="16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4209002" y="1843151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5.39%</a:t>
            </a:r>
            <a:endParaRPr lang="en-US" sz="16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5269044" y="1229398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/>
              <a:t>0</a:t>
            </a:r>
            <a:r>
              <a:rPr lang="en-US" sz="1600" dirty="0" smtClean="0"/>
              <a:t>.20%</a:t>
            </a:r>
            <a:endParaRPr lang="en-US" sz="16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309485" y="1233952"/>
            <a:ext cx="3569859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43% also agreed that the platform provides more information about product appearance</a:t>
            </a:r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276604" y="213418"/>
            <a:ext cx="3740053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Influence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313868" y="1215041"/>
            <a:ext cx="2964280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&gt; 35% reported that they can be influenced by the platform to do online shopping</a:t>
            </a:r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8378254" y="542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dirty="0" smtClean="0"/>
              <a:t>Q14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8" y="3294743"/>
            <a:ext cx="4979382" cy="684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85" y="920646"/>
            <a:ext cx="5607050" cy="3891849"/>
          </a:xfrm>
          <a:prstGeom prst="rect">
            <a:avLst/>
          </a:prstGeom>
        </p:spPr>
      </p:pic>
      <p:sp>
        <p:nvSpPr>
          <p:cNvPr id="21" name="Google Shape;112;p19"/>
          <p:cNvSpPr txBox="1">
            <a:spLocks/>
          </p:cNvSpPr>
          <p:nvPr/>
        </p:nvSpPr>
        <p:spPr>
          <a:xfrm>
            <a:off x="8200349" y="277906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44.71%</a:t>
            </a:r>
            <a:endParaRPr lang="en-US" sz="16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3808861" y="4487565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35.53%</a:t>
            </a:r>
            <a:endParaRPr lang="en-US" sz="16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3339626" y="212986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16.97%</a:t>
            </a:r>
            <a:endParaRPr lang="en-US" sz="16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3808861" y="1506275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2.40%</a:t>
            </a:r>
            <a:endParaRPr lang="en-US" sz="1600" dirty="0"/>
          </a:p>
        </p:txBody>
      </p:sp>
      <p:sp>
        <p:nvSpPr>
          <p:cNvPr id="33" name="Google Shape;112;p19"/>
          <p:cNvSpPr txBox="1">
            <a:spLocks/>
          </p:cNvSpPr>
          <p:nvPr/>
        </p:nvSpPr>
        <p:spPr>
          <a:xfrm>
            <a:off x="5057090" y="868408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0.40%</a:t>
            </a:r>
            <a:endParaRPr lang="en-US" sz="1600" dirty="0"/>
          </a:p>
        </p:txBody>
      </p:sp>
      <p:sp>
        <p:nvSpPr>
          <p:cNvPr id="34" name="Google Shape;112;p19"/>
          <p:cNvSpPr txBox="1">
            <a:spLocks/>
          </p:cNvSpPr>
          <p:nvPr/>
        </p:nvSpPr>
        <p:spPr>
          <a:xfrm>
            <a:off x="8307128" y="240198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中立</a:t>
            </a:r>
            <a:endParaRPr lang="en-US" sz="1600" dirty="0"/>
          </a:p>
        </p:txBody>
      </p:sp>
      <p:sp>
        <p:nvSpPr>
          <p:cNvPr id="35" name="Google Shape;112;p19"/>
          <p:cNvSpPr txBox="1">
            <a:spLocks/>
          </p:cNvSpPr>
          <p:nvPr/>
        </p:nvSpPr>
        <p:spPr>
          <a:xfrm>
            <a:off x="3880904" y="412646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可能</a:t>
            </a:r>
            <a:endParaRPr lang="en-US" sz="1600" dirty="0"/>
          </a:p>
        </p:txBody>
      </p:sp>
      <p:sp>
        <p:nvSpPr>
          <p:cNvPr id="36" name="Google Shape;112;p19"/>
          <p:cNvSpPr txBox="1">
            <a:spLocks/>
          </p:cNvSpPr>
          <p:nvPr/>
        </p:nvSpPr>
        <p:spPr>
          <a:xfrm>
            <a:off x="3318382" y="1809037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不太可能</a:t>
            </a:r>
            <a:endParaRPr lang="en-US" sz="1600" dirty="0"/>
          </a:p>
        </p:txBody>
      </p:sp>
      <p:sp>
        <p:nvSpPr>
          <p:cNvPr id="37" name="Google Shape;112;p19"/>
          <p:cNvSpPr txBox="1">
            <a:spLocks/>
          </p:cNvSpPr>
          <p:nvPr/>
        </p:nvSpPr>
        <p:spPr>
          <a:xfrm>
            <a:off x="3758062" y="1196287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很大可能</a:t>
            </a:r>
            <a:endParaRPr lang="en-US" sz="1600" dirty="0"/>
          </a:p>
        </p:txBody>
      </p:sp>
      <p:sp>
        <p:nvSpPr>
          <p:cNvPr id="38" name="Google Shape;112;p19"/>
          <p:cNvSpPr txBox="1">
            <a:spLocks/>
          </p:cNvSpPr>
          <p:nvPr/>
        </p:nvSpPr>
        <p:spPr>
          <a:xfrm>
            <a:off x="5057090" y="56261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不可能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83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645742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Analysis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Testing the hypotheses against linear regression model of the survey results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7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7" y="112714"/>
            <a:ext cx="6510825" cy="4907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112665"/>
            <a:ext cx="6510890" cy="49074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112666"/>
            <a:ext cx="6510890" cy="4234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536082"/>
            <a:ext cx="6510890" cy="5767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1118734"/>
            <a:ext cx="6510890" cy="3887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1507445"/>
            <a:ext cx="6510890" cy="3887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1880113"/>
            <a:ext cx="6510890" cy="4164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2267463"/>
            <a:ext cx="6510890" cy="4164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3032165"/>
            <a:ext cx="6510890" cy="4164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2654813"/>
            <a:ext cx="6510890" cy="4164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3809586"/>
            <a:ext cx="6510890" cy="4164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4217006"/>
            <a:ext cx="6510890" cy="222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4419390"/>
            <a:ext cx="6510890" cy="222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4799859"/>
            <a:ext cx="6510890" cy="222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2" y="4619091"/>
            <a:ext cx="6510890" cy="2221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79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839387" y="1856248"/>
            <a:ext cx="3459768" cy="16786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1. Indicate…</a:t>
            </a:r>
            <a:endParaRPr b="1" dirty="0"/>
          </a:p>
          <a:p>
            <a:pPr marL="0" lvl="0" indent="0">
              <a:buNone/>
            </a:pPr>
            <a:r>
              <a:rPr lang="en-US" dirty="0" smtClean="0"/>
              <a:t>…exactly what </a:t>
            </a:r>
            <a:r>
              <a:rPr lang="en-US" dirty="0"/>
              <a:t>factors of live streaming platforms influence consumer buying </a:t>
            </a:r>
            <a:r>
              <a:rPr lang="en-US" dirty="0" smtClean="0"/>
              <a:t>behavior.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995250" y="478036"/>
            <a:ext cx="737620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the aims of this research?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4683353" y="1856248"/>
            <a:ext cx="3797231" cy="16122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2. Identify…</a:t>
            </a:r>
            <a:endParaRPr b="1" dirty="0"/>
          </a:p>
          <a:p>
            <a:pPr marL="0" lvl="0" indent="0">
              <a:buNone/>
            </a:pPr>
            <a:r>
              <a:rPr lang="en-US" dirty="0" smtClean="0"/>
              <a:t>…the </a:t>
            </a:r>
            <a:r>
              <a:rPr lang="en-US" dirty="0"/>
              <a:t>audiences that are most </a:t>
            </a:r>
            <a:r>
              <a:rPr lang="en-US" dirty="0" smtClean="0"/>
              <a:t>suitable for live streaming marketing strategies.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uild="p"/>
      <p:bldP spid="1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511664" y="1438236"/>
            <a:ext cx="6151880" cy="26014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The data from the survey confirms all the four suggested hypotheses. Most important factors that influence buying behavior are: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Informativeness</a:t>
            </a:r>
            <a:r>
              <a:rPr lang="en-US" dirty="0" smtClean="0"/>
              <a:t> (.168), attraction (0.233), interactivity (.317), </a:t>
            </a:r>
            <a:r>
              <a:rPr lang="en-US" dirty="0" smtClean="0"/>
              <a:t>and loyalty </a:t>
            </a:r>
            <a:r>
              <a:rPr lang="en-US" dirty="0" smtClean="0"/>
              <a:t>to a smaller </a:t>
            </a:r>
            <a:r>
              <a:rPr lang="en-US" dirty="0" smtClean="0"/>
              <a:t>extent (0.091)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200373" y="354873"/>
            <a:ext cx="6965960" cy="6169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Conclusions: 1. Indicated Factors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8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967740" y="354873"/>
            <a:ext cx="7198593" cy="6169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Conclusions: 2. Identified Audiences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502608" y="1526977"/>
            <a:ext cx="6233691" cy="5754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 smtClean="0"/>
              <a:t>Negative relationship between age </a:t>
            </a:r>
            <a:r>
              <a:rPr lang="en-US" dirty="0" smtClean="0"/>
              <a:t>and </a:t>
            </a:r>
            <a:r>
              <a:rPr lang="en-US" dirty="0" smtClean="0"/>
              <a:t>influence</a:t>
            </a:r>
            <a:endParaRPr dirty="0"/>
          </a:p>
        </p:txBody>
      </p:sp>
      <p:sp>
        <p:nvSpPr>
          <p:cNvPr id="8" name="Google Shape;104;p18"/>
          <p:cNvSpPr txBox="1">
            <a:spLocks/>
          </p:cNvSpPr>
          <p:nvPr/>
        </p:nvSpPr>
        <p:spPr>
          <a:xfrm>
            <a:off x="1502609" y="2269005"/>
            <a:ext cx="6233691" cy="57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-381000">
              <a:buSzPts val="2400"/>
            </a:pPr>
            <a:r>
              <a:rPr lang="en-US" dirty="0" smtClean="0"/>
              <a:t>Women tend to be more influenced than men</a:t>
            </a:r>
            <a:endParaRPr lang="en-US" dirty="0"/>
          </a:p>
        </p:txBody>
      </p:sp>
      <p:sp>
        <p:nvSpPr>
          <p:cNvPr id="9" name="Google Shape;104;p18"/>
          <p:cNvSpPr txBox="1">
            <a:spLocks/>
          </p:cNvSpPr>
          <p:nvPr/>
        </p:nvSpPr>
        <p:spPr>
          <a:xfrm>
            <a:off x="1502608" y="3011033"/>
            <a:ext cx="6233691" cy="57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-381000">
              <a:buSzPts val="2400"/>
            </a:pPr>
            <a:r>
              <a:rPr lang="en-US" dirty="0" smtClean="0"/>
              <a:t>Positive relationship between time online and on the platform and </a:t>
            </a:r>
            <a:r>
              <a:rPr lang="en-US" dirty="0" smtClean="0"/>
              <a:t>the likelihood of the influence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749969" y="2182414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Ready to answer your questions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923391" y="205332"/>
            <a:ext cx="5177971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Significance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" name="Google Shape;104;p18"/>
          <p:cNvSpPr txBox="1">
            <a:spLocks/>
          </p:cNvSpPr>
          <p:nvPr/>
        </p:nvSpPr>
        <p:spPr>
          <a:xfrm>
            <a:off x="956872" y="2250824"/>
            <a:ext cx="6233691" cy="5754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⬡"/>
            </a:pPr>
            <a:endParaRPr lang="en-US" sz="24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Google Shape;104;p18"/>
          <p:cNvSpPr txBox="1">
            <a:spLocks/>
          </p:cNvSpPr>
          <p:nvPr/>
        </p:nvSpPr>
        <p:spPr>
          <a:xfrm>
            <a:off x="717386" y="3338626"/>
            <a:ext cx="6014400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Supports further research in e-marketing</a:t>
            </a:r>
            <a:endParaRPr lang="en-US" dirty="0"/>
          </a:p>
        </p:txBody>
      </p:sp>
      <p:sp>
        <p:nvSpPr>
          <p:cNvPr id="14" name="Google Shape;104;p18"/>
          <p:cNvSpPr txBox="1">
            <a:spLocks/>
          </p:cNvSpPr>
          <p:nvPr/>
        </p:nvSpPr>
        <p:spPr>
          <a:xfrm>
            <a:off x="717386" y="2482754"/>
            <a:ext cx="7676112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Assist foreign businesses in penetrating the market</a:t>
            </a:r>
            <a:endParaRPr lang="en-US" dirty="0"/>
          </a:p>
        </p:txBody>
      </p:sp>
      <p:sp>
        <p:nvSpPr>
          <p:cNvPr id="15" name="Google Shape;104;p18"/>
          <p:cNvSpPr txBox="1">
            <a:spLocks/>
          </p:cNvSpPr>
          <p:nvPr/>
        </p:nvSpPr>
        <p:spPr>
          <a:xfrm>
            <a:off x="717386" y="1566650"/>
            <a:ext cx="7676112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Arial"/>
              <a:buChar char="⬡"/>
            </a:pPr>
            <a:r>
              <a:rPr lang="en-US" dirty="0"/>
              <a:t>Assists local businesses in strategy choice</a:t>
            </a:r>
          </a:p>
        </p:txBody>
      </p:sp>
    </p:spTree>
    <p:extLst>
      <p:ext uri="{BB962C8B-B14F-4D97-AF65-F5344CB8AC3E}">
        <p14:creationId xmlns:p14="http://schemas.microsoft.com/office/powerpoint/2010/main" val="289965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Case Platform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79% of the live streaming market share belongs to Taobao Live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31" y="619432"/>
            <a:ext cx="5872967" cy="363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3182175" cy="1384500"/>
            <a:chOff x="6038025" y="2598925"/>
            <a:chExt cx="3182175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5" y="2598925"/>
              <a:ext cx="2579715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0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Hypothesize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lvl="0">
                <a:spcAft>
                  <a:spcPts val="1600"/>
                </a:spcAft>
              </a:pPr>
              <a:r>
                <a:rPr lang="en-US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Inspect academic literature and derive relevant hypotheses that would serve as the foundation for research</a:t>
              </a:r>
              <a:endParaRPr lang="en-US"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13728" y="2172128"/>
            <a:ext cx="3312522" cy="1384500"/>
            <a:chOff x="318528" y="1844098"/>
            <a:chExt cx="3312522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318528" y="1844098"/>
              <a:ext cx="2184993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Survey</a:t>
              </a:r>
              <a:endParaRPr sz="2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Design a questionnaire based on the hypotheses and conduct a survey among Chinese internet users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4054002" cy="1384500"/>
            <a:chOff x="4908100" y="889950"/>
            <a:chExt cx="4054002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5" y="889950"/>
              <a:ext cx="2321617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Analyze</a:t>
              </a:r>
              <a:endParaRPr sz="2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lvl="0">
                <a:spcAft>
                  <a:spcPts val="1600"/>
                </a:spcAft>
              </a:pPr>
              <a:r>
                <a:rPr lang="en-US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Build a </a:t>
              </a:r>
              <a:r>
                <a:rPr lang="en-US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linear regression </a:t>
              </a:r>
              <a:r>
                <a:rPr lang="en-US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analysis model based on the survey responses and test the hypotheses against it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Hypotheses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557252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Theoretical assumptions on what factors of live streaming influence buying behavior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1248005" y="1437966"/>
            <a:ext cx="7691284" cy="19630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H1. </a:t>
            </a:r>
            <a:r>
              <a:rPr lang="en-US" dirty="0" err="1"/>
              <a:t>Taobao</a:t>
            </a:r>
            <a:r>
              <a:rPr lang="en-US" dirty="0"/>
              <a:t> Live influences buying behavior because its environment allows users to familiarize with the products in more detail. 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1248005" y="3764524"/>
            <a:ext cx="7691284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theory behind complex buying behavior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875204" y="92725"/>
            <a:ext cx="671252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H1 further breaks down to: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69396" y="1369168"/>
            <a:ext cx="7646352" cy="5754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H1a: </a:t>
            </a:r>
            <a:r>
              <a:rPr lang="en-US" sz="1800" dirty="0" err="1"/>
              <a:t>Taobao</a:t>
            </a:r>
            <a:r>
              <a:rPr lang="en-US" sz="1800" dirty="0"/>
              <a:t> </a:t>
            </a:r>
            <a:r>
              <a:rPr lang="en-US" sz="1800" dirty="0" smtClean="0"/>
              <a:t>Live </a:t>
            </a:r>
            <a:r>
              <a:rPr lang="en-US" sz="1800" dirty="0"/>
              <a:t>provides detailed information on products in general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104;p18"/>
          <p:cNvSpPr txBox="1">
            <a:spLocks/>
          </p:cNvSpPr>
          <p:nvPr/>
        </p:nvSpPr>
        <p:spPr>
          <a:xfrm>
            <a:off x="369395" y="2130263"/>
            <a:ext cx="8450139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H1b: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</a:t>
            </a:r>
            <a:r>
              <a:rPr lang="en-US" sz="1800" dirty="0" smtClean="0"/>
              <a:t>on products </a:t>
            </a:r>
            <a:r>
              <a:rPr lang="en-US" sz="1800" dirty="0"/>
              <a:t>use and features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69396" y="3004460"/>
            <a:ext cx="8715610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H1c: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on products quality</a:t>
            </a:r>
          </a:p>
        </p:txBody>
      </p:sp>
      <p:sp>
        <p:nvSpPr>
          <p:cNvPr id="8" name="Google Shape;104;p18"/>
          <p:cNvSpPr txBox="1">
            <a:spLocks/>
          </p:cNvSpPr>
          <p:nvPr/>
        </p:nvSpPr>
        <p:spPr>
          <a:xfrm>
            <a:off x="369395" y="3878657"/>
            <a:ext cx="7911823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H1d: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on products appearance</a:t>
            </a:r>
          </a:p>
        </p:txBody>
      </p:sp>
    </p:spTree>
    <p:extLst>
      <p:ext uri="{BB962C8B-B14F-4D97-AF65-F5344CB8AC3E}">
        <p14:creationId xmlns:p14="http://schemas.microsoft.com/office/powerpoint/2010/main" val="119531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1063</Words>
  <Application>Microsoft Office PowerPoint</Application>
  <PresentationFormat>On-screen Show (16:9)</PresentationFormat>
  <Paragraphs>276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Lexend Deca</vt:lpstr>
      <vt:lpstr>Muli</vt:lpstr>
      <vt:lpstr>Aliena template</vt:lpstr>
      <vt:lpstr>International  E-Marketing to China:</vt:lpstr>
      <vt:lpstr>The emerging trend Of Live Streaming</vt:lpstr>
      <vt:lpstr>What are the aims of this research?</vt:lpstr>
      <vt:lpstr>Significance</vt:lpstr>
      <vt:lpstr>Case Platform</vt:lpstr>
      <vt:lpstr>Methodology</vt:lpstr>
      <vt:lpstr>1. Hypotheses</vt:lpstr>
      <vt:lpstr>H1. Taobao Live influences buying behavior because its environment allows users to familiarize with the products in more detail. </vt:lpstr>
      <vt:lpstr>H1 further breaks down to:</vt:lpstr>
      <vt:lpstr>H2. Taobao Live successfully handles dissonance-reducing buying behavior  by providing more visibility  to the products.</vt:lpstr>
      <vt:lpstr>H3. Taobao Live is influencing buying behavior, because it provides a highly interactive platform both among users and between users and businesses.   </vt:lpstr>
      <vt:lpstr>H4. Taobao Live influences buying behavior because it provides a platform, where consumers can be highly engaged with the brands and form brand loyalty.    </vt:lpstr>
      <vt:lpstr>2. Survey</vt:lpstr>
      <vt:lpstr>Gender</vt:lpstr>
      <vt:lpstr>Age</vt:lpstr>
      <vt:lpstr>Time Online</vt:lpstr>
      <vt:lpstr>Experience</vt:lpstr>
      <vt:lpstr>Time on the Platform</vt:lpstr>
      <vt:lpstr>Attraction</vt:lpstr>
      <vt:lpstr>Importance of Host</vt:lpstr>
      <vt:lpstr>Favorite Hosts</vt:lpstr>
      <vt:lpstr>Interactivity</vt:lpstr>
      <vt:lpstr>Informativeness</vt:lpstr>
      <vt:lpstr>Use and Features</vt:lpstr>
      <vt:lpstr>Product Quality</vt:lpstr>
      <vt:lpstr>Appearance</vt:lpstr>
      <vt:lpstr>Influence</vt:lpstr>
      <vt:lpstr>3. Analysis</vt:lpstr>
      <vt:lpstr>PowerPoint Presentation</vt:lpstr>
      <vt:lpstr>Conclusions: 1. Indicated Factors</vt:lpstr>
      <vt:lpstr>Conclusions: 2. Identified Audiences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辰 韦</cp:lastModifiedBy>
  <cp:revision>109</cp:revision>
  <dcterms:modified xsi:type="dcterms:W3CDTF">2021-06-06T11:20:02Z</dcterms:modified>
</cp:coreProperties>
</file>