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60" r:id="rId3"/>
    <p:sldId id="271" r:id="rId4"/>
    <p:sldId id="263" r:id="rId5"/>
    <p:sldId id="261" r:id="rId6"/>
    <p:sldId id="262" r:id="rId7"/>
    <p:sldId id="273" r:id="rId8"/>
    <p:sldId id="281" r:id="rId9"/>
    <p:sldId id="264" r:id="rId10"/>
    <p:sldId id="301" r:id="rId11"/>
    <p:sldId id="302" r:id="rId12"/>
    <p:sldId id="303" r:id="rId13"/>
    <p:sldId id="304" r:id="rId14"/>
    <p:sldId id="305" r:id="rId15"/>
    <p:sldId id="272" r:id="rId16"/>
    <p:sldId id="306" r:id="rId17"/>
    <p:sldId id="298" r:id="rId18"/>
    <p:sldId id="297" r:id="rId19"/>
    <p:sldId id="258" r:id="rId20"/>
    <p:sldId id="300" r:id="rId21"/>
    <p:sldId id="259" r:id="rId22"/>
    <p:sldId id="257" r:id="rId23"/>
    <p:sldId id="265" r:id="rId24"/>
    <p:sldId id="266" r:id="rId25"/>
    <p:sldId id="267" r:id="rId26"/>
    <p:sldId id="268" r:id="rId27"/>
    <p:sldId id="269" r:id="rId28"/>
    <p:sldId id="270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Lexend Deca" panose="020B0604020202020204" charset="0"/>
      <p:regular r:id="rId56"/>
    </p:embeddedFont>
    <p:embeddedFont>
      <p:font typeface="Montserrat" panose="020B0604020202020204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5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05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0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73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748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7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63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721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jp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jp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jp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jp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5.png"/><Relationship Id="rId3" Type="http://schemas.openxmlformats.org/officeDocument/2006/relationships/image" Target="../media/image46.png"/><Relationship Id="rId7" Type="http://schemas.openxmlformats.org/officeDocument/2006/relationships/image" Target="../media/image10.png"/><Relationship Id="rId12" Type="http://schemas.openxmlformats.org/officeDocument/2006/relationships/image" Target="../media/image53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52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10" Type="http://schemas.openxmlformats.org/officeDocument/2006/relationships/image" Target="../media/image51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97595" y="1429970"/>
            <a:ext cx="5311002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dirty="0" smtClean="0"/>
              <a:t>International </a:t>
            </a:r>
            <a:br>
              <a:rPr lang="en-US" sz="3600" dirty="0" smtClean="0"/>
            </a:br>
            <a:r>
              <a:rPr lang="en-US" sz="3600" dirty="0" smtClean="0"/>
              <a:t>E-Marketing to China:</a:t>
            </a:r>
            <a:endParaRPr lang="en-US" sz="3600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0;p13"/>
          <p:cNvSpPr txBox="1">
            <a:spLocks/>
          </p:cNvSpPr>
          <p:nvPr/>
        </p:nvSpPr>
        <p:spPr>
          <a:xfrm>
            <a:off x="734832" y="2518153"/>
            <a:ext cx="5473025" cy="102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b="0" dirty="0" smtClean="0"/>
              <a:t>How Live Streaming is influencing buying behavior on Example of </a:t>
            </a:r>
            <a:r>
              <a:rPr lang="en-US" sz="2000" b="0" dirty="0" err="1" smtClean="0"/>
              <a:t>Taobao</a:t>
            </a:r>
            <a:r>
              <a:rPr lang="en-US" sz="2000" b="0" dirty="0" smtClean="0"/>
              <a:t> Live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875204" y="92725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H1 further breaks down to: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69396" y="1369168"/>
            <a:ext cx="7646352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H1a: </a:t>
            </a:r>
            <a:r>
              <a:rPr lang="en-US" sz="1800" dirty="0" err="1"/>
              <a:t>Taobao</a:t>
            </a:r>
            <a:r>
              <a:rPr lang="en-US" sz="1800" dirty="0"/>
              <a:t> </a:t>
            </a:r>
            <a:r>
              <a:rPr lang="en-US" sz="1800" dirty="0" smtClean="0"/>
              <a:t>Live </a:t>
            </a:r>
            <a:r>
              <a:rPr lang="en-US" sz="1800" dirty="0"/>
              <a:t>provides detailed information on products in general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104;p18"/>
          <p:cNvSpPr txBox="1">
            <a:spLocks/>
          </p:cNvSpPr>
          <p:nvPr/>
        </p:nvSpPr>
        <p:spPr>
          <a:xfrm>
            <a:off x="369395" y="2130263"/>
            <a:ext cx="8450139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H1b: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</a:t>
            </a:r>
            <a:r>
              <a:rPr lang="en-US" sz="1800" dirty="0" smtClean="0"/>
              <a:t>on products </a:t>
            </a:r>
            <a:r>
              <a:rPr lang="en-US" sz="1800" dirty="0"/>
              <a:t>use and features</a:t>
            </a:r>
          </a:p>
        </p:txBody>
      </p:sp>
      <p:sp>
        <p:nvSpPr>
          <p:cNvPr id="7" name="Google Shape;104;p18"/>
          <p:cNvSpPr txBox="1">
            <a:spLocks/>
          </p:cNvSpPr>
          <p:nvPr/>
        </p:nvSpPr>
        <p:spPr>
          <a:xfrm>
            <a:off x="369396" y="3004460"/>
            <a:ext cx="871561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H1c: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quality</a:t>
            </a:r>
          </a:p>
        </p:txBody>
      </p:sp>
      <p:sp>
        <p:nvSpPr>
          <p:cNvPr id="8" name="Google Shape;104;p18"/>
          <p:cNvSpPr txBox="1">
            <a:spLocks/>
          </p:cNvSpPr>
          <p:nvPr/>
        </p:nvSpPr>
        <p:spPr>
          <a:xfrm>
            <a:off x="369395" y="3878657"/>
            <a:ext cx="7911823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sz="1800" dirty="0"/>
              <a:t>H1d: </a:t>
            </a:r>
            <a:r>
              <a:rPr lang="en-US" sz="1800" dirty="0" err="1"/>
              <a:t>Taobao</a:t>
            </a:r>
            <a:r>
              <a:rPr lang="en-US" sz="1800" dirty="0"/>
              <a:t> Live provides detailed information on products appearance</a:t>
            </a:r>
          </a:p>
        </p:txBody>
      </p:sp>
    </p:spTree>
    <p:extLst>
      <p:ext uri="{BB962C8B-B14F-4D97-AF65-F5344CB8AC3E}">
        <p14:creationId xmlns:p14="http://schemas.microsoft.com/office/powerpoint/2010/main" val="119531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99913" y="1548582"/>
            <a:ext cx="7580671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H2. </a:t>
            </a:r>
            <a:r>
              <a:rPr lang="en-US" dirty="0" err="1"/>
              <a:t>Taobao</a:t>
            </a:r>
            <a:r>
              <a:rPr lang="en-US" dirty="0"/>
              <a:t> Live successfully handles dissonance reducing buying behavior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by </a:t>
            </a:r>
            <a:r>
              <a:rPr lang="en-US" dirty="0"/>
              <a:t>providing </a:t>
            </a:r>
            <a:r>
              <a:rPr lang="en-US" dirty="0" smtClean="0"/>
              <a:t>more visibility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products.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092677" y="3875728"/>
            <a:ext cx="4332125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</a:t>
            </a:r>
          </a:p>
          <a:p>
            <a:r>
              <a:rPr lang="en-US" sz="1800" b="0" dirty="0"/>
              <a:t> </a:t>
            </a:r>
            <a:r>
              <a:rPr lang="en-US" sz="1800" b="0" dirty="0" smtClean="0"/>
              <a:t> dissonance-reducing buying behavior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57064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2823" y="2101647"/>
            <a:ext cx="8244087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H3. </a:t>
            </a:r>
            <a:r>
              <a:rPr lang="en-US" dirty="0" err="1"/>
              <a:t>Taobao</a:t>
            </a:r>
            <a:r>
              <a:rPr lang="en-US" dirty="0"/>
              <a:t> Live is influencing buying behavior, because it provides a highly interactive platform both among users and between users and businesses. 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4350775" y="3900947"/>
            <a:ext cx="5150660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</a:t>
            </a:r>
            <a:r>
              <a:rPr lang="en-US" sz="1800" b="0" dirty="0" smtClean="0"/>
              <a:t>from </a:t>
            </a:r>
            <a:r>
              <a:rPr lang="en-US" sz="1800" b="0" dirty="0" smtClean="0"/>
              <a:t>“Principles of Marketing” </a:t>
            </a:r>
          </a:p>
          <a:p>
            <a:r>
              <a:rPr lang="en-US" sz="1800" b="0" dirty="0" smtClean="0"/>
              <a:t>   by Kotler and Armstrong (2010)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505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627067" y="2750576"/>
            <a:ext cx="7093713" cy="157219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fontAlgn="base"/>
            <a:r>
              <a:rPr lang="en-US" dirty="0"/>
              <a:t>H4. </a:t>
            </a:r>
            <a:r>
              <a:rPr lang="en-US" dirty="0" err="1"/>
              <a:t>Taobao</a:t>
            </a:r>
            <a:r>
              <a:rPr lang="en-US" dirty="0"/>
              <a:t> Live influences buying behavior because it provides a platform, where consumers can be highly engaged with the brands and form brand loyalty.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3102616" y="4033093"/>
            <a:ext cx="5926668" cy="356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works of </a:t>
            </a:r>
            <a:r>
              <a:rPr lang="en-US" sz="1800" b="0" dirty="0" err="1" smtClean="0"/>
              <a:t>Rong</a:t>
            </a:r>
            <a:r>
              <a:rPr lang="en-US" sz="1800" b="0" dirty="0" smtClean="0"/>
              <a:t>-An Shang (</a:t>
            </a:r>
            <a:r>
              <a:rPr lang="en-US" sz="1800" b="0" dirty="0"/>
              <a:t>2006) </a:t>
            </a:r>
            <a:endParaRPr lang="en-US" sz="1800" b="0" dirty="0" smtClean="0"/>
          </a:p>
          <a:p>
            <a:r>
              <a:rPr lang="en-US" sz="1800" b="0" dirty="0"/>
              <a:t> </a:t>
            </a:r>
            <a:r>
              <a:rPr lang="en-US" sz="1800" b="0" dirty="0" smtClean="0"/>
              <a:t>  and Anne </a:t>
            </a:r>
            <a:r>
              <a:rPr lang="en-US" sz="1800" b="0" dirty="0" err="1" smtClean="0"/>
              <a:t>Mollen</a:t>
            </a:r>
            <a:r>
              <a:rPr lang="en-US" sz="1800" b="0" dirty="0" smtClean="0"/>
              <a:t> &amp; Hugh Wilson </a:t>
            </a:r>
            <a:r>
              <a:rPr lang="en-US" sz="1800" b="0" dirty="0"/>
              <a:t>(2010)</a:t>
            </a:r>
          </a:p>
        </p:txBody>
      </p:sp>
    </p:spTree>
    <p:extLst>
      <p:ext uri="{BB962C8B-B14F-4D97-AF65-F5344CB8AC3E}">
        <p14:creationId xmlns:p14="http://schemas.microsoft.com/office/powerpoint/2010/main" val="402629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Investigation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402394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survey conducted among Chinese internet users and it’s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014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30 days</a:t>
            </a:r>
            <a:endParaRPr sz="4800" dirty="0"/>
          </a:p>
        </p:txBody>
      </p:sp>
      <p:sp>
        <p:nvSpPr>
          <p:cNvPr id="262" name="Google Shape;262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Of conducting the survey</a:t>
            </a:r>
            <a:endParaRPr sz="2400" dirty="0"/>
          </a:p>
        </p:txBody>
      </p:sp>
      <p:sp>
        <p:nvSpPr>
          <p:cNvPr id="263" name="Google Shape;263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501 people</a:t>
            </a:r>
            <a:endParaRPr sz="4800" dirty="0"/>
          </a:p>
        </p:txBody>
      </p:sp>
      <p:sp>
        <p:nvSpPr>
          <p:cNvPr id="264" name="Google Shape;264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Submitting the survey</a:t>
            </a:r>
            <a:endParaRPr sz="2400" dirty="0"/>
          </a:p>
        </p:txBody>
      </p:sp>
      <p:sp>
        <p:nvSpPr>
          <p:cNvPr id="265" name="Google Shape;26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3 platforms</a:t>
            </a:r>
            <a:endParaRPr sz="4800" dirty="0"/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W</a:t>
            </a:r>
            <a:r>
              <a:rPr lang="en" dirty="0" smtClean="0"/>
              <a:t>enjuan, WeChat, SurveyMonkey</a:t>
            </a:r>
            <a:endParaRPr sz="2400" dirty="0"/>
          </a:p>
        </p:txBody>
      </p:sp>
      <p:sp>
        <p:nvSpPr>
          <p:cNvPr id="267" name="Google Shape;267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/>
      <p:bldP spid="262" grpId="0" build="p"/>
      <p:bldP spid="263" grpId="0"/>
      <p:bldP spid="264" grpId="0" build="p"/>
      <p:bldP spid="265" grpId="0"/>
      <p:bldP spid="26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133" y="3540601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449825" y="394706"/>
            <a:ext cx="6990735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Informative</a:t>
            </a:r>
            <a:r>
              <a:rPr lang="en-US" sz="6000" dirty="0" smtClean="0"/>
              <a:t>ness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516194" y="1709828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742" y="3499677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742" y="3107111"/>
            <a:ext cx="1111472" cy="961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6457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Analysis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hypotheses against linear regression model of the survey results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7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7"/>
            <a:ext cx="5706639" cy="494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12" y="85435"/>
            <a:ext cx="5707627" cy="4940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85434"/>
            <a:ext cx="5716669" cy="371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464819"/>
            <a:ext cx="5720994" cy="50676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8" y="970312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293617"/>
            <a:ext cx="5720994" cy="3415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499" y="1633893"/>
            <a:ext cx="5720994" cy="365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1963959"/>
            <a:ext cx="5723735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57" y="2298153"/>
            <a:ext cx="5723736" cy="366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2" y="2636697"/>
            <a:ext cx="5725710" cy="366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2974062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3309093"/>
            <a:ext cx="5716669" cy="3656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3649646"/>
            <a:ext cx="5696653" cy="3643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143286"/>
            <a:ext cx="5716669" cy="8776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3" y="490242"/>
            <a:ext cx="1140057" cy="35161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22" y="4135667"/>
            <a:ext cx="5708309" cy="1947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30" y="4306125"/>
            <a:ext cx="5696653" cy="1943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00" y="4497985"/>
            <a:ext cx="5711731" cy="1948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81" y="4661937"/>
            <a:ext cx="5716669" cy="195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4" y="4832719"/>
            <a:ext cx="5702603" cy="1945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43" y="682664"/>
            <a:ext cx="3451860" cy="38833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122" y="1070637"/>
            <a:ext cx="3173706" cy="37996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63" y="1087769"/>
            <a:ext cx="3192664" cy="37425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89" y="1051223"/>
            <a:ext cx="3205338" cy="36416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33" y="1026551"/>
            <a:ext cx="3168294" cy="38107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13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I am here because I love to give presentations.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 @username</a:t>
            </a:r>
            <a:endParaRPr sz="1800" b="1" dirty="0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84" y="1062972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 smtClean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799" y="2916254"/>
            <a:ext cx="5250156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important is live streaming marketing?</a:t>
            </a:r>
            <a:endParaRPr dirty="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 two or three columns</a:t>
            </a:r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47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437518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The </a:t>
            </a:r>
            <a:r>
              <a:rPr lang="en-US" dirty="0"/>
              <a:t>new trend of live streaming has become a rapidly growing industry and is estimated to be worth </a:t>
            </a:r>
            <a:r>
              <a:rPr lang="en-US" sz="3600" dirty="0"/>
              <a:t>$60 </a:t>
            </a:r>
            <a:r>
              <a:rPr lang="en-US" sz="3600" dirty="0" smtClean="0"/>
              <a:t>billion </a:t>
            </a:r>
            <a:r>
              <a:rPr lang="en-US" dirty="0" smtClean="0"/>
              <a:t>annually.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80550" y="4025075"/>
            <a:ext cx="6014400" cy="5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4"/>
                </a:solidFill>
              </a:rPr>
              <a:t>More info on how to use this template at </a:t>
            </a:r>
            <a:r>
              <a:rPr lang="en" sz="1000" b="1" u="sng">
                <a:solidFill>
                  <a:schemeClr val="accent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www.slidescarnival.com/help-use-presentation-template</a:t>
            </a:r>
            <a:endParaRPr sz="1000" b="1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4"/>
                </a:solidFill>
              </a:rPr>
              <a:t>This template is free to use under </a:t>
            </a:r>
            <a:r>
              <a:rPr lang="en" sz="10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chemeClr val="accent4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4"/>
              </a:solidFill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Sheets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50" y="591400"/>
            <a:ext cx="5823652" cy="33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5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5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5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5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5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5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2" name="Google Shape;222;p25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3" name="Google Shape;223;p25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6" name="Google Shape;226;p25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7" name="Google Shape;227;p25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580500" y="1564481"/>
          <a:ext cx="6014400" cy="297840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9" name="Google Shape;309;p31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443973" y="1680253"/>
            <a:ext cx="9394723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$</a:t>
            </a:r>
            <a:r>
              <a:rPr lang="en" sz="8000" dirty="0" smtClean="0"/>
              <a:t>60,000,000,000</a:t>
            </a:r>
            <a:endParaRPr sz="80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1352707" y="2840053"/>
            <a:ext cx="649904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That’s live streaming’s estimated annual worth</a:t>
            </a:r>
            <a:endParaRPr dirty="0"/>
          </a:p>
        </p:txBody>
      </p:sp>
      <p:sp>
        <p:nvSpPr>
          <p:cNvPr id="256" name="Google Shape;256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5008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28" name="Google Shape;328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29" name="Google Shape;329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39" name="Google Shape;339;p34"/>
          <p:cNvSpPr/>
          <p:nvPr/>
        </p:nvSpPr>
        <p:spPr>
          <a:xfrm>
            <a:off x="4310097" y="1222335"/>
            <a:ext cx="4003200" cy="25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grpSp>
        <p:nvGrpSpPr>
          <p:cNvPr id="340" name="Google Shape;340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41" name="Google Shape;341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68" name="Google Shape;368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6" name="Google Shape;386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8" name="Google Shape;388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3" name="Google Shape;393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4" name="Google Shape;394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5" name="Google Shape;395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97" name="Google Shape;397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98" name="Google Shape;398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399" name="Google Shape;399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0" name="Google Shape;400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1" name="Google Shape;401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2" name="Google Shape;402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3" name="Google Shape;403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4" name="Google Shape;404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5" name="Google Shape;405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6" name="Google Shape;406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7" name="Google Shape;407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08" name="Google Shape;408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09" name="Google Shape;409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" name="Google Shape;410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1" name="Google Shape;411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" name="Google Shape;412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3" name="Google Shape;413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4" name="Google Shape;414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6" name="Google Shape;416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7" name="Google Shape;417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8" name="Google Shape;418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9" name="Google Shape;419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0" name="Google Shape;420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26" name="Google Shape;426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27" name="Google Shape;427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" name="Google Shape;429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30" name="Google Shape;43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33" name="Google Shape;43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36" name="Google Shape;43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38" name="Google Shape;438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39" name="Google Shape;43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42" name="Google Shape;44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4" name="Google Shape;444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45" name="Google Shape;44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47" name="Google Shape;447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58" name="Google Shape;458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aphicFrame>
        <p:nvGraphicFramePr>
          <p:cNvPr id="459" name="Google Shape;459;p41"/>
          <p:cNvGraphicFramePr/>
          <p:nvPr/>
        </p:nvGraphicFramePr>
        <p:xfrm>
          <a:off x="580650" y="1488281"/>
          <a:ext cx="8037225" cy="3197750"/>
        </p:xfrm>
        <a:graphic>
          <a:graphicData uri="http://schemas.openxmlformats.org/drawingml/2006/table">
            <a:tbl>
              <a:tblPr>
                <a:noFill/>
                <a:tableStyleId>{28714C06-38BB-4A42-BE0A-AC698649DFCB}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65" name="Google Shape;465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66" name="Google Shape;466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0" name="Google Shape;470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75" name="Google Shape;475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76" name="Google Shape;476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77" name="Google Shape;477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387" y="1856248"/>
            <a:ext cx="3459768" cy="167862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1. Indicate…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…exactly what </a:t>
            </a:r>
            <a:r>
              <a:rPr lang="en-US" dirty="0"/>
              <a:t>factors of live streaming platforms influence consumer buying </a:t>
            </a:r>
            <a:r>
              <a:rPr lang="en-US" dirty="0" smtClean="0"/>
              <a:t>behavior.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995250" y="478036"/>
            <a:ext cx="7376205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aims of this research?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4683353" y="1856248"/>
            <a:ext cx="3797231" cy="16122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2. Identify…</a:t>
            </a:r>
            <a:endParaRPr b="1" dirty="0"/>
          </a:p>
          <a:p>
            <a:pPr marL="0" lvl="0" indent="0">
              <a:buNone/>
            </a:pPr>
            <a:r>
              <a:rPr lang="en-US" dirty="0" smtClean="0"/>
              <a:t>…the </a:t>
            </a:r>
            <a:r>
              <a:rPr lang="en-US" dirty="0"/>
              <a:t>audiences that are most susceptible to marketing through such </a:t>
            </a:r>
            <a:r>
              <a:rPr lang="en-US" dirty="0" smtClean="0"/>
              <a:t>medium.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build="p"/>
      <p:bldP spid="1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83" name="Google Shape;483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84" name="Google Shape;484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9" name="Google Shape;489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0" name="Google Shape;490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1" name="Google Shape;491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2" name="Google Shape;492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97" name="Google Shape;497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498" name="Google Shape;498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00" name="Google Shape;500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01" name="Google Shape;501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02" name="Google Shape;502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05" name="Google Shape;505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06" name="Google Shape;506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11" name="Google Shape;511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12" name="Google Shape;512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23" name="Google Shape;523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524" name="Google Shape;524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25" name="Google Shape;52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32" name="Google Shape;532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3" name="Google Shape;533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4" name="Google Shape;534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5" name="Google Shape;535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6" name="Google Shape;536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38" name="Google Shape;538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9" name="Google Shape;539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0" name="Google Shape;540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1" name="Google Shape;541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42" name="Google Shape;542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49" name="Google Shape;549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4" name="Google Shape;55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5" name="Google Shape;555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56" name="Google Shape;55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7" name="Google Shape;557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/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63" name="Google Shape;563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65" name="Google Shape;565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13" name="Google Shape;613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35" name="Google Shape;635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36" name="Google Shape;636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37" name="Google Shape;637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0" name="Google Shape;640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1" name="Google Shape;641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2" name="Google Shape;642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3" name="Google Shape;643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6" name="Google Shape;646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7" name="Google Shape;647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53" name="Google Shape;653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654" name="Google Shape;654;p47"/>
          <p:cNvGraphicFramePr/>
          <p:nvPr/>
        </p:nvGraphicFramePr>
        <p:xfrm>
          <a:off x="580550" y="1474725"/>
          <a:ext cx="7999000" cy="2986825"/>
        </p:xfrm>
        <a:graphic>
          <a:graphicData uri="http://schemas.openxmlformats.org/drawingml/2006/table">
            <a:tbl>
              <a:tblPr>
                <a:noFill/>
                <a:tableStyleId>{8C819C40-AFEB-4EFE-8A8C-DA0982023F71}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60" name="Google Shape;660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661" name="Google Shape;6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endParaRPr sz="900"/>
          </a:p>
        </p:txBody>
      </p:sp>
      <p:grpSp>
        <p:nvGrpSpPr>
          <p:cNvPr id="682" name="Google Shape;682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683" name="Google Shape;683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690" name="Google Shape;690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693" name="Google Shape;693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5" name="Google Shape;695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698" name="Google Shape;698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02" name="Google Shape;702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7" name="Google Shape;707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08" name="Google Shape;708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29" name="Google Shape;729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32" name="Google Shape;732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36" name="Google Shape;736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40" name="Google Shape;740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49" name="Google Shape;749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52" name="Google Shape;75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55" name="Google Shape;755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58" name="Google Shape;758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61" name="Google Shape;761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66" name="Google Shape;766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69" name="Google Shape;769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" name="Google Shape;772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74" name="Google Shape;774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77" name="Google Shape;777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783" name="Google Shape;783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786" name="Google Shape;786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792" name="Google Shape;792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798" name="Google Shape;798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06" name="Google Shape;806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09" name="Google Shape;809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12" name="Google Shape;812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16" name="Google Shape;816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19" name="Google Shape;819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25" name="Google Shape;825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30" name="Google Shape;830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33" name="Google Shape;833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6" name="Google Shape;836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37" name="Google Shape;837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40" name="Google Shape;840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3" name="Google Shape;843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5" name="Google Shape;845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46" name="Google Shape;846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49" name="Google Shape;849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54" name="Google Shape;854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58" name="Google Shape;858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61" name="Google Shape;861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4" name="Google Shape;864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65" name="Google Shape;865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71" name="Google Shape;871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74" name="Google Shape;874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0" name="Google Shape;880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81" name="Google Shape;881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" name="Google Shape;883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884" name="Google Shape;884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9" name="Google Shape;889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890" name="Google Shape;890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894" name="Google Shape;894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0" name="Google Shape;900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01" name="Google Shape;901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4" name="Google Shape;904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5" name="Google Shape;905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06" name="Google Shape;906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9" name="Google Shape;909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0" name="Google Shape;910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11" name="Google Shape;911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17" name="Google Shape;917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21" name="Google Shape;921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4" name="Google Shape;924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25" name="Google Shape;925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31" name="Google Shape;931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37" name="Google Shape;937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40" name="Google Shape;940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48" name="Google Shape;948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54" name="Google Shape;954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56" name="Google Shape;956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7" name="Google Shape;957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58" name="Google Shape;958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0" name="Google Shape;960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1" name="Google Shape;961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62" name="Google Shape;962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966" name="Google Shape;966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72" name="Google Shape;972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79" name="Google Shape;979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84" name="Google Shape;984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88" name="Google Shape;988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3" name="Google Shape;993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94" name="Google Shape;994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98" name="Google Shape;998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03" name="Google Shape;1003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09" name="Google Shape;1009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16" name="Google Shape;1016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8" name="Google Shape;1018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19" name="Google Shape;1019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2" name="Google Shape;1022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23" name="Google Shape;1023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30" name="Google Shape;1030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36" name="Google Shape;1036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40" name="Google Shape;1040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41" name="Google Shape;1041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1" name="Google Shape;1051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58" name="Google Shape;1058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63" name="Google Shape;1063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69" name="Google Shape;1069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76" name="Google Shape;1076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81" name="Google Shape;1081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86" name="Google Shape;1086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1" name="Google Shape;1091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92" name="Google Shape;109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2" name="Google Shape;1102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6" name="Google Shape;1106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07" name="Google Shape;110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7" name="Google Shape;1117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18" name="Google Shape;1118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2" name="Google Shape;1122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23" name="Google Shape;1123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3" name="Google Shape;1133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34" name="Google Shape;1134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1" name="Google Shape;1141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42" name="Google Shape;1142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6" name="Google Shape;1146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47" name="Google Shape;1147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1" name="Google Shape;1151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52" name="Google Shape;1152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7" name="Google Shape;1157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58" name="Google Shape;1158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65" name="Google Shape;1165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69" name="Google Shape;1169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75" name="Google Shape;1175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82" name="Google Shape;1182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86" name="Google Shape;1186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0" name="Google Shape;1190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91" name="Google Shape;1191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98" name="Google Shape;1198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06" name="Google Shape;1206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11" name="Google Shape;1211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15" name="Google Shape;1215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8" name="Google Shape;1218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19" name="Google Shape;1219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24" name="Google Shape;1224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29" name="Google Shape;1229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35" name="Google Shape;1235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42" name="Google Shape;1242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50" name="Google Shape;1250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63" name="Google Shape;1263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68" name="Google Shape;1268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72" name="Google Shape;1272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8" name="Google Shape;1278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79" name="Google Shape;1279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7" name="Google Shape;1287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88" name="Google Shape;1288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0" name="Google Shape;1300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01" name="Google Shape;1301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3" name="Google Shape;1313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14" name="Google Shape;1314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27" name="Google Shape;1327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3" name="Google Shape;1333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34" name="Google Shape;1334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50" name="Google Shape;1350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51" name="Google Shape;1351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9" name="Google Shape;1359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66" name="Google Shape;1366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7" name="Google Shape;1367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5" name="Google Shape;1375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76" name="Google Shape;1376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01" name="Google Shape;1401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02" name="Google Shape;140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4" name="Google Shape;1404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05" name="Google Shape;140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8" name="Google Shape;1408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10" name="Google Shape;1410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11" name="Google Shape;1411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1412" name="Google Shape;1412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3" name="Google Shape;1413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22" name="Google Shape;1422;p51"/>
          <p:cNvSpPr txBox="1"/>
          <p:nvPr/>
        </p:nvSpPr>
        <p:spPr>
          <a:xfrm>
            <a:off x="801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1423" name="Google Shape;1423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424" name="Google Shape;1424;p51"/>
          <p:cNvSpPr txBox="1">
            <a:spLocks noGrp="1"/>
          </p:cNvSpPr>
          <p:nvPr>
            <p:ph type="body" idx="4294967295"/>
          </p:nvPr>
        </p:nvSpPr>
        <p:spPr>
          <a:xfrm>
            <a:off x="2429125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r>
              <a:rPr lang="en" sz="1400"/>
              <a:t/>
            </a: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1" name="Google Shape;1431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32" name="Google Shape;1432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33" name="Google Shape;1433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4" name="Google Shape;1434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5" name="Google Shape;1435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36" name="Google Shape;1436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7" name="Google Shape;1437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38" name="Google Shape;1438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39" name="Google Shape;1439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0" name="Google Shape;1440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41" name="Google Shape;1441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42" name="Google Shape;1442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43" name="Google Shape;1443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44" name="Google Shape;1444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73177" y="485947"/>
            <a:ext cx="6712527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How would this data be valuable?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804472" y="1833572"/>
            <a:ext cx="6233691" cy="57545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dirty="0" smtClean="0"/>
              <a:t>Assists both local and foreign businesses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oogle Shape;6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240" y="1567897"/>
            <a:ext cx="1702491" cy="1706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4;p18"/>
          <p:cNvSpPr txBox="1">
            <a:spLocks/>
          </p:cNvSpPr>
          <p:nvPr/>
        </p:nvSpPr>
        <p:spPr>
          <a:xfrm>
            <a:off x="804472" y="2503731"/>
            <a:ext cx="6014400" cy="51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Supports further research in e-marketing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Case Platform</a:t>
            </a:r>
            <a:endParaRPr sz="6000"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79% of the live streaming market share belongs to Taobao Live</a:t>
            </a:r>
            <a:endParaRPr sz="18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31" y="619432"/>
            <a:ext cx="5872967" cy="3635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 dirty="0"/>
          </a:p>
        </p:txBody>
      </p:sp>
      <p:sp>
        <p:nvSpPr>
          <p:cNvPr id="273" name="Google Shape;273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5733225" y="2944610"/>
            <a:ext cx="3182175" cy="1384500"/>
            <a:chOff x="6038025" y="2598925"/>
            <a:chExt cx="3182175" cy="1384500"/>
          </a:xfrm>
        </p:grpSpPr>
        <p:cxnSp>
          <p:nvCxnSpPr>
            <p:cNvPr id="275" name="Google Shape;275;p30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6" name="Google Shape;276;p30"/>
            <p:cNvSpPr txBox="1"/>
            <p:nvPr/>
          </p:nvSpPr>
          <p:spPr>
            <a:xfrm>
              <a:off x="6640485" y="2598925"/>
              <a:ext cx="2579715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0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Hypothesize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Inspect academic literature and derive relevant hypotheses that would serve as the foundation for research</a:t>
              </a:r>
              <a:endParaRPr lang="en-US"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 smtClean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13728" y="2172128"/>
            <a:ext cx="3312522" cy="1384500"/>
            <a:chOff x="318528" y="1844098"/>
            <a:chExt cx="3312522" cy="1384500"/>
          </a:xfrm>
        </p:grpSpPr>
        <p:sp>
          <p:nvSpPr>
            <p:cNvPr id="280" name="Google Shape;280;p30"/>
            <p:cNvSpPr txBox="1"/>
            <p:nvPr/>
          </p:nvSpPr>
          <p:spPr>
            <a:xfrm>
              <a:off x="318528" y="1844098"/>
              <a:ext cx="218499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Investigate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Design a questionnaire based on the hypotheses and conduct a survey among Chinese internet users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81" name="Google Shape;281;p30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2" name="Google Shape;282;p30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4" name="Google Shape;284;p30"/>
          <p:cNvGrpSpPr/>
          <p:nvPr/>
        </p:nvGrpSpPr>
        <p:grpSpPr>
          <a:xfrm>
            <a:off x="4603300" y="1270945"/>
            <a:ext cx="4054002" cy="1384500"/>
            <a:chOff x="4908100" y="889950"/>
            <a:chExt cx="4054002" cy="1384500"/>
          </a:xfrm>
        </p:grpSpPr>
        <p:cxnSp>
          <p:nvCxnSpPr>
            <p:cNvPr id="285" name="Google Shape;285;p30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30"/>
            <p:cNvSpPr txBox="1"/>
            <p:nvPr/>
          </p:nvSpPr>
          <p:spPr>
            <a:xfrm>
              <a:off x="6640485" y="889950"/>
              <a:ext cx="2321617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Analyze</a:t>
              </a:r>
              <a:endParaRPr sz="20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lvl="0">
                <a:spcAft>
                  <a:spcPts val="1600"/>
                </a:spcAft>
              </a:pP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Build a </a:t>
              </a:r>
              <a:r>
                <a:rPr lang="en-US" sz="1200" dirty="0" smtClean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linear regression </a:t>
              </a:r>
              <a:r>
                <a:rPr lang="en-US" sz="1200" dirty="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analysis model based on the survey responses and test the hypotheses against it</a:t>
              </a:r>
              <a:endParaRPr sz="1200" dirty="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90" name="Google Shape;290;p30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1" name="Google Shape;291;p30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2" name="Google Shape;292;p30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3" name="Google Shape;293;p30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4" name="Google Shape;294;p30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5" name="Google Shape;295;p30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96" name="Google Shape;296;p30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7" name="Google Shape;297;p30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dirty="0" smtClean="0"/>
              <a:t>.</a:t>
            </a:r>
            <a:r>
              <a:rPr lang="en" dirty="0"/>
              <a:t/>
            </a:r>
            <a:br>
              <a:rPr lang="en" dirty="0"/>
            </a:br>
            <a:r>
              <a:rPr lang="en" dirty="0" smtClean="0"/>
              <a:t>Hypotheses</a:t>
            </a:r>
            <a:endParaRPr dirty="0"/>
          </a:p>
        </p:txBody>
      </p:sp>
      <p:sp>
        <p:nvSpPr>
          <p:cNvPr id="376" name="Google Shape;376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557252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Theoretical assumptions on </a:t>
            </a:r>
            <a:r>
              <a:rPr lang="en-US" dirty="0" smtClean="0"/>
              <a:t>what factors of live streaming influence buying behavior</a:t>
            </a:r>
            <a:endParaRPr dirty="0"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48005" y="1437966"/>
            <a:ext cx="7691284" cy="19630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H1. </a:t>
            </a:r>
            <a:r>
              <a:rPr lang="en-US" dirty="0" err="1"/>
              <a:t>Taobao</a:t>
            </a:r>
            <a:r>
              <a:rPr lang="en-US" dirty="0"/>
              <a:t> Live influences buying behavior because its environment allows users to familiarize with the products in more detail. </a:t>
            </a:r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" name="Google Shape;141;p21"/>
          <p:cNvSpPr txBox="1">
            <a:spLocks/>
          </p:cNvSpPr>
          <p:nvPr/>
        </p:nvSpPr>
        <p:spPr>
          <a:xfrm>
            <a:off x="1248005" y="3764524"/>
            <a:ext cx="7691284" cy="31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800" b="0" dirty="0" smtClean="0"/>
              <a:t>- Derived from the theory behind complex buying behavior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1727</Words>
  <Application>Microsoft Office PowerPoint</Application>
  <PresentationFormat>On-screen Show (16:9)</PresentationFormat>
  <Paragraphs>429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Lexend Deca</vt:lpstr>
      <vt:lpstr>Montserrat</vt:lpstr>
      <vt:lpstr>Muli</vt:lpstr>
      <vt:lpstr>Aliena template</vt:lpstr>
      <vt:lpstr>International  E-Marketing to China:</vt:lpstr>
      <vt:lpstr>0. Overview</vt:lpstr>
      <vt:lpstr>$60,000,000,000</vt:lpstr>
      <vt:lpstr>What are the aims of this research?</vt:lpstr>
      <vt:lpstr>How would this data be valuable?</vt:lpstr>
      <vt:lpstr>Case Platform</vt:lpstr>
      <vt:lpstr>Methodology</vt:lpstr>
      <vt:lpstr>1. Hypotheses</vt:lpstr>
      <vt:lpstr>H1. Taobao Live influences buying behavior because its environment allows users to familiarize with the products in more detail. </vt:lpstr>
      <vt:lpstr>H1 further breaks down to:</vt:lpstr>
      <vt:lpstr>H2. Taobao Live successfully handles dissonance reducing buying behavior  by providing more visibility  to the products.</vt:lpstr>
      <vt:lpstr>H3. Taobao Live is influencing buying behavior, because it provides a highly interactive platform both among users and between users and businesses.   </vt:lpstr>
      <vt:lpstr>H4. Taobao Live influences buying behavior because it provides a platform, where consumers can be highly engaged with the brands and form brand loyalty.    </vt:lpstr>
      <vt:lpstr>2. Investigation</vt:lpstr>
      <vt:lpstr>30 days</vt:lpstr>
      <vt:lpstr>Informativeness</vt:lpstr>
      <vt:lpstr>3. Analysis</vt:lpstr>
      <vt:lpstr>PowerPoint Presentation</vt:lpstr>
      <vt:lpstr>Hello!</vt:lpstr>
      <vt:lpstr>In two or three columns</vt:lpstr>
      <vt:lpstr>PowerPoint Presentation</vt:lpstr>
      <vt:lpstr>Instructions for use</vt:lpstr>
      <vt:lpstr>A picture is worth a thousand words</vt:lpstr>
      <vt:lpstr>Want big impact? Use big image.</vt:lpstr>
      <vt:lpstr>PowerPoint Presentation</vt:lpstr>
      <vt:lpstr>Use diagrams to explain your ideas</vt:lpstr>
      <vt:lpstr>And tables to compare data</vt:lpstr>
      <vt:lpstr>Maps</vt:lpstr>
      <vt:lpstr>Let’s review some concepts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辰 韦</cp:lastModifiedBy>
  <cp:revision>37</cp:revision>
  <dcterms:modified xsi:type="dcterms:W3CDTF">2021-06-01T05:58:20Z</dcterms:modified>
</cp:coreProperties>
</file>