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4"/>
  </p:notesMasterIdLst>
  <p:sldIdLst>
    <p:sldId id="256" r:id="rId2"/>
    <p:sldId id="260" r:id="rId3"/>
    <p:sldId id="271" r:id="rId4"/>
    <p:sldId id="263" r:id="rId5"/>
    <p:sldId id="261" r:id="rId6"/>
    <p:sldId id="262" r:id="rId7"/>
    <p:sldId id="273" r:id="rId8"/>
    <p:sldId id="281" r:id="rId9"/>
    <p:sldId id="264" r:id="rId10"/>
    <p:sldId id="301" r:id="rId11"/>
    <p:sldId id="302" r:id="rId12"/>
    <p:sldId id="303" r:id="rId13"/>
    <p:sldId id="304" r:id="rId14"/>
    <p:sldId id="305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322" r:id="rId28"/>
    <p:sldId id="323" r:id="rId29"/>
    <p:sldId id="298" r:id="rId30"/>
    <p:sldId id="297" r:id="rId31"/>
    <p:sldId id="278" r:id="rId32"/>
    <p:sldId id="258" r:id="rId33"/>
    <p:sldId id="272" r:id="rId34"/>
    <p:sldId id="300" r:id="rId35"/>
    <p:sldId id="259" r:id="rId36"/>
    <p:sldId id="257" r:id="rId37"/>
    <p:sldId id="265" r:id="rId38"/>
    <p:sldId id="266" r:id="rId39"/>
    <p:sldId id="267" r:id="rId40"/>
    <p:sldId id="268" r:id="rId41"/>
    <p:sldId id="269" r:id="rId42"/>
    <p:sldId id="270" r:id="rId43"/>
    <p:sldId id="274" r:id="rId44"/>
    <p:sldId id="275" r:id="rId45"/>
    <p:sldId id="276" r:id="rId46"/>
    <p:sldId id="277" r:id="rId47"/>
    <p:sldId id="279" r:id="rId48"/>
    <p:sldId id="280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</p:sldIdLst>
  <p:sldSz cx="9144000" cy="5143500" type="screen16x9"/>
  <p:notesSz cx="6858000" cy="9144000"/>
  <p:embeddedFontLst>
    <p:embeddedFont>
      <p:font typeface="Lexend Deca" panose="020B0604020202020204" charset="0"/>
      <p:regular r:id="rId65"/>
    </p:embeddedFont>
    <p:embeddedFont>
      <p:font typeface="Montserrat" panose="020B0604020202020204" charset="0"/>
      <p:regular r:id="rId66"/>
      <p:bold r:id="rId67"/>
      <p:italic r:id="rId68"/>
      <p:boldItalic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5090" autoAdjust="0"/>
  </p:normalViewPr>
  <p:slideViewPr>
    <p:cSldViewPr snapToGrid="0">
      <p:cViewPr varScale="1">
        <p:scale>
          <a:sx n="105" d="100"/>
          <a:sy n="105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5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4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7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3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7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3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464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7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758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6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81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70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825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874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094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541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394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0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21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&amp;utm_source=slidescarniva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?utm_source=template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65.png"/><Relationship Id="rId7" Type="http://schemas.openxmlformats.org/officeDocument/2006/relationships/image" Target="../media/image10.png"/><Relationship Id="rId12" Type="http://schemas.openxmlformats.org/officeDocument/2006/relationships/image" Target="../media/image76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75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97595" y="1429970"/>
            <a:ext cx="531100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/>
              <a:t>International </a:t>
            </a:r>
            <a:br>
              <a:rPr lang="en-US" sz="3600" dirty="0" smtClean="0"/>
            </a:br>
            <a:r>
              <a:rPr lang="en-US" sz="3600" dirty="0" smtClean="0"/>
              <a:t>E-Marketing to China:</a:t>
            </a:r>
            <a:endParaRPr lang="en-US" sz="3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;p13"/>
          <p:cNvSpPr txBox="1">
            <a:spLocks/>
          </p:cNvSpPr>
          <p:nvPr/>
        </p:nvSpPr>
        <p:spPr>
          <a:xfrm>
            <a:off x="734832" y="2518153"/>
            <a:ext cx="5473025" cy="102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dirty="0" smtClean="0"/>
              <a:t>How Live Streaming is influencing buying behavior on Example of </a:t>
            </a:r>
            <a:r>
              <a:rPr lang="en-US" sz="2000" b="0" dirty="0" err="1" smtClean="0"/>
              <a:t>Taobao</a:t>
            </a:r>
            <a:r>
              <a:rPr lang="en-US" sz="2000" b="0" dirty="0" smtClean="0"/>
              <a:t> Live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5204" y="92725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H1 further breaks down 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69396" y="1369168"/>
            <a:ext cx="7646352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H1a: </a:t>
            </a:r>
            <a:r>
              <a:rPr lang="en-US" sz="1800" dirty="0" err="1"/>
              <a:t>Taobao</a:t>
            </a:r>
            <a:r>
              <a:rPr lang="en-US" sz="1800" dirty="0"/>
              <a:t> </a:t>
            </a:r>
            <a:r>
              <a:rPr lang="en-US" sz="1800" dirty="0" smtClean="0"/>
              <a:t>Live </a:t>
            </a:r>
            <a:r>
              <a:rPr lang="en-US" sz="1800" dirty="0"/>
              <a:t>provides detailed information on products in general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04;p18"/>
          <p:cNvSpPr txBox="1">
            <a:spLocks/>
          </p:cNvSpPr>
          <p:nvPr/>
        </p:nvSpPr>
        <p:spPr>
          <a:xfrm>
            <a:off x="369395" y="2130263"/>
            <a:ext cx="8450139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H1b: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</a:t>
            </a:r>
            <a:r>
              <a:rPr lang="en-US" sz="1800" dirty="0" smtClean="0"/>
              <a:t>on products </a:t>
            </a:r>
            <a:r>
              <a:rPr lang="en-US" sz="1800" dirty="0"/>
              <a:t>use and features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69396" y="3004460"/>
            <a:ext cx="871561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H1c: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quality</a:t>
            </a:r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369395" y="3878657"/>
            <a:ext cx="7911823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H1d: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appearance</a:t>
            </a:r>
          </a:p>
        </p:txBody>
      </p:sp>
    </p:spTree>
    <p:extLst>
      <p:ext uri="{BB962C8B-B14F-4D97-AF65-F5344CB8AC3E}">
        <p14:creationId xmlns:p14="http://schemas.microsoft.com/office/powerpoint/2010/main" val="11953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9913" y="1548582"/>
            <a:ext cx="7580671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H2. </a:t>
            </a:r>
            <a:r>
              <a:rPr lang="en-US" dirty="0" err="1"/>
              <a:t>Taobao</a:t>
            </a:r>
            <a:r>
              <a:rPr lang="en-US" dirty="0"/>
              <a:t> Live successfully handles </a:t>
            </a:r>
            <a:r>
              <a:rPr lang="en-US" dirty="0" smtClean="0"/>
              <a:t>dissonance-reducing </a:t>
            </a:r>
            <a:r>
              <a:rPr lang="en-US" dirty="0"/>
              <a:t>buying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providing </a:t>
            </a:r>
            <a:r>
              <a:rPr lang="en-US" dirty="0" smtClean="0"/>
              <a:t>more visibility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products.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092677" y="3875728"/>
            <a:ext cx="4332125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dissonance-reducing buying behavior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70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2823" y="2101647"/>
            <a:ext cx="8244087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H3. </a:t>
            </a:r>
            <a:r>
              <a:rPr lang="en-US" dirty="0" err="1"/>
              <a:t>Taobao</a:t>
            </a:r>
            <a:r>
              <a:rPr lang="en-US" dirty="0"/>
              <a:t> Live is influencing buying behavior, because it provides a highly interactive platform both among users and between users and businesses.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350775" y="3900947"/>
            <a:ext cx="5150660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“Principles of Marketing” </a:t>
            </a:r>
          </a:p>
          <a:p>
            <a:r>
              <a:rPr lang="en-US" sz="1800" b="0" dirty="0" smtClean="0"/>
              <a:t>   by Kotler and Armstrong (2010)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5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27067" y="2750576"/>
            <a:ext cx="7093713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H4. </a:t>
            </a:r>
            <a:r>
              <a:rPr lang="en-US" dirty="0" err="1"/>
              <a:t>Taobao</a:t>
            </a:r>
            <a:r>
              <a:rPr lang="en-US" dirty="0"/>
              <a:t> Live influences buying behavior because it provides a platform, where consumers can be highly engaged with the brands and form brand loyalty.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3102616" y="4033093"/>
            <a:ext cx="5926668" cy="3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works of </a:t>
            </a:r>
            <a:r>
              <a:rPr lang="en-US" sz="1800" b="0" dirty="0" err="1" smtClean="0"/>
              <a:t>Rong</a:t>
            </a:r>
            <a:r>
              <a:rPr lang="en-US" sz="1800" b="0" dirty="0" smtClean="0"/>
              <a:t>-An Shang (</a:t>
            </a:r>
            <a:r>
              <a:rPr lang="en-US" sz="1800" b="0" dirty="0"/>
              <a:t>2006) </a:t>
            </a:r>
            <a:endParaRPr lang="en-US" sz="1800" b="0" dirty="0" smtClean="0"/>
          </a:p>
          <a:p>
            <a:r>
              <a:rPr lang="en-US" sz="1800" b="0" dirty="0"/>
              <a:t> </a:t>
            </a:r>
            <a:r>
              <a:rPr lang="en-US" sz="1800" b="0" dirty="0" smtClean="0"/>
              <a:t>  and Anne </a:t>
            </a:r>
            <a:r>
              <a:rPr lang="en-US" sz="1800" b="0" dirty="0" err="1" smtClean="0"/>
              <a:t>Mollen</a:t>
            </a:r>
            <a:r>
              <a:rPr lang="en-US" sz="1800" b="0" dirty="0" smtClean="0"/>
              <a:t> &amp; Hugh Wilson </a:t>
            </a:r>
            <a:r>
              <a:rPr lang="en-US" sz="1800" b="0" dirty="0"/>
              <a:t>(2010)</a:t>
            </a:r>
          </a:p>
        </p:txBody>
      </p:sp>
    </p:spTree>
    <p:extLst>
      <p:ext uri="{BB962C8B-B14F-4D97-AF65-F5344CB8AC3E}">
        <p14:creationId xmlns:p14="http://schemas.microsoft.com/office/powerpoint/2010/main" val="4026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Survey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40239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survey conducted among Chinese internet users and it’s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66964" y="1358595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Gender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66964" y="3116312"/>
            <a:ext cx="3332700" cy="8369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👨 </a:t>
            </a:r>
            <a:r>
              <a:rPr lang="en-US" sz="1800" dirty="0"/>
              <a:t>52.3% of male 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👩 </a:t>
            </a:r>
            <a:r>
              <a:rPr lang="en-US" sz="1800" dirty="0"/>
              <a:t>47.7% of female respondents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4" y="2385765"/>
            <a:ext cx="3120409" cy="52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02" y="1358595"/>
            <a:ext cx="4609132" cy="2774015"/>
          </a:xfrm>
          <a:prstGeom prst="rect">
            <a:avLst/>
          </a:prstGeom>
        </p:spPr>
      </p:pic>
      <p:sp>
        <p:nvSpPr>
          <p:cNvPr id="8" name="Google Shape;112;p19"/>
          <p:cNvSpPr txBox="1">
            <a:spLocks/>
          </p:cNvSpPr>
          <p:nvPr/>
        </p:nvSpPr>
        <p:spPr>
          <a:xfrm>
            <a:off x="8217342" y="283631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52.3%</a:t>
            </a:r>
            <a:endParaRPr lang="en-US" sz="1400" dirty="0"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4430693" y="224332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/>
              <a:t>女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68672" y="248340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 smtClean="0"/>
              <a:t>男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4275504" y="26223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47.7%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529512"/>
            <a:ext cx="5610225" cy="404812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802903" y="1000925"/>
            <a:ext cx="183275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Age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771106" y="2798433"/>
            <a:ext cx="4258178" cy="423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• Average respondent age is 25 - 30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0" y="2124831"/>
            <a:ext cx="3614002" cy="617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0226" y="17641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49.1%</a:t>
            </a:r>
            <a:endParaRPr lang="en-US" sz="14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1629450" y="1556331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32.1%</a:t>
            </a:r>
            <a:endParaRPr lang="en-US" sz="14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2403392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17.7%</a:t>
            </a:r>
            <a:endParaRPr lang="en-US" sz="14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236292" y="401952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0.8%</a:t>
            </a:r>
            <a:endParaRPr lang="en-US" sz="14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97555" y="40805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0.2%</a:t>
            </a:r>
            <a:endParaRPr lang="en-US" sz="1400" dirty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882177" y="411988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5604575" y="41256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78354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25 - 30</a:t>
            </a:r>
            <a:endParaRPr lang="en-US" sz="14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1583372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18 - 24</a:t>
            </a:r>
            <a:endParaRPr lang="en-US" sz="14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2363066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31 - 40</a:t>
            </a:r>
            <a:endParaRPr lang="en-US" sz="14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218874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&lt; 18</a:t>
            </a:r>
            <a:endParaRPr lang="en-US" sz="14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17777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51 - 60</a:t>
            </a:r>
            <a:endParaRPr lang="en-US" sz="14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472056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41 - 50</a:t>
            </a:r>
            <a:endParaRPr lang="en-US" sz="14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5530835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&gt; 61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3" y="628015"/>
            <a:ext cx="5943600" cy="406717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080593" y="860865"/>
            <a:ext cx="448500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Time Online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4478" y="6169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44.9%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4" y="1926192"/>
            <a:ext cx="3437846" cy="649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112;p19"/>
          <p:cNvSpPr txBox="1">
            <a:spLocks/>
          </p:cNvSpPr>
          <p:nvPr/>
        </p:nvSpPr>
        <p:spPr>
          <a:xfrm>
            <a:off x="1785089" y="201556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27.1%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689656" y="270637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18.7%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638431" y="381684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4.7%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534489" y="391762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3.7%</a:t>
            </a:r>
            <a:endParaRPr lang="en-US" sz="14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5458356" y="4153589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0.6%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74478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02285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700596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514587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&gt; 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506144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0" name="Google Shape;112;p19"/>
          <p:cNvSpPr txBox="1">
            <a:spLocks/>
          </p:cNvSpPr>
          <p:nvPr/>
        </p:nvSpPr>
        <p:spPr>
          <a:xfrm>
            <a:off x="5389939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4534489" y="2706374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4 hours online, excluding work</a:t>
            </a:r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04" y="3740719"/>
            <a:ext cx="4182451" cy="720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6" y="1227506"/>
            <a:ext cx="3276600" cy="352234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52720" y="713181"/>
            <a:ext cx="437137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Experience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8018389" y="4694512"/>
            <a:ext cx="836872" cy="559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95.41%</a:t>
            </a:r>
            <a:endParaRPr lang="en-US"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5427590" y="119801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4.59%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5568170" y="826730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116057" y="4307335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399036" y="1744992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4.59% of respondents didn’t have any experience with </a:t>
            </a:r>
            <a:r>
              <a:rPr lang="en-US" sz="1800" dirty="0" err="1" smtClean="0"/>
              <a:t>Taobao</a:t>
            </a:r>
            <a:r>
              <a:rPr lang="en-US" sz="1800" dirty="0" smtClean="0"/>
              <a:t> Live</a:t>
            </a:r>
          </a:p>
          <a:p>
            <a:pPr marL="0" indent="0">
              <a:buFont typeface="Muli"/>
              <a:buNone/>
            </a:pPr>
            <a:endParaRPr lang="en-US" sz="1800" dirty="0" smtClean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399036" y="2540223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That accounts for people who use other live streaming platforms or do not use any at all</a:t>
            </a:r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" y="860914"/>
            <a:ext cx="4513853" cy="382074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47701" y="706152"/>
            <a:ext cx="7801897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Time on the Platform</a:t>
            </a:r>
            <a:endParaRPr sz="54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8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64%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48%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</a:t>
            </a:r>
            <a:r>
              <a:rPr lang="en-US" sz="1400" dirty="0"/>
              <a:t>6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03511" y="445378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76.45%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1832699" y="31621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21.16%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814860" y="412016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2.20%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7336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0.20%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919267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08112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1-3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33333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811403" y="4563007"/>
            <a:ext cx="644192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4-6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671192" y="4563007"/>
            <a:ext cx="835981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&gt;=10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766724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7-9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3321933" y="2771287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around 1 - 3 hours on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87" y="1839903"/>
            <a:ext cx="3882605" cy="853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799" y="2916254"/>
            <a:ext cx="525015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important is live streaming marketing?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1181" y="438030"/>
            <a:ext cx="437137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Attraction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3" y="2927926"/>
            <a:ext cx="3933657" cy="880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36" y="1369294"/>
            <a:ext cx="4665648" cy="3299913"/>
          </a:xfrm>
          <a:prstGeom prst="rect">
            <a:avLst/>
          </a:prstGeom>
        </p:spPr>
      </p:pic>
      <p:sp>
        <p:nvSpPr>
          <p:cNvPr id="18" name="Google Shape;112;p19"/>
          <p:cNvSpPr txBox="1">
            <a:spLocks/>
          </p:cNvSpPr>
          <p:nvPr/>
        </p:nvSpPr>
        <p:spPr>
          <a:xfrm>
            <a:off x="8392910" y="284051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42.51%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00605" y="244166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412784" y="207011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830715" y="406290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752167" y="152253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695527" y="973171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756975" y="445428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39.72%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423865" y="236857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858655" y="182467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2.20%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830092" y="13176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14000" y="1492427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42% agreed that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 is more potent at attracting people’s attention towards products</a:t>
            </a:r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40" y="2435126"/>
            <a:ext cx="4635657" cy="965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873760"/>
            <a:ext cx="6067447" cy="353091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05749" y="276554"/>
            <a:ext cx="5157232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Importance of Host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51140" y="3543624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62% consider the presence of a host an important factor</a:t>
            </a:r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003530" y="1541796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501084" y="2861857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834477" y="19681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37.92%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8377138" y="330984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62.08%</a:t>
            </a:r>
            <a:endParaRPr lang="en-US" sz="16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3" y="3141928"/>
            <a:ext cx="5196840" cy="880576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51597" y="372133"/>
            <a:ext cx="578634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Favorite Hosts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251597" y="1427534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57% reported having a favorite host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13" y="1355304"/>
            <a:ext cx="5517243" cy="3320563"/>
          </a:xfrm>
          <a:prstGeom prst="rect">
            <a:avLst/>
          </a:prstGeom>
        </p:spPr>
      </p:pic>
      <p:sp>
        <p:nvSpPr>
          <p:cNvPr id="12" name="Google Shape;112;p19"/>
          <p:cNvSpPr txBox="1">
            <a:spLocks/>
          </p:cNvSpPr>
          <p:nvPr/>
        </p:nvSpPr>
        <p:spPr>
          <a:xfrm>
            <a:off x="8243213" y="338478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57.09%</a:t>
            </a:r>
            <a:endParaRPr lang="en-US" sz="16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427327" y="258257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42.91%</a:t>
            </a:r>
            <a:endParaRPr lang="en-US" sz="16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8342861" y="2985510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644348" y="2150421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26161" y="129853"/>
            <a:ext cx="578634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Interactivity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5772" y="1048103"/>
            <a:ext cx="3326174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36% considered the platform highly interactive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84" y="3044984"/>
            <a:ext cx="4567146" cy="6914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57" y="1014462"/>
            <a:ext cx="5577727" cy="3871497"/>
          </a:xfrm>
          <a:prstGeom prst="rect">
            <a:avLst/>
          </a:prstGeom>
        </p:spPr>
      </p:pic>
      <p:sp>
        <p:nvSpPr>
          <p:cNvPr id="16" name="Google Shape;112;p19"/>
          <p:cNvSpPr txBox="1">
            <a:spLocks/>
          </p:cNvSpPr>
          <p:nvPr/>
        </p:nvSpPr>
        <p:spPr>
          <a:xfrm>
            <a:off x="8378254" y="285963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44.91%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3893342" y="452645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36.33%</a:t>
            </a:r>
            <a:endParaRPr lang="en-US" sz="16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3443400" y="223716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944141" y="161574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2.99%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5032713" y="97817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0.2%</a:t>
            </a: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3948038" y="4146856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赞赏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8466219" y="2494246"/>
            <a:ext cx="55880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中立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331029" y="1884096"/>
            <a:ext cx="1058176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不</a:t>
            </a:r>
            <a:r>
              <a:rPr lang="zh-CN" altLang="en-US" sz="1600" dirty="0"/>
              <a:t>是很赞赏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73539" y="1236931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非常赞</a:t>
            </a:r>
            <a:r>
              <a:rPr lang="zh-CN" altLang="en-US" sz="1600" dirty="0"/>
              <a:t>赏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037410" y="613627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常赞赏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56" y="3120083"/>
            <a:ext cx="4396457" cy="9159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9" y="1458721"/>
            <a:ext cx="4591865" cy="3235342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374938" y="78785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err="1" smtClean="0"/>
              <a:t>Informativeness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441014" y="284700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42.32%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48709" y="252798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460888" y="214192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878819" y="413471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800271" y="15943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743631" y="1095778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805079" y="445352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36.73%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471969" y="244038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906759" y="189648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5.39%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878196" y="13894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81033" y="1331793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42% agreed that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 is more potent at attracting people’s attention towards products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4" y="3079441"/>
            <a:ext cx="4494143" cy="992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55" y="1393981"/>
            <a:ext cx="4759229" cy="331726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374938" y="78785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Use and Features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341037" y="27173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40.12%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448732" y="239835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306113" y="225094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921070" y="424350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652678" y="157374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649752" y="1015144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884785" y="458410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36.53%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288166" y="254940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759166" y="187588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7.58%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756240" y="134262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457087" y="1226894"/>
            <a:ext cx="3362293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40% agreed that the platform is more informative about product use and features than other media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99" y="3150893"/>
            <a:ext cx="4856389" cy="1007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80" y="1294819"/>
            <a:ext cx="5245838" cy="3698564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507556" y="70759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Product Quality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401025" y="295686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43.51%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08720" y="263784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05624" y="213378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303784" y="435907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199625" y="156045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286262" y="947218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245728" y="469967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35.73%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887677" y="243225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16.37%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306113" y="186260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4.19%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392750" y="127469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457087" y="1226894"/>
            <a:ext cx="3362293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43% agreed that the platform provides more information about product quality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18" y="3254682"/>
            <a:ext cx="4728029" cy="10047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88" y="1274696"/>
            <a:ext cx="5334454" cy="3752629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138233" y="-24820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Appearance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371867" y="297500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43.71%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479562" y="26559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759227" y="214161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199625" y="43734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102514" y="154101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162556" y="901920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141569" y="471404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35.13%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741280" y="244007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209002" y="184315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5.39%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269044" y="122939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09485" y="1233952"/>
            <a:ext cx="3569859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43% also agreed that the platform provides more information about product appearance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76604" y="213418"/>
            <a:ext cx="3740053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Influence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13868" y="1215041"/>
            <a:ext cx="2964280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35% reported that they can be influenced by the platform to do online shopping</a:t>
            </a:r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8" y="3294743"/>
            <a:ext cx="4979382" cy="684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85" y="920646"/>
            <a:ext cx="5607050" cy="3891849"/>
          </a:xfrm>
          <a:prstGeom prst="rect">
            <a:avLst/>
          </a:prstGeom>
        </p:spPr>
      </p:pic>
      <p:sp>
        <p:nvSpPr>
          <p:cNvPr id="21" name="Google Shape;112;p19"/>
          <p:cNvSpPr txBox="1">
            <a:spLocks/>
          </p:cNvSpPr>
          <p:nvPr/>
        </p:nvSpPr>
        <p:spPr>
          <a:xfrm>
            <a:off x="8200349" y="277906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44.71%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3808861" y="448756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35.53%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339626" y="212986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16.97%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8861" y="150627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2.40%</a:t>
            </a:r>
            <a:endParaRPr lang="en-US" sz="16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5057090" y="86840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0.40%</a:t>
            </a:r>
            <a:endParaRPr lang="en-US" sz="16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8307128" y="24019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中立</a:t>
            </a:r>
            <a:endParaRPr lang="en-US" sz="16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3880904" y="412646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可能</a:t>
            </a:r>
            <a:endParaRPr lang="en-US" sz="16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3318382" y="180903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不太可能</a:t>
            </a:r>
            <a:endParaRPr lang="en-US" sz="16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3758062" y="119628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很大可能</a:t>
            </a:r>
            <a:endParaRPr lang="en-US" sz="16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5057090" y="56261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不可能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83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457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hypotheses against linear regression model of the survey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443973" y="1680253"/>
            <a:ext cx="93947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$</a:t>
            </a:r>
            <a:r>
              <a:rPr lang="en" sz="8000" dirty="0" smtClean="0"/>
              <a:t>60,000,000,000</a:t>
            </a:r>
            <a:endParaRPr sz="80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352707" y="2840053"/>
            <a:ext cx="649904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That’s live streaming’s estimated annual worth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7"/>
            <a:ext cx="5706639" cy="494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5"/>
            <a:ext cx="5707627" cy="4940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85434"/>
            <a:ext cx="5716669" cy="371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464819"/>
            <a:ext cx="5720994" cy="5067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970312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293617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633893"/>
            <a:ext cx="5720994" cy="365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1963959"/>
            <a:ext cx="5723735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2298153"/>
            <a:ext cx="5723736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2" y="2636697"/>
            <a:ext cx="5725710" cy="36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2974062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3309093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3649646"/>
            <a:ext cx="5696653" cy="3643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143286"/>
            <a:ext cx="5716669" cy="877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490242"/>
            <a:ext cx="1140057" cy="3516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2" y="4135667"/>
            <a:ext cx="5708309" cy="194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4306125"/>
            <a:ext cx="5696653" cy="1943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0" y="4497985"/>
            <a:ext cx="5711731" cy="19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661937"/>
            <a:ext cx="5716669" cy="195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4" y="4832719"/>
            <a:ext cx="5702603" cy="194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1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749969" y="2182414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Ready to answer your questions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84" y="1062972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31 days</a:t>
            </a:r>
            <a:endParaRPr sz="4800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Of conducting the survey</a:t>
            </a:r>
            <a:endParaRPr sz="24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501 people</a:t>
            </a:r>
            <a:endParaRPr sz="4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Submit</a:t>
            </a:r>
            <a:r>
              <a:rPr lang="en-US" dirty="0" smtClean="0"/>
              <a:t>ted</a:t>
            </a:r>
            <a:r>
              <a:rPr lang="en" sz="2400" dirty="0" smtClean="0"/>
              <a:t> the survey</a:t>
            </a:r>
            <a:endParaRPr sz="2400" dirty="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</a:t>
            </a:r>
            <a:r>
              <a:rPr lang="en" sz="4800" dirty="0" smtClean="0"/>
              <a:t> platforms</a:t>
            </a:r>
            <a:endParaRPr sz="4800" dirty="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Wenjuan</a:t>
            </a:r>
            <a:r>
              <a:rPr lang="en-US" dirty="0" smtClean="0"/>
              <a:t>, WeChat</a:t>
            </a:r>
            <a:endParaRPr sz="2400"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2" grpId="0" build="p"/>
      <p:bldP spid="263" grpId="0"/>
      <p:bldP spid="264" grpId="0" build="p"/>
      <p:bldP spid="265" grpId="0"/>
      <p:bldP spid="26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two or three columns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4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437518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new trend of live streaming has become a rapidly growing industry and is estimated to be worth </a:t>
            </a:r>
            <a:r>
              <a:rPr lang="en-US" sz="3600" dirty="0"/>
              <a:t>$60 </a:t>
            </a:r>
            <a:r>
              <a:rPr lang="en-US" sz="3600" dirty="0" smtClean="0"/>
              <a:t>billion </a:t>
            </a:r>
            <a:r>
              <a:rPr lang="en-US" dirty="0" smtClean="0"/>
              <a:t>annually.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387" y="1856248"/>
            <a:ext cx="3459768" cy="1678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Indicate…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…exactly what </a:t>
            </a:r>
            <a:r>
              <a:rPr lang="en-US" dirty="0"/>
              <a:t>factors of live streaming platforms influence consumer buying </a:t>
            </a:r>
            <a:r>
              <a:rPr lang="en-US" dirty="0" smtClean="0"/>
              <a:t>behavior.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95250" y="478036"/>
            <a:ext cx="737620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aims of this research?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683353" y="1856248"/>
            <a:ext cx="3797231" cy="161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Identify…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…the </a:t>
            </a:r>
            <a:r>
              <a:rPr lang="en-US" dirty="0"/>
              <a:t>audiences that are most </a:t>
            </a:r>
            <a:r>
              <a:rPr lang="en-US" dirty="0" smtClean="0"/>
              <a:t>suitable for live streaming marketing strategies.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 dirty="0" smtClean="0"/>
              <a:t>Photographs </a:t>
            </a:r>
            <a:r>
              <a:rPr lang="en" sz="2400" dirty="0"/>
              <a:t>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Unsplash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 smtClean="0"/>
              <a:t>Presentation template by </a:t>
            </a:r>
            <a:r>
              <a:rPr lang="en-US" sz="2400" u="sng" dirty="0" err="1" smtClean="0">
                <a:solidFill>
                  <a:schemeClr val="hlink"/>
                </a:solidFill>
                <a:hlinkClick r:id="rId4"/>
              </a:rPr>
              <a:t>SlidesCarnival</a:t>
            </a:r>
            <a:endParaRPr lang="en-US" sz="24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73177" y="485947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would this data be valuable?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89215" y="1782772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Assists </a:t>
            </a:r>
            <a:r>
              <a:rPr lang="en-US" dirty="0" smtClean="0"/>
              <a:t>local businesses in strategy choice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6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40" y="1567897"/>
            <a:ext cx="1702491" cy="17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4;p18"/>
          <p:cNvSpPr txBox="1">
            <a:spLocks/>
          </p:cNvSpPr>
          <p:nvPr/>
        </p:nvSpPr>
        <p:spPr>
          <a:xfrm>
            <a:off x="289215" y="3338302"/>
            <a:ext cx="601440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Supports further research in e-marketing</a:t>
            </a:r>
            <a:endParaRPr lang="en-US" dirty="0"/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9215" y="2592028"/>
            <a:ext cx="7676112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Assist foreign businesses in penetrating the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8037225" cy="319775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Case Platform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1" y="619432"/>
            <a:ext cx="5872967" cy="363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424" name="Google Shape;1424;p51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3182175" cy="1384500"/>
            <a:chOff x="6038025" y="2598925"/>
            <a:chExt cx="3182175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5" y="2598925"/>
              <a:ext cx="2579715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Hypothesize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Inspect academic literature and derive relevant hypotheses that would serve as the foundation for research</a:t>
              </a:r>
              <a:endPara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13728" y="2172128"/>
            <a:ext cx="3312522" cy="1384500"/>
            <a:chOff x="318528" y="1844098"/>
            <a:chExt cx="331252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318528" y="1844098"/>
              <a:ext cx="218499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Investigate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Design a questionnaire based on the hypotheses and conduct a survey among Chinese internet users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4054002" cy="1384500"/>
            <a:chOff x="4908100" y="889950"/>
            <a:chExt cx="4054002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5" y="889950"/>
              <a:ext cx="2321617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Analyze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Build a </a:t>
              </a: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linear regression </a:t>
              </a: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analysis model based on the survey responses and test the hypotheses against it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Hypotheses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55725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assumptions on what factors of live streaming influence buying behavior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48005" y="1437966"/>
            <a:ext cx="7691284" cy="19630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H1. </a:t>
            </a:r>
            <a:r>
              <a:rPr lang="en-US" dirty="0" err="1"/>
              <a:t>Taobao</a:t>
            </a:r>
            <a:r>
              <a:rPr lang="en-US" dirty="0"/>
              <a:t> Live influences buying behavior because its environment allows users to familiarize with the products in more detail. 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1248005" y="3764524"/>
            <a:ext cx="7691284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complex buying behavior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2286</Words>
  <Application>Microsoft Office PowerPoint</Application>
  <PresentationFormat>On-screen Show (16:9)</PresentationFormat>
  <Paragraphs>624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Lexend Deca</vt:lpstr>
      <vt:lpstr>Montserrat</vt:lpstr>
      <vt:lpstr>Arial</vt:lpstr>
      <vt:lpstr>Muli</vt:lpstr>
      <vt:lpstr>Calibri</vt:lpstr>
      <vt:lpstr>Aliena template</vt:lpstr>
      <vt:lpstr>International  E-Marketing to China:</vt:lpstr>
      <vt:lpstr>0. Overview</vt:lpstr>
      <vt:lpstr>$60,000,000,000</vt:lpstr>
      <vt:lpstr>What are the aims of this research?</vt:lpstr>
      <vt:lpstr>How would this data be valuable?</vt:lpstr>
      <vt:lpstr>Case Platform</vt:lpstr>
      <vt:lpstr>Methodology</vt:lpstr>
      <vt:lpstr>1. Hypotheses</vt:lpstr>
      <vt:lpstr>H1. Taobao Live influences buying behavior because its environment allows users to familiarize with the products in more detail. </vt:lpstr>
      <vt:lpstr>H1 further breaks down to:</vt:lpstr>
      <vt:lpstr>H2. Taobao Live successfully handles dissonance-reducing buying behavior  by providing more visibility  to the products.</vt:lpstr>
      <vt:lpstr>H3. Taobao Live is influencing buying behavior, because it provides a highly interactive platform both among users and between users and businesses.   </vt:lpstr>
      <vt:lpstr>H4. Taobao Live influences buying behavior because it provides a platform, where consumers can be highly engaged with the brands and form brand loyalty.    </vt:lpstr>
      <vt:lpstr>2. Survey</vt:lpstr>
      <vt:lpstr>Gender</vt:lpstr>
      <vt:lpstr>Age</vt:lpstr>
      <vt:lpstr>Time Online</vt:lpstr>
      <vt:lpstr>Experience</vt:lpstr>
      <vt:lpstr>Time on the Platform</vt:lpstr>
      <vt:lpstr>Attraction</vt:lpstr>
      <vt:lpstr>Importance of Host</vt:lpstr>
      <vt:lpstr>Favorite Hosts</vt:lpstr>
      <vt:lpstr>Interactivity</vt:lpstr>
      <vt:lpstr>Informativeness</vt:lpstr>
      <vt:lpstr>Use and Features</vt:lpstr>
      <vt:lpstr>Product Quality</vt:lpstr>
      <vt:lpstr>Appearance</vt:lpstr>
      <vt:lpstr>Influence</vt:lpstr>
      <vt:lpstr>3. Analysis</vt:lpstr>
      <vt:lpstr>PowerPoint Presentation</vt:lpstr>
      <vt:lpstr>Thanks!</vt:lpstr>
      <vt:lpstr>Hello!</vt:lpstr>
      <vt:lpstr>31 days</vt:lpstr>
      <vt:lpstr>In two or three columns</vt:lpstr>
      <vt:lpstr>PowerPoint Presentation</vt:lpstr>
      <vt:lpstr>Instructions for use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Let’s review some concepts</vt:lpstr>
      <vt:lpstr>PowerPoint Presentation</vt:lpstr>
      <vt:lpstr>PowerPoint Presentation</vt:lpstr>
      <vt:lpstr>PowerPoint Presentation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辰 韦</cp:lastModifiedBy>
  <cp:revision>94</cp:revision>
  <dcterms:modified xsi:type="dcterms:W3CDTF">2021-06-02T15:28:51Z</dcterms:modified>
</cp:coreProperties>
</file>