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60" r:id="rId3"/>
    <p:sldId id="271" r:id="rId4"/>
    <p:sldId id="263" r:id="rId5"/>
    <p:sldId id="261" r:id="rId6"/>
    <p:sldId id="262" r:id="rId7"/>
    <p:sldId id="273" r:id="rId8"/>
    <p:sldId id="281" r:id="rId9"/>
    <p:sldId id="264" r:id="rId10"/>
    <p:sldId id="301" r:id="rId11"/>
    <p:sldId id="302" r:id="rId12"/>
    <p:sldId id="303" r:id="rId13"/>
    <p:sldId id="304" r:id="rId14"/>
    <p:sldId id="305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98" r:id="rId24"/>
    <p:sldId id="297" r:id="rId25"/>
    <p:sldId id="258" r:id="rId26"/>
    <p:sldId id="272" r:id="rId27"/>
    <p:sldId id="300" r:id="rId28"/>
    <p:sldId id="259" r:id="rId29"/>
    <p:sldId id="257" r:id="rId30"/>
    <p:sldId id="265" r:id="rId31"/>
    <p:sldId id="266" r:id="rId32"/>
    <p:sldId id="267" r:id="rId33"/>
    <p:sldId id="268" r:id="rId34"/>
    <p:sldId id="269" r:id="rId35"/>
    <p:sldId id="270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Montserrat" panose="020B0604020202020204" charset="0"/>
      <p:regular r:id="rId63"/>
      <p:bold r:id="rId64"/>
      <p:italic r:id="rId65"/>
      <p:boldItalic r:id="rId66"/>
    </p:embeddedFont>
    <p:embeddedFont>
      <p:font typeface="Lexend Deca" panose="020B0604020202020204" charset="0"/>
      <p:regular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5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110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5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0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73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748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7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233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7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30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464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87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758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966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81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904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721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c98855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c98855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c98855f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c98855f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c98855f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c98855f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c98855f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bc98855f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jp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jp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jp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jp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unsplash.com/&amp;utm_source=slidescarniva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?utm_source=templat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5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12" Type="http://schemas.openxmlformats.org/officeDocument/2006/relationships/image" Target="../media/image68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67.png"/><Relationship Id="rId5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97595" y="1429970"/>
            <a:ext cx="531100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dirty="0" smtClean="0"/>
              <a:t>International </a:t>
            </a:r>
            <a:br>
              <a:rPr lang="en-US" sz="3600" dirty="0" smtClean="0"/>
            </a:br>
            <a:r>
              <a:rPr lang="en-US" sz="3600" dirty="0" smtClean="0"/>
              <a:t>E-Marketing to China:</a:t>
            </a:r>
            <a:endParaRPr lang="en-US" sz="3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0;p13"/>
          <p:cNvSpPr txBox="1">
            <a:spLocks/>
          </p:cNvSpPr>
          <p:nvPr/>
        </p:nvSpPr>
        <p:spPr>
          <a:xfrm>
            <a:off x="734832" y="2518153"/>
            <a:ext cx="5473025" cy="102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b="0" dirty="0" smtClean="0"/>
              <a:t>How Live Streaming is influencing buying behavior on Example of </a:t>
            </a:r>
            <a:r>
              <a:rPr lang="en-US" sz="2000" b="0" dirty="0" err="1" smtClean="0"/>
              <a:t>Taobao</a:t>
            </a:r>
            <a:r>
              <a:rPr lang="en-US" sz="2000" b="0" dirty="0" smtClean="0"/>
              <a:t> Live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875204" y="92725"/>
            <a:ext cx="671252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H1 further breaks down to: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69396" y="1369168"/>
            <a:ext cx="7646352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H1a: </a:t>
            </a:r>
            <a:r>
              <a:rPr lang="en-US" sz="1800" dirty="0" err="1"/>
              <a:t>Taobao</a:t>
            </a:r>
            <a:r>
              <a:rPr lang="en-US" sz="1800" dirty="0"/>
              <a:t> </a:t>
            </a:r>
            <a:r>
              <a:rPr lang="en-US" sz="1800" dirty="0" smtClean="0"/>
              <a:t>Live </a:t>
            </a:r>
            <a:r>
              <a:rPr lang="en-US" sz="1800" dirty="0"/>
              <a:t>provides detailed information on products in general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104;p18"/>
          <p:cNvSpPr txBox="1">
            <a:spLocks/>
          </p:cNvSpPr>
          <p:nvPr/>
        </p:nvSpPr>
        <p:spPr>
          <a:xfrm>
            <a:off x="369395" y="2130263"/>
            <a:ext cx="8450139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H1b: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</a:t>
            </a:r>
            <a:r>
              <a:rPr lang="en-US" sz="1800" dirty="0" smtClean="0"/>
              <a:t>on products </a:t>
            </a:r>
            <a:r>
              <a:rPr lang="en-US" sz="1800" dirty="0"/>
              <a:t>use and features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69396" y="3004460"/>
            <a:ext cx="871561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H1c: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quality</a:t>
            </a:r>
          </a:p>
        </p:txBody>
      </p:sp>
      <p:sp>
        <p:nvSpPr>
          <p:cNvPr id="8" name="Google Shape;104;p18"/>
          <p:cNvSpPr txBox="1">
            <a:spLocks/>
          </p:cNvSpPr>
          <p:nvPr/>
        </p:nvSpPr>
        <p:spPr>
          <a:xfrm>
            <a:off x="369395" y="3878657"/>
            <a:ext cx="7911823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H1d: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appearance</a:t>
            </a:r>
          </a:p>
        </p:txBody>
      </p:sp>
    </p:spTree>
    <p:extLst>
      <p:ext uri="{BB962C8B-B14F-4D97-AF65-F5344CB8AC3E}">
        <p14:creationId xmlns:p14="http://schemas.microsoft.com/office/powerpoint/2010/main" val="11953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99913" y="1548582"/>
            <a:ext cx="7580671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H2. </a:t>
            </a:r>
            <a:r>
              <a:rPr lang="en-US" dirty="0" err="1"/>
              <a:t>Taobao</a:t>
            </a:r>
            <a:r>
              <a:rPr lang="en-US" dirty="0"/>
              <a:t> Live successfully handles dissonance reducing buying behavior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providing </a:t>
            </a:r>
            <a:r>
              <a:rPr lang="en-US" dirty="0" smtClean="0"/>
              <a:t>more visibility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products.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092677" y="3875728"/>
            <a:ext cx="4332125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</a:t>
            </a:r>
          </a:p>
          <a:p>
            <a:r>
              <a:rPr lang="en-US" sz="1800" b="0" dirty="0"/>
              <a:t> </a:t>
            </a:r>
            <a:r>
              <a:rPr lang="en-US" sz="1800" b="0" dirty="0" smtClean="0"/>
              <a:t> dissonance-reducing buying behavior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706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2823" y="2101647"/>
            <a:ext cx="8244087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H3. </a:t>
            </a:r>
            <a:r>
              <a:rPr lang="en-US" dirty="0" err="1"/>
              <a:t>Taobao</a:t>
            </a:r>
            <a:r>
              <a:rPr lang="en-US" dirty="0"/>
              <a:t> Live is influencing buying behavior, because it provides a highly interactive platform both among users and between users and businesses. 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350775" y="3900947"/>
            <a:ext cx="5150660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“Principles of Marketing” </a:t>
            </a:r>
          </a:p>
          <a:p>
            <a:r>
              <a:rPr lang="en-US" sz="1800" b="0" dirty="0" smtClean="0"/>
              <a:t>   by Kotler and Armstrong (2010)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0505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27067" y="2750576"/>
            <a:ext cx="7093713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H4. </a:t>
            </a:r>
            <a:r>
              <a:rPr lang="en-US" dirty="0" err="1"/>
              <a:t>Taobao</a:t>
            </a:r>
            <a:r>
              <a:rPr lang="en-US" dirty="0"/>
              <a:t> Live influences buying behavior because it provides a platform, where consumers can be highly engaged with the brands and form brand loyalty.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3102616" y="4033093"/>
            <a:ext cx="5926668" cy="35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works of </a:t>
            </a:r>
            <a:r>
              <a:rPr lang="en-US" sz="1800" b="0" dirty="0" err="1" smtClean="0"/>
              <a:t>Rong</a:t>
            </a:r>
            <a:r>
              <a:rPr lang="en-US" sz="1800" b="0" dirty="0" smtClean="0"/>
              <a:t>-An Shang (</a:t>
            </a:r>
            <a:r>
              <a:rPr lang="en-US" sz="1800" b="0" dirty="0"/>
              <a:t>2006) </a:t>
            </a:r>
            <a:endParaRPr lang="en-US" sz="1800" b="0" dirty="0" smtClean="0"/>
          </a:p>
          <a:p>
            <a:r>
              <a:rPr lang="en-US" sz="1800" b="0" dirty="0"/>
              <a:t> </a:t>
            </a:r>
            <a:r>
              <a:rPr lang="en-US" sz="1800" b="0" dirty="0" smtClean="0"/>
              <a:t>  and Anne </a:t>
            </a:r>
            <a:r>
              <a:rPr lang="en-US" sz="1800" b="0" dirty="0" err="1" smtClean="0"/>
              <a:t>Mollen</a:t>
            </a:r>
            <a:r>
              <a:rPr lang="en-US" sz="1800" b="0" dirty="0" smtClean="0"/>
              <a:t> &amp; Hugh Wilson </a:t>
            </a:r>
            <a:r>
              <a:rPr lang="en-US" sz="1800" b="0" dirty="0"/>
              <a:t>(2010)</a:t>
            </a:r>
          </a:p>
        </p:txBody>
      </p:sp>
    </p:spTree>
    <p:extLst>
      <p:ext uri="{BB962C8B-B14F-4D97-AF65-F5344CB8AC3E}">
        <p14:creationId xmlns:p14="http://schemas.microsoft.com/office/powerpoint/2010/main" val="4026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Investigation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40239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survey conducted among Chinese internet users and it’s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1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66964" y="1358595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/>
              <a:t>Gender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66964" y="3116312"/>
            <a:ext cx="3332700" cy="8369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👨 </a:t>
            </a:r>
            <a:r>
              <a:rPr lang="en-US" sz="1800" dirty="0"/>
              <a:t>52.3% of male and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👩 </a:t>
            </a:r>
            <a:r>
              <a:rPr lang="en-US" sz="1800" dirty="0"/>
              <a:t>47.7% of female respondents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4" y="2385765"/>
            <a:ext cx="3120409" cy="52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02" y="1358595"/>
            <a:ext cx="4609132" cy="2774015"/>
          </a:xfrm>
          <a:prstGeom prst="rect">
            <a:avLst/>
          </a:prstGeom>
        </p:spPr>
      </p:pic>
      <p:sp>
        <p:nvSpPr>
          <p:cNvPr id="8" name="Google Shape;112;p19"/>
          <p:cNvSpPr txBox="1">
            <a:spLocks/>
          </p:cNvSpPr>
          <p:nvPr/>
        </p:nvSpPr>
        <p:spPr>
          <a:xfrm>
            <a:off x="8217342" y="283631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52.3%</a:t>
            </a:r>
            <a:endParaRPr lang="en-US" sz="1400" dirty="0"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4430693" y="2243324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400" dirty="0"/>
              <a:t>女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8368672" y="248340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400" dirty="0" smtClean="0"/>
              <a:t>男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4275504" y="262232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47.7%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48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" y="529512"/>
            <a:ext cx="5610225" cy="404812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5802903" y="1000925"/>
            <a:ext cx="1832750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Age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4771106" y="2798433"/>
            <a:ext cx="4258178" cy="423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• Average respondent age is 25 - 30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00" y="2124831"/>
            <a:ext cx="3614002" cy="6173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4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3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20%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1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70226" y="176416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49.1%</a:t>
            </a:r>
            <a:endParaRPr lang="en-US" sz="14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1629450" y="1556331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32.1%</a:t>
            </a:r>
            <a:endParaRPr lang="en-US" sz="1400" dirty="0"/>
          </a:p>
        </p:txBody>
      </p:sp>
      <p:sp>
        <p:nvSpPr>
          <p:cNvPr id="18" name="Google Shape;112;p19"/>
          <p:cNvSpPr txBox="1">
            <a:spLocks/>
          </p:cNvSpPr>
          <p:nvPr/>
        </p:nvSpPr>
        <p:spPr>
          <a:xfrm>
            <a:off x="2403392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17.7%</a:t>
            </a:r>
            <a:endParaRPr lang="en-US" sz="14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3236292" y="401952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0.8%</a:t>
            </a:r>
            <a:endParaRPr lang="en-US" sz="14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3997555" y="408059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0.2%</a:t>
            </a:r>
            <a:endParaRPr lang="en-US" sz="1400" dirty="0"/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4882177" y="411988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5604575" y="41256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783549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25 - 30</a:t>
            </a:r>
            <a:endParaRPr lang="en-US" sz="14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1583372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18 - 24</a:t>
            </a:r>
            <a:endParaRPr lang="en-US" sz="14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2363066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31 - 40</a:t>
            </a:r>
            <a:endParaRPr lang="en-US" sz="14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3218874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&lt; 18</a:t>
            </a:r>
            <a:endParaRPr lang="en-US" sz="14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3917777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51 - 60</a:t>
            </a:r>
            <a:endParaRPr lang="en-US" sz="14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4720569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41 - 50</a:t>
            </a:r>
            <a:endParaRPr lang="en-US" sz="14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5530835" y="453722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&gt; 61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8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3" y="628015"/>
            <a:ext cx="5943600" cy="406717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080593" y="860865"/>
            <a:ext cx="4485000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Time Online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50%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4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3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20%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1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74478" y="61692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44.9%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44" y="1926192"/>
            <a:ext cx="3437846" cy="6493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Google Shape;112;p19"/>
          <p:cNvSpPr txBox="1">
            <a:spLocks/>
          </p:cNvSpPr>
          <p:nvPr/>
        </p:nvSpPr>
        <p:spPr>
          <a:xfrm>
            <a:off x="1785089" y="201556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27.1%</a:t>
            </a:r>
            <a:endParaRPr lang="en-US" sz="14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2689656" y="2706374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18.7%</a:t>
            </a:r>
            <a:endParaRPr lang="en-US" sz="14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638431" y="3816846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4.7%</a:t>
            </a:r>
            <a:endParaRPr lang="en-US" sz="14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4534489" y="391762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3.7%</a:t>
            </a:r>
            <a:endParaRPr lang="en-US" sz="1400" dirty="0"/>
          </a:p>
        </p:txBody>
      </p:sp>
      <p:sp>
        <p:nvSpPr>
          <p:cNvPr id="34" name="Google Shape;112;p19"/>
          <p:cNvSpPr txBox="1">
            <a:spLocks/>
          </p:cNvSpPr>
          <p:nvPr/>
        </p:nvSpPr>
        <p:spPr>
          <a:xfrm>
            <a:off x="5458356" y="4153589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0.6%</a:t>
            </a:r>
            <a:endParaRPr lang="en-US" sz="14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874478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1802285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/>
              <a:t>3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2700596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/>
              <a:t>5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3514587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&gt; 5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39" name="Google Shape;112;p19"/>
          <p:cNvSpPr txBox="1">
            <a:spLocks/>
          </p:cNvSpPr>
          <p:nvPr/>
        </p:nvSpPr>
        <p:spPr>
          <a:xfrm>
            <a:off x="4506144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0" name="Google Shape;112;p19"/>
          <p:cNvSpPr txBox="1">
            <a:spLocks/>
          </p:cNvSpPr>
          <p:nvPr/>
        </p:nvSpPr>
        <p:spPr>
          <a:xfrm>
            <a:off x="5389939" y="4558212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2" name="Google Shape;112;p19"/>
          <p:cNvSpPr txBox="1">
            <a:spLocks/>
          </p:cNvSpPr>
          <p:nvPr/>
        </p:nvSpPr>
        <p:spPr>
          <a:xfrm>
            <a:off x="4534489" y="2706374"/>
            <a:ext cx="5158651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• On average, respondents spent </a:t>
            </a:r>
          </a:p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4 hours online, excluding work</a:t>
            </a:r>
          </a:p>
        </p:txBody>
      </p:sp>
    </p:spTree>
    <p:extLst>
      <p:ext uri="{BB962C8B-B14F-4D97-AF65-F5344CB8AC3E}">
        <p14:creationId xmlns:p14="http://schemas.microsoft.com/office/powerpoint/2010/main" val="31362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04" y="3740719"/>
            <a:ext cx="4182451" cy="7203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56" y="1227506"/>
            <a:ext cx="3276600" cy="3522345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52720" y="713181"/>
            <a:ext cx="4371376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Experience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8018389" y="4694512"/>
            <a:ext cx="836872" cy="5593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95.41%</a:t>
            </a:r>
            <a:endParaRPr lang="en-US" sz="16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5427590" y="1198010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4.59%</a:t>
            </a:r>
            <a:endParaRPr lang="en-US" sz="16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5568170" y="826730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116057" y="4307335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17" name="Google Shape;112;p19"/>
          <p:cNvSpPr txBox="1">
            <a:spLocks/>
          </p:cNvSpPr>
          <p:nvPr/>
        </p:nvSpPr>
        <p:spPr>
          <a:xfrm>
            <a:off x="399036" y="1744992"/>
            <a:ext cx="5101550" cy="42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/>
              <a:t>• 4.59% of respondents didn’t have any experience with </a:t>
            </a:r>
            <a:r>
              <a:rPr lang="en-US" sz="1800" dirty="0" err="1" smtClean="0"/>
              <a:t>Taobao</a:t>
            </a:r>
            <a:r>
              <a:rPr lang="en-US" sz="1800" dirty="0" smtClean="0"/>
              <a:t> Live</a:t>
            </a:r>
          </a:p>
          <a:p>
            <a:pPr marL="0" indent="0">
              <a:buFont typeface="Muli"/>
              <a:buNone/>
            </a:pPr>
            <a:endParaRPr lang="en-US" sz="1800" dirty="0" smtClean="0"/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399036" y="2540223"/>
            <a:ext cx="5101550" cy="42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/>
              <a:t>• That accounts for people who use other live streaming platforms or do not use any at all</a:t>
            </a:r>
          </a:p>
        </p:txBody>
      </p:sp>
    </p:spTree>
    <p:extLst>
      <p:ext uri="{BB962C8B-B14F-4D97-AF65-F5344CB8AC3E}">
        <p14:creationId xmlns:p14="http://schemas.microsoft.com/office/powerpoint/2010/main" val="17628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1" y="860914"/>
            <a:ext cx="4513853" cy="3820747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871448" y="488550"/>
            <a:ext cx="7801897" cy="1189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5400" dirty="0" smtClean="0"/>
              <a:t>Time on the Platform</a:t>
            </a:r>
            <a:endParaRPr sz="54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112;p19"/>
          <p:cNvSpPr txBox="1">
            <a:spLocks/>
          </p:cNvSpPr>
          <p:nvPr/>
        </p:nvSpPr>
        <p:spPr>
          <a:xfrm>
            <a:off x="353757" y="36387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8</a:t>
            </a: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1" name="Google Shape;112;p19"/>
          <p:cNvSpPr txBox="1">
            <a:spLocks/>
          </p:cNvSpPr>
          <p:nvPr/>
        </p:nvSpPr>
        <p:spPr>
          <a:xfrm>
            <a:off x="353757" y="114470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64%</a:t>
            </a:r>
            <a:endParaRPr lang="en-US" sz="1400" dirty="0"/>
          </a:p>
        </p:txBody>
      </p:sp>
      <p:sp>
        <p:nvSpPr>
          <p:cNvPr id="12" name="Google Shape;112;p19"/>
          <p:cNvSpPr txBox="1">
            <a:spLocks/>
          </p:cNvSpPr>
          <p:nvPr/>
        </p:nvSpPr>
        <p:spPr>
          <a:xfrm>
            <a:off x="353757" y="192554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48%</a:t>
            </a:r>
            <a:endParaRPr lang="en-US" sz="1400" dirty="0"/>
          </a:p>
        </p:txBody>
      </p:sp>
      <p:sp>
        <p:nvSpPr>
          <p:cNvPr id="13" name="Google Shape;112;p19"/>
          <p:cNvSpPr txBox="1">
            <a:spLocks/>
          </p:cNvSpPr>
          <p:nvPr/>
        </p:nvSpPr>
        <p:spPr>
          <a:xfrm>
            <a:off x="353757" y="2706375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32%</a:t>
            </a:r>
            <a:endParaRPr lang="en-US" sz="1400" dirty="0"/>
          </a:p>
        </p:txBody>
      </p:sp>
      <p:sp>
        <p:nvSpPr>
          <p:cNvPr id="14" name="Google Shape;112;p19"/>
          <p:cNvSpPr txBox="1">
            <a:spLocks/>
          </p:cNvSpPr>
          <p:nvPr/>
        </p:nvSpPr>
        <p:spPr>
          <a:xfrm>
            <a:off x="353757" y="348721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1</a:t>
            </a:r>
            <a:r>
              <a:rPr lang="en-US" sz="1400" dirty="0"/>
              <a:t>6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15" name="Google Shape;112;p19"/>
          <p:cNvSpPr txBox="1">
            <a:spLocks/>
          </p:cNvSpPr>
          <p:nvPr/>
        </p:nvSpPr>
        <p:spPr>
          <a:xfrm>
            <a:off x="391857" y="426804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0%</a:t>
            </a:r>
            <a:endParaRPr lang="en-US" sz="1400" dirty="0"/>
          </a:p>
        </p:txBody>
      </p:sp>
      <p:sp>
        <p:nvSpPr>
          <p:cNvPr id="16" name="Google Shape;112;p19"/>
          <p:cNvSpPr txBox="1">
            <a:spLocks/>
          </p:cNvSpPr>
          <p:nvPr/>
        </p:nvSpPr>
        <p:spPr>
          <a:xfrm>
            <a:off x="803511" y="445378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76.45%</a:t>
            </a:r>
            <a:endParaRPr lang="en-US" sz="14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1832699" y="316219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21.16%</a:t>
            </a:r>
            <a:endParaRPr lang="en-US" sz="14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2814860" y="4120160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2.20%</a:t>
            </a:r>
            <a:endParaRPr lang="en-US" sz="14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3807336" y="424573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 smtClean="0"/>
              <a:t>0.20%</a:t>
            </a:r>
            <a:endParaRPr lang="en-US" sz="1400" dirty="0"/>
          </a:p>
        </p:txBody>
      </p:sp>
      <p:sp>
        <p:nvSpPr>
          <p:cNvPr id="33" name="Google Shape;112;p19"/>
          <p:cNvSpPr txBox="1">
            <a:spLocks/>
          </p:cNvSpPr>
          <p:nvPr/>
        </p:nvSpPr>
        <p:spPr>
          <a:xfrm>
            <a:off x="4919267" y="4245733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400" dirty="0"/>
              <a:t>0</a:t>
            </a:r>
            <a:r>
              <a:rPr lang="en-US" sz="1400" dirty="0" smtClean="0"/>
              <a:t>%</a:t>
            </a:r>
            <a:endParaRPr lang="en-US" sz="1400" dirty="0"/>
          </a:p>
        </p:txBody>
      </p:sp>
      <p:sp>
        <p:nvSpPr>
          <p:cNvPr id="35" name="Google Shape;112;p19"/>
          <p:cNvSpPr txBox="1">
            <a:spLocks/>
          </p:cNvSpPr>
          <p:nvPr/>
        </p:nvSpPr>
        <p:spPr>
          <a:xfrm>
            <a:off x="808112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1-3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6" name="Google Shape;112;p19"/>
          <p:cNvSpPr txBox="1">
            <a:spLocks/>
          </p:cNvSpPr>
          <p:nvPr/>
        </p:nvSpPr>
        <p:spPr>
          <a:xfrm>
            <a:off x="1833333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0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7" name="Google Shape;112;p19"/>
          <p:cNvSpPr txBox="1">
            <a:spLocks/>
          </p:cNvSpPr>
          <p:nvPr/>
        </p:nvSpPr>
        <p:spPr>
          <a:xfrm>
            <a:off x="2811403" y="4563007"/>
            <a:ext cx="644192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4-6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8" name="Google Shape;112;p19"/>
          <p:cNvSpPr txBox="1">
            <a:spLocks/>
          </p:cNvSpPr>
          <p:nvPr/>
        </p:nvSpPr>
        <p:spPr>
          <a:xfrm>
            <a:off x="3671192" y="4563007"/>
            <a:ext cx="835981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altLang="zh-CN" sz="1300" dirty="0"/>
              <a:t>&gt;=10</a:t>
            </a:r>
            <a:r>
              <a:rPr lang="zh-CN" altLang="en-US" sz="1300" dirty="0"/>
              <a:t>小时</a:t>
            </a:r>
            <a:endParaRPr lang="en-US" sz="1300" dirty="0"/>
          </a:p>
        </p:txBody>
      </p:sp>
      <p:sp>
        <p:nvSpPr>
          <p:cNvPr id="39" name="Google Shape;112;p19"/>
          <p:cNvSpPr txBox="1">
            <a:spLocks/>
          </p:cNvSpPr>
          <p:nvPr/>
        </p:nvSpPr>
        <p:spPr>
          <a:xfrm>
            <a:off x="4766724" y="4563007"/>
            <a:ext cx="607647" cy="497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altLang="zh-CN" sz="1400" dirty="0" smtClean="0"/>
              <a:t>7-9</a:t>
            </a:r>
            <a:r>
              <a:rPr lang="zh-CN" altLang="en-US" sz="1400" dirty="0" smtClean="0"/>
              <a:t>小时</a:t>
            </a:r>
            <a:endParaRPr lang="en-US" sz="1400" dirty="0"/>
          </a:p>
        </p:txBody>
      </p:sp>
      <p:sp>
        <p:nvSpPr>
          <p:cNvPr id="42" name="Google Shape;112;p19"/>
          <p:cNvSpPr txBox="1">
            <a:spLocks/>
          </p:cNvSpPr>
          <p:nvPr/>
        </p:nvSpPr>
        <p:spPr>
          <a:xfrm>
            <a:off x="3469534" y="2816415"/>
            <a:ext cx="5158651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On </a:t>
            </a:r>
            <a:r>
              <a:rPr lang="en-US" sz="1800" dirty="0" smtClean="0">
                <a:solidFill>
                  <a:schemeClr val="bg1"/>
                </a:solidFill>
              </a:rPr>
              <a:t>average, respondents spent </a:t>
            </a:r>
          </a:p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around 1 </a:t>
            </a:r>
            <a:r>
              <a:rPr lang="en-US" sz="1800" dirty="0" smtClean="0">
                <a:solidFill>
                  <a:schemeClr val="bg1"/>
                </a:solidFill>
              </a:rPr>
              <a:t>- 3 hours on </a:t>
            </a:r>
            <a:r>
              <a:rPr lang="en-US" sz="1800" dirty="0" err="1" smtClean="0">
                <a:solidFill>
                  <a:schemeClr val="bg1"/>
                </a:solidFill>
              </a:rPr>
              <a:t>Taobao</a:t>
            </a:r>
            <a:r>
              <a:rPr lang="en-US" sz="1800" dirty="0" smtClean="0">
                <a:solidFill>
                  <a:schemeClr val="bg1"/>
                </a:solidFill>
              </a:rPr>
              <a:t> Live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59" y="1749938"/>
            <a:ext cx="3882605" cy="853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9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799" y="2916254"/>
            <a:ext cx="5250156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important is live streaming marketing?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81181" y="438030"/>
            <a:ext cx="4371376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Attraction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3" y="2927926"/>
            <a:ext cx="3933657" cy="8808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36" y="1369294"/>
            <a:ext cx="4665648" cy="3299913"/>
          </a:xfrm>
          <a:prstGeom prst="rect">
            <a:avLst/>
          </a:prstGeom>
        </p:spPr>
      </p:pic>
      <p:sp>
        <p:nvSpPr>
          <p:cNvPr id="18" name="Google Shape;112;p19"/>
          <p:cNvSpPr txBox="1">
            <a:spLocks/>
          </p:cNvSpPr>
          <p:nvPr/>
        </p:nvSpPr>
        <p:spPr>
          <a:xfrm>
            <a:off x="8392910" y="284051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42.51%</a:t>
            </a:r>
            <a:endParaRPr lang="en-US" sz="1600" dirty="0"/>
          </a:p>
        </p:txBody>
      </p:sp>
      <p:sp>
        <p:nvSpPr>
          <p:cNvPr id="19" name="Google Shape;112;p19"/>
          <p:cNvSpPr txBox="1">
            <a:spLocks/>
          </p:cNvSpPr>
          <p:nvPr/>
        </p:nvSpPr>
        <p:spPr>
          <a:xfrm>
            <a:off x="8500605" y="244166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同意</a:t>
            </a:r>
            <a:endParaRPr lang="en-US" sz="1600" dirty="0"/>
          </a:p>
        </p:txBody>
      </p:sp>
      <p:sp>
        <p:nvSpPr>
          <p:cNvPr id="20" name="Google Shape;112;p19"/>
          <p:cNvSpPr txBox="1">
            <a:spLocks/>
          </p:cNvSpPr>
          <p:nvPr/>
        </p:nvSpPr>
        <p:spPr>
          <a:xfrm>
            <a:off x="4412784" y="207011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不同意</a:t>
            </a:r>
            <a:endParaRPr lang="en-US" sz="1600" dirty="0"/>
          </a:p>
        </p:txBody>
      </p:sp>
      <p:sp>
        <p:nvSpPr>
          <p:cNvPr id="22" name="Google Shape;112;p19"/>
          <p:cNvSpPr txBox="1">
            <a:spLocks/>
          </p:cNvSpPr>
          <p:nvPr/>
        </p:nvSpPr>
        <p:spPr>
          <a:xfrm>
            <a:off x="4830715" y="406290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中性</a:t>
            </a:r>
            <a:endParaRPr lang="en-US" sz="1600" dirty="0"/>
          </a:p>
          <a:p>
            <a:pPr marL="0" indent="0">
              <a:buFont typeface="Muli"/>
              <a:buNone/>
            </a:pPr>
            <a:endParaRPr lang="en-US" sz="1600" dirty="0"/>
          </a:p>
        </p:txBody>
      </p:sp>
      <p:sp>
        <p:nvSpPr>
          <p:cNvPr id="23" name="Google Shape;112;p19"/>
          <p:cNvSpPr txBox="1">
            <a:spLocks/>
          </p:cNvSpPr>
          <p:nvPr/>
        </p:nvSpPr>
        <p:spPr>
          <a:xfrm>
            <a:off x="4752167" y="1522533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非常同意</a:t>
            </a:r>
            <a:endParaRPr lang="en-US" sz="1600" dirty="0"/>
          </a:p>
        </p:txBody>
      </p:sp>
      <p:sp>
        <p:nvSpPr>
          <p:cNvPr id="24" name="Google Shape;112;p19"/>
          <p:cNvSpPr txBox="1">
            <a:spLocks/>
          </p:cNvSpPr>
          <p:nvPr/>
        </p:nvSpPr>
        <p:spPr>
          <a:xfrm>
            <a:off x="5695527" y="973171"/>
            <a:ext cx="943360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强烈反对</a:t>
            </a:r>
            <a:endParaRPr lang="en-US" sz="1600" dirty="0"/>
          </a:p>
        </p:txBody>
      </p:sp>
      <p:sp>
        <p:nvSpPr>
          <p:cNvPr id="25" name="Google Shape;112;p19"/>
          <p:cNvSpPr txBox="1">
            <a:spLocks/>
          </p:cNvSpPr>
          <p:nvPr/>
        </p:nvSpPr>
        <p:spPr>
          <a:xfrm>
            <a:off x="4756975" y="4454282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39.72%</a:t>
            </a:r>
            <a:endParaRPr lang="en-US" sz="1600" dirty="0"/>
          </a:p>
        </p:txBody>
      </p:sp>
      <p:sp>
        <p:nvSpPr>
          <p:cNvPr id="26" name="Google Shape;112;p19"/>
          <p:cNvSpPr txBox="1">
            <a:spLocks/>
          </p:cNvSpPr>
          <p:nvPr/>
        </p:nvSpPr>
        <p:spPr>
          <a:xfrm>
            <a:off x="4423865" y="2368575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15.37%</a:t>
            </a:r>
            <a:endParaRPr lang="en-US" sz="1600" dirty="0"/>
          </a:p>
        </p:txBody>
      </p:sp>
      <p:sp>
        <p:nvSpPr>
          <p:cNvPr id="27" name="Google Shape;112;p19"/>
          <p:cNvSpPr txBox="1">
            <a:spLocks/>
          </p:cNvSpPr>
          <p:nvPr/>
        </p:nvSpPr>
        <p:spPr>
          <a:xfrm>
            <a:off x="4858655" y="1824674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2.20%</a:t>
            </a:r>
            <a:endParaRPr lang="en-US" sz="1600" dirty="0"/>
          </a:p>
        </p:txBody>
      </p:sp>
      <p:sp>
        <p:nvSpPr>
          <p:cNvPr id="28" name="Google Shape;112;p19"/>
          <p:cNvSpPr txBox="1">
            <a:spLocks/>
          </p:cNvSpPr>
          <p:nvPr/>
        </p:nvSpPr>
        <p:spPr>
          <a:xfrm>
            <a:off x="5830092" y="1317676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/>
              <a:t>0</a:t>
            </a:r>
            <a:r>
              <a:rPr lang="en-US" sz="1600" dirty="0" smtClean="0"/>
              <a:t>.20%</a:t>
            </a:r>
            <a:endParaRPr lang="en-US" sz="1600" dirty="0"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314000" y="1492427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42.51% agreed that </a:t>
            </a:r>
            <a:r>
              <a:rPr lang="en-US" sz="1800" dirty="0" err="1" smtClean="0">
                <a:solidFill>
                  <a:schemeClr val="bg1"/>
                </a:solidFill>
              </a:rPr>
              <a:t>Taobao</a:t>
            </a:r>
            <a:r>
              <a:rPr lang="en-US" sz="1800" dirty="0" smtClean="0">
                <a:solidFill>
                  <a:schemeClr val="bg1"/>
                </a:solidFill>
              </a:rPr>
              <a:t> Live is more potent at attracting people’s attention towards products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40" y="2435126"/>
            <a:ext cx="4635657" cy="965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873760"/>
            <a:ext cx="6067447" cy="3530917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05749" y="276554"/>
            <a:ext cx="5157232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Importance of Host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1251140" y="3543624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62% consider the presen</a:t>
            </a:r>
            <a:r>
              <a:rPr lang="en-US" sz="1800" dirty="0" smtClean="0">
                <a:solidFill>
                  <a:schemeClr val="bg1"/>
                </a:solidFill>
              </a:rPr>
              <a:t>ce of a host an important factor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4003530" y="1541796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501084" y="2861857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3834477" y="196814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37.92%</a:t>
            </a:r>
            <a:endParaRPr lang="en-US" sz="16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8377138" y="330984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62.08%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5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09" y="2757097"/>
            <a:ext cx="5196840" cy="880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503680"/>
            <a:ext cx="6067447" cy="3530917"/>
          </a:xfrm>
          <a:prstGeom prst="rect">
            <a:avLst/>
          </a:prstGeom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76127" y="134496"/>
            <a:ext cx="5289954" cy="93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6000" dirty="0" smtClean="0"/>
              <a:t>Presence of a Favorite </a:t>
            </a:r>
            <a:r>
              <a:rPr lang="en-US" sz="6000" dirty="0" smtClean="0"/>
              <a:t>Host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" name="Google Shape;112;p19"/>
          <p:cNvSpPr txBox="1">
            <a:spLocks/>
          </p:cNvSpPr>
          <p:nvPr/>
        </p:nvSpPr>
        <p:spPr>
          <a:xfrm>
            <a:off x="1293909" y="3752185"/>
            <a:ext cx="3651985" cy="54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62% consider the presen</a:t>
            </a:r>
            <a:r>
              <a:rPr lang="en-US" sz="1800" dirty="0" smtClean="0">
                <a:solidFill>
                  <a:schemeClr val="bg1"/>
                </a:solidFill>
              </a:rPr>
              <a:t>ce of a host an important factor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21" name="Google Shape;112;p19"/>
          <p:cNvSpPr txBox="1">
            <a:spLocks/>
          </p:cNvSpPr>
          <p:nvPr/>
        </p:nvSpPr>
        <p:spPr>
          <a:xfrm>
            <a:off x="3769850" y="2171716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 smtClean="0"/>
              <a:t>否</a:t>
            </a:r>
            <a:endParaRPr lang="en-US" sz="1600" dirty="0"/>
          </a:p>
        </p:txBody>
      </p:sp>
      <p:sp>
        <p:nvSpPr>
          <p:cNvPr id="30" name="Google Shape;112;p19"/>
          <p:cNvSpPr txBox="1">
            <a:spLocks/>
          </p:cNvSpPr>
          <p:nvPr/>
        </p:nvSpPr>
        <p:spPr>
          <a:xfrm>
            <a:off x="8267404" y="3491777"/>
            <a:ext cx="463244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zh-CN" altLang="en-US" sz="1600" dirty="0"/>
              <a:t>是的</a:t>
            </a:r>
            <a:endParaRPr lang="en-US" sz="1600" dirty="0"/>
          </a:p>
        </p:txBody>
      </p:sp>
      <p:sp>
        <p:nvSpPr>
          <p:cNvPr id="31" name="Google Shape;112;p19"/>
          <p:cNvSpPr txBox="1">
            <a:spLocks/>
          </p:cNvSpPr>
          <p:nvPr/>
        </p:nvSpPr>
        <p:spPr>
          <a:xfrm>
            <a:off x="3600797" y="2598061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37.92%</a:t>
            </a:r>
            <a:endParaRPr lang="en-US" sz="1600" dirty="0"/>
          </a:p>
        </p:txBody>
      </p:sp>
      <p:sp>
        <p:nvSpPr>
          <p:cNvPr id="32" name="Google Shape;112;p19"/>
          <p:cNvSpPr txBox="1">
            <a:spLocks/>
          </p:cNvSpPr>
          <p:nvPr/>
        </p:nvSpPr>
        <p:spPr>
          <a:xfrm>
            <a:off x="8143458" y="3939769"/>
            <a:ext cx="836872" cy="55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600" dirty="0" smtClean="0"/>
              <a:t>62.08%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50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64574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Analysis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Testing the hypotheses against linear regression model of the survey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7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2" y="85437"/>
            <a:ext cx="5706639" cy="4940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2" y="85435"/>
            <a:ext cx="5707627" cy="4940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3" y="85434"/>
            <a:ext cx="5716669" cy="3717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8" y="464819"/>
            <a:ext cx="5720994" cy="5067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8" y="970312"/>
            <a:ext cx="5720994" cy="3415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9" y="1293617"/>
            <a:ext cx="5720994" cy="3415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9" y="1633893"/>
            <a:ext cx="5720994" cy="365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57" y="1963959"/>
            <a:ext cx="5723735" cy="366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57" y="2298153"/>
            <a:ext cx="5723736" cy="366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2" y="2636697"/>
            <a:ext cx="5725710" cy="36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2974062"/>
            <a:ext cx="5716669" cy="3656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3309093"/>
            <a:ext cx="5716669" cy="3656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0" y="3649646"/>
            <a:ext cx="5696653" cy="3643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4143286"/>
            <a:ext cx="5716669" cy="8776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3" y="490242"/>
            <a:ext cx="1140057" cy="35161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2" y="4135667"/>
            <a:ext cx="5708309" cy="1947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0" y="4306125"/>
            <a:ext cx="5696653" cy="1943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0" y="4497985"/>
            <a:ext cx="5711731" cy="194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4661937"/>
            <a:ext cx="5716669" cy="1950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4" y="4832719"/>
            <a:ext cx="5702603" cy="194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43" y="682664"/>
            <a:ext cx="3451860" cy="3883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22" y="1070637"/>
            <a:ext cx="3173706" cy="37996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63" y="1087769"/>
            <a:ext cx="3192664" cy="37425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89" y="1051223"/>
            <a:ext cx="3205338" cy="36416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33" y="1026551"/>
            <a:ext cx="3168294" cy="38107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1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I am Jayden Smith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1140" b="15581"/>
          <a:stretch/>
        </p:blipFill>
        <p:spPr>
          <a:xfrm>
            <a:off x="4803784" y="1062972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31 days</a:t>
            </a:r>
            <a:endParaRPr sz="4800"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Of conducting the survey</a:t>
            </a:r>
            <a:endParaRPr sz="24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501 people</a:t>
            </a:r>
            <a:endParaRPr sz="4800"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Submit</a:t>
            </a:r>
            <a:r>
              <a:rPr lang="en-US" dirty="0" smtClean="0"/>
              <a:t>ted</a:t>
            </a:r>
            <a:r>
              <a:rPr lang="en" sz="2400" dirty="0" smtClean="0"/>
              <a:t> the survey</a:t>
            </a:r>
            <a:endParaRPr sz="2400" dirty="0"/>
          </a:p>
        </p:txBody>
      </p:sp>
      <p:sp>
        <p:nvSpPr>
          <p:cNvPr id="265" name="Google Shape;265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2</a:t>
            </a:r>
            <a:r>
              <a:rPr lang="en" sz="4800" dirty="0" smtClean="0"/>
              <a:t> platforms</a:t>
            </a:r>
            <a:endParaRPr sz="4800" dirty="0"/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Wenjuan</a:t>
            </a:r>
            <a:r>
              <a:rPr lang="en-US" dirty="0" smtClean="0"/>
              <a:t>, WeChat</a:t>
            </a:r>
            <a:endParaRPr sz="2400" dirty="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  <p:bldP spid="262" grpId="0" build="p"/>
      <p:bldP spid="263" grpId="0"/>
      <p:bldP spid="264" grpId="0" build="p"/>
      <p:bldP spid="265" grpId="0"/>
      <p:bldP spid="26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 two or three columns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4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437518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new trend of live streaming has become a rapidly growing industry and is estimated to be worth </a:t>
            </a:r>
            <a:r>
              <a:rPr lang="en-US" sz="3600" dirty="0"/>
              <a:t>$60 </a:t>
            </a:r>
            <a:r>
              <a:rPr lang="en-US" sz="3600" dirty="0" smtClean="0"/>
              <a:t>billion </a:t>
            </a:r>
            <a:r>
              <a:rPr lang="en-US" dirty="0" smtClean="0"/>
              <a:t>annually.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443973" y="1680253"/>
            <a:ext cx="939472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$</a:t>
            </a:r>
            <a:r>
              <a:rPr lang="en" sz="8000" dirty="0" smtClean="0"/>
              <a:t>60,000,000,000</a:t>
            </a:r>
            <a:endParaRPr sz="8000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352707" y="2840053"/>
            <a:ext cx="6499042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That’s live streaming’s estimated annual worth</a:t>
            </a:r>
            <a:endParaRPr dirty="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5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5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5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25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6014400" cy="297840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839387" y="1856248"/>
            <a:ext cx="3459768" cy="1678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1. Indicate…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…exactly what </a:t>
            </a:r>
            <a:r>
              <a:rPr lang="en-US" dirty="0"/>
              <a:t>factors of live streaming platforms influence consumer buying </a:t>
            </a:r>
            <a:r>
              <a:rPr lang="en-US" dirty="0" smtClean="0"/>
              <a:t>behavior.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995250" y="478036"/>
            <a:ext cx="737620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aims of this research?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683353" y="1856248"/>
            <a:ext cx="3797231" cy="161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2. Identify…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…the </a:t>
            </a:r>
            <a:r>
              <a:rPr lang="en-US" dirty="0"/>
              <a:t>audiences that are most susceptible to marketing through such </a:t>
            </a:r>
            <a:r>
              <a:rPr lang="en-US" dirty="0" smtClean="0"/>
              <a:t>medium.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  <p:bldP spid="1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 dirty="0" smtClean="0"/>
              <a:t>Photographs </a:t>
            </a:r>
            <a:r>
              <a:rPr lang="en" sz="2400" dirty="0"/>
              <a:t>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Unsplash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400" dirty="0" smtClean="0"/>
              <a:t>Presentation template by </a:t>
            </a:r>
            <a:r>
              <a:rPr lang="en-US" sz="2400" u="sng" dirty="0" err="1" smtClean="0">
                <a:solidFill>
                  <a:schemeClr val="hlink"/>
                </a:solidFill>
                <a:hlinkClick r:id="rId4"/>
              </a:rPr>
              <a:t>SlidesCarnival</a:t>
            </a:r>
            <a:endParaRPr lang="en-US" sz="2400" dirty="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7" name="Google Shape;397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9" name="Google Shape;399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3" name="Google Shape;403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4" name="Google Shape;404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5" name="Google Shape;405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6" name="Google Shape;406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8" name="Google Shape;408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9" name="Google Shape;409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1" name="Google Shape;411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4" name="Google Shape;414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6" name="Google Shape;416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7" name="Google Shape;417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0" name="Google Shape;420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30" name="Google Shape;43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33" name="Google Shape;43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36" name="Google Shape;43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39" name="Google Shape;43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42" name="Google Shape;44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45" name="Google Shape;44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459" name="Google Shape;459;p41"/>
          <p:cNvGraphicFramePr/>
          <p:nvPr/>
        </p:nvGraphicFramePr>
        <p:xfrm>
          <a:off x="580650" y="1488281"/>
          <a:ext cx="8037225" cy="319775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38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75" name="Google Shape;475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76" name="Google Shape;476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77" name="Google Shape;477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84" name="Google Shape;484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1" name="Google Shape;491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2" name="Google Shape;492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7" name="Google Shape;497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8" name="Google Shape;498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02" name="Google Shape;502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6" name="Google Shape;506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1" name="Google Shape;511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12" name="Google Shape;512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3" name="Google Shape;523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524" name="Google Shape;524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25" name="Google Shape;525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32" name="Google Shape;532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4" name="Google Shape;534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6" name="Google Shape;536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8" name="Google Shape;538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9" name="Google Shape;539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0" name="Google Shape;540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2" name="Google Shape;542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9" name="Google Shape;549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2" name="Google Shape;55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3" name="Google Shape;553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4" name="Google Shape;554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5" name="Google Shape;555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6" name="Google Shape;556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73177" y="485947"/>
            <a:ext cx="671252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would this data be valuable?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04472" y="1833572"/>
            <a:ext cx="6233691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Assists both local and foreign businesses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oogle Shape;6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240" y="1567897"/>
            <a:ext cx="1702491" cy="17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4;p18"/>
          <p:cNvSpPr txBox="1">
            <a:spLocks/>
          </p:cNvSpPr>
          <p:nvPr/>
        </p:nvSpPr>
        <p:spPr>
          <a:xfrm>
            <a:off x="804472" y="2503731"/>
            <a:ext cx="601440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Supports further research in e-marketing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3" name="Google Shape;563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5" name="Google Shape;565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3" name="Google Shape;613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5" name="Google Shape;635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6" name="Google Shape;636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7" name="Google Shape;637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1" name="Google Shape;641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7" name="Google Shape;647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3" name="Google Shape;653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aphicFrame>
        <p:nvGraphicFramePr>
          <p:cNvPr id="654" name="Google Shape;654;p47"/>
          <p:cNvGraphicFramePr/>
          <p:nvPr/>
        </p:nvGraphicFramePr>
        <p:xfrm>
          <a:off x="580550" y="1474725"/>
          <a:ext cx="7999000" cy="2986825"/>
        </p:xfrm>
        <a:graphic>
          <a:graphicData uri="http://schemas.openxmlformats.org/drawingml/2006/table">
            <a:tbl>
              <a:tblPr>
                <a:noFill/>
                <a:tableStyleId>{8C819C40-AFEB-4EFE-8A8C-DA0982023F71}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60" name="Google Shape;66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661" name="Google Shape;6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83" name="Google Shape;683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90" name="Google Shape;690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93" name="Google Shape;693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98" name="Google Shape;698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02" name="Google Shape;702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08" name="Google Shape;708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29" name="Google Shape;729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32" name="Google Shape;732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36" name="Google Shape;736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40" name="Google Shape;740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49" name="Google Shape;749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52" name="Google Shape;75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55" name="Google Shape;755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58" name="Google Shape;758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61" name="Google Shape;761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66" name="Google Shape;766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69" name="Google Shape;769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74" name="Google Shape;774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77" name="Google Shape;777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83" name="Google Shape;783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86" name="Google Shape;786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92" name="Google Shape;792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98" name="Google Shape;798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06" name="Google Shape;806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09" name="Google Shape;809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12" name="Google Shape;812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16" name="Google Shape;816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19" name="Google Shape;819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25" name="Google Shape;825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30" name="Google Shape;830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33" name="Google Shape;833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37" name="Google Shape;837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40" name="Google Shape;840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46" name="Google Shape;846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49" name="Google Shape;849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54" name="Google Shape;854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58" name="Google Shape;858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61" name="Google Shape;861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65" name="Google Shape;865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71" name="Google Shape;871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74" name="Google Shape;874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81" name="Google Shape;881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84" name="Google Shape;884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90" name="Google Shape;890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94" name="Google Shape;894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01" name="Google Shape;901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06" name="Google Shape;906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11" name="Google Shape;911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17" name="Google Shape;917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21" name="Google Shape;921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25" name="Google Shape;925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31" name="Google Shape;931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37" name="Google Shape;937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40" name="Google Shape;940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48" name="Google Shape;948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54" name="Google Shape;954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56" name="Google Shape;956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58" name="Google Shape;958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62" name="Google Shape;96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966" name="Google Shape;966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72" name="Google Shape;972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79" name="Google Shape;979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84" name="Google Shape;984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88" name="Google Shape;988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94" name="Google Shape;994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98" name="Google Shape;998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03" name="Google Shape;1003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09" name="Google Shape;1009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16" name="Google Shape;1016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19" name="Google Shape;1019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23" name="Google Shape;1023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30" name="Google Shape;1030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36" name="Google Shape;1036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40" name="Google Shape;1040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41" name="Google Shape;1041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1" name="Google Shape;1051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58" name="Google Shape;1058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63" name="Google Shape;1063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69" name="Google Shape;1069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76" name="Google Shape;1076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81" name="Google Shape;1081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86" name="Google Shape;1086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1" name="Google Shape;1091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92" name="Google Shape;109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2" name="Google Shape;1102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6" name="Google Shape;1106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07" name="Google Shape;1107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18" name="Google Shape;1118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2" name="Google Shape;1122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23" name="Google Shape;112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3" name="Google Shape;1133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34" name="Google Shape;1134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42" name="Google Shape;1142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47" name="Google Shape;1147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52" name="Google Shape;1152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58" name="Google Shape;1158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65" name="Google Shape;1165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69" name="Google Shape;1169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75" name="Google Shape;1175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82" name="Google Shape;1182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86" name="Google Shape;1186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91" name="Google Shape;1191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98" name="Google Shape;1198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06" name="Google Shape;1206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11" name="Google Shape;1211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15" name="Google Shape;1215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19" name="Google Shape;1219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24" name="Google Shape;1224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29" name="Google Shape;1229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35" name="Google Shape;1235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42" name="Google Shape;1242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50" name="Google Shape;1250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63" name="Google Shape;1263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68" name="Google Shape;1268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72" name="Google Shape;1272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79" name="Google Shape;1279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88" name="Google Shape;1288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01" name="Google Shape;1301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14" name="Google Shape;1314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27" name="Google Shape;1327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34" name="Google Shape;1334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50" name="Google Shape;1350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51" name="Google Shape;1351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9" name="Google Shape;1359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6" name="Google Shape;1366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7" name="Google Shape;1367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76" name="Google Shape;1376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01" name="Google Shape;1401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02" name="Google Shape;140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4" name="Google Shape;1404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05" name="Google Shape;140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0" name="Google Shape;1410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1" name="Google Shape;1411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grpSp>
        <p:nvGrpSpPr>
          <p:cNvPr id="1412" name="Google Shape;1412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13" name="Google Shape;1413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2" name="Google Shape;1422;p51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423" name="Google Shape;1423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1424" name="Google Shape;1424;p51"/>
          <p:cNvSpPr txBox="1">
            <a:spLocks noGrp="1"/>
          </p:cNvSpPr>
          <p:nvPr>
            <p:ph type="body" idx="4294967295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429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1" name="Google Shape;1431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32" name="Google Shape;1432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33" name="Google Shape;1433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4" name="Google Shape;1434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5" name="Google Shape;1435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36" name="Google Shape;1436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7" name="Google Shape;1437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8" name="Google Shape;1438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39" name="Google Shape;1439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0" name="Google Shape;1440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1" name="Google Shape;1441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42" name="Google Shape;1442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3" name="Google Shape;1443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44" name="Google Shape;1444;p5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Case Platform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79% of the live streaming market share belongs to Taobao Live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31" y="619432"/>
            <a:ext cx="5872967" cy="363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3182175" cy="1384500"/>
            <a:chOff x="6038025" y="2598925"/>
            <a:chExt cx="3182175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5" y="2598925"/>
              <a:ext cx="2579715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0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Hypothesize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Inspect academic literature and derive relevant hypotheses that would serve as the foundation for research</a:t>
              </a:r>
              <a:endParaRPr lang="en-US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13728" y="2172128"/>
            <a:ext cx="3312522" cy="1384500"/>
            <a:chOff x="318528" y="1844098"/>
            <a:chExt cx="3312522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318528" y="1844098"/>
              <a:ext cx="2184993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Investigate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Design a questionnaire based on the hypotheses and conduct a survey among Chinese internet users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4054002" cy="1384500"/>
            <a:chOff x="4908100" y="889950"/>
            <a:chExt cx="4054002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5" y="889950"/>
              <a:ext cx="2321617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Analyze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Build a </a:t>
              </a: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linear regression </a:t>
              </a: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analysis model based on the survey responses and test the hypotheses against it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Hypotheses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557252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Theoretical assumptions on what factors of live streaming influence buying behavior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248005" y="1437966"/>
            <a:ext cx="7691284" cy="19630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H1. </a:t>
            </a:r>
            <a:r>
              <a:rPr lang="en-US" dirty="0" err="1"/>
              <a:t>Taobao</a:t>
            </a:r>
            <a:r>
              <a:rPr lang="en-US" dirty="0"/>
              <a:t> Live influences buying behavior because its environment allows users to familiarize with the products in more detail. 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1248005" y="3764524"/>
            <a:ext cx="7691284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complex buying behavior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2027</Words>
  <Application>Microsoft Office PowerPoint</Application>
  <PresentationFormat>On-screen Show (16:9)</PresentationFormat>
  <Paragraphs>534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Calibri</vt:lpstr>
      <vt:lpstr>Montserrat</vt:lpstr>
      <vt:lpstr>Muli</vt:lpstr>
      <vt:lpstr>Lexend Deca</vt:lpstr>
      <vt:lpstr>Arial</vt:lpstr>
      <vt:lpstr>Aliena template</vt:lpstr>
      <vt:lpstr>International  E-Marketing to China:</vt:lpstr>
      <vt:lpstr>0. Overview</vt:lpstr>
      <vt:lpstr>$60,000,000,000</vt:lpstr>
      <vt:lpstr>What are the aims of this research?</vt:lpstr>
      <vt:lpstr>How would this data be valuable?</vt:lpstr>
      <vt:lpstr>Case Platform</vt:lpstr>
      <vt:lpstr>Methodology</vt:lpstr>
      <vt:lpstr>1. Hypotheses</vt:lpstr>
      <vt:lpstr>H1. Taobao Live influences buying behavior because its environment allows users to familiarize with the products in more detail. </vt:lpstr>
      <vt:lpstr>H1 further breaks down to:</vt:lpstr>
      <vt:lpstr>H2. Taobao Live successfully handles dissonance reducing buying behavior  by providing more visibility  to the products.</vt:lpstr>
      <vt:lpstr>H3. Taobao Live is influencing buying behavior, because it provides a highly interactive platform both among users and between users and businesses.   </vt:lpstr>
      <vt:lpstr>H4. Taobao Live influences buying behavior because it provides a platform, where consumers can be highly engaged with the brands and form brand loyalty.    </vt:lpstr>
      <vt:lpstr>2. Investigation</vt:lpstr>
      <vt:lpstr>Gender</vt:lpstr>
      <vt:lpstr>Age</vt:lpstr>
      <vt:lpstr>Time Online</vt:lpstr>
      <vt:lpstr>Experience</vt:lpstr>
      <vt:lpstr>Time on the Platform</vt:lpstr>
      <vt:lpstr>Attraction</vt:lpstr>
      <vt:lpstr>Importance of Host</vt:lpstr>
      <vt:lpstr>Presence of a Favorite Host</vt:lpstr>
      <vt:lpstr>3. Analysis</vt:lpstr>
      <vt:lpstr>PowerPoint Presentation</vt:lpstr>
      <vt:lpstr>Hello!</vt:lpstr>
      <vt:lpstr>31 days</vt:lpstr>
      <vt:lpstr>In two or three columns</vt:lpstr>
      <vt:lpstr>PowerPoint Presentation</vt:lpstr>
      <vt:lpstr>Instructions for use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Let’s review some concepts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resources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辰 韦</cp:lastModifiedBy>
  <cp:revision>74</cp:revision>
  <dcterms:modified xsi:type="dcterms:W3CDTF">2021-06-01T14:55:48Z</dcterms:modified>
</cp:coreProperties>
</file>