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55"/>
  </p:notesMasterIdLst>
  <p:sldIdLst>
    <p:sldId id="256" r:id="rId2"/>
    <p:sldId id="260" r:id="rId3"/>
    <p:sldId id="271" r:id="rId4"/>
    <p:sldId id="263" r:id="rId5"/>
    <p:sldId id="261" r:id="rId6"/>
    <p:sldId id="262" r:id="rId7"/>
    <p:sldId id="273" r:id="rId8"/>
    <p:sldId id="281" r:id="rId9"/>
    <p:sldId id="264" r:id="rId10"/>
    <p:sldId id="301" r:id="rId11"/>
    <p:sldId id="302" r:id="rId12"/>
    <p:sldId id="303" r:id="rId13"/>
    <p:sldId id="304" r:id="rId14"/>
    <p:sldId id="305" r:id="rId15"/>
    <p:sldId id="272" r:id="rId16"/>
    <p:sldId id="309" r:id="rId17"/>
    <p:sldId id="310" r:id="rId18"/>
    <p:sldId id="311" r:id="rId19"/>
    <p:sldId id="312" r:id="rId20"/>
    <p:sldId id="313" r:id="rId21"/>
    <p:sldId id="298" r:id="rId22"/>
    <p:sldId id="297" r:id="rId23"/>
    <p:sldId id="258" r:id="rId24"/>
    <p:sldId id="300" r:id="rId25"/>
    <p:sldId id="259" r:id="rId26"/>
    <p:sldId id="257" r:id="rId27"/>
    <p:sldId id="265" r:id="rId28"/>
    <p:sldId id="266" r:id="rId29"/>
    <p:sldId id="267" r:id="rId30"/>
    <p:sldId id="268" r:id="rId31"/>
    <p:sldId id="269" r:id="rId32"/>
    <p:sldId id="270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</p:sldIdLst>
  <p:sldSz cx="9144000" cy="5143500" type="screen16x9"/>
  <p:notesSz cx="6858000" cy="9144000"/>
  <p:embeddedFontLst>
    <p:embeddedFont>
      <p:font typeface="Lexend Deca" panose="020B0604020202020204" charset="0"/>
      <p:regular r:id="rId56"/>
    </p:embeddedFont>
    <p:embeddedFont>
      <p:font typeface="Calibri" panose="020F0502020204030204" pitchFamily="34" charset="0"/>
      <p:regular r:id="rId57"/>
      <p:bold r:id="rId58"/>
      <p:italic r:id="rId59"/>
      <p:boldItalic r:id="rId60"/>
    </p:embeddedFont>
    <p:embeddedFont>
      <p:font typeface="Montserrat" panose="020B0604020202020204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5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714C06-38BB-4A42-BE0A-AC698649DFCB}">
  <a:tblStyle styleId="{28714C06-38BB-4A42-BE0A-AC698649DF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C819C40-AFEB-4EFE-8A8C-DA0982023F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4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9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font" Target="fonts/font8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058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307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4732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5748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c98855f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c98855f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078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1233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971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730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6464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877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c98855f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c98855f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904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37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7213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bc98855ff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bc98855ff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bc98855ff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bc98855ff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bc98855ff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bc98855ff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bc98855ff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bc98855ff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bc98855ff3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bc98855ff3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bc98855ff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bc98855ff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bc98855ff3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bc98855ff3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bc98855ff3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bc98855ff3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bc98855ff3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bc98855ff3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38f85e62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38f85e62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77a513c981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77a513c981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c98855f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c98855f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jp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jp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jp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jp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unsplash.com/&amp;utm_source=slidescarnival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?utm_source=template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xend.com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muli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jpg"/><Relationship Id="rId5" Type="http://schemas.openxmlformats.org/officeDocument/2006/relationships/image" Target="../media/image59.jpg"/><Relationship Id="rId4" Type="http://schemas.openxmlformats.org/officeDocument/2006/relationships/image" Target="../media/image58.jp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6.png"/><Relationship Id="rId18" Type="http://schemas.openxmlformats.org/officeDocument/2006/relationships/image" Target="../media/image15.png"/><Relationship Id="rId3" Type="http://schemas.openxmlformats.org/officeDocument/2006/relationships/image" Target="../media/image56.png"/><Relationship Id="rId7" Type="http://schemas.openxmlformats.org/officeDocument/2006/relationships/image" Target="../media/image10.png"/><Relationship Id="rId12" Type="http://schemas.openxmlformats.org/officeDocument/2006/relationships/image" Target="../media/image63.png"/><Relationship Id="rId17" Type="http://schemas.openxmlformats.org/officeDocument/2006/relationships/image" Target="../media/image64.png"/><Relationship Id="rId2" Type="http://schemas.openxmlformats.org/officeDocument/2006/relationships/notesSlide" Target="../notesSlides/notesSlide49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11" Type="http://schemas.openxmlformats.org/officeDocument/2006/relationships/image" Target="../media/image62.png"/><Relationship Id="rId5" Type="http://schemas.openxmlformats.org/officeDocument/2006/relationships/image" Target="../media/image13.png"/><Relationship Id="rId15" Type="http://schemas.openxmlformats.org/officeDocument/2006/relationships/image" Target="../media/image8.png"/><Relationship Id="rId10" Type="http://schemas.openxmlformats.org/officeDocument/2006/relationships/image" Target="../media/image61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97595" y="1429970"/>
            <a:ext cx="5311002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3600" dirty="0" smtClean="0"/>
              <a:t>International </a:t>
            </a:r>
            <a:br>
              <a:rPr lang="en-US" sz="3600" dirty="0" smtClean="0"/>
            </a:br>
            <a:r>
              <a:rPr lang="en-US" sz="3600" dirty="0" smtClean="0"/>
              <a:t>E-Marketing to China:</a:t>
            </a:r>
            <a:endParaRPr lang="en-US" sz="3600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0;p13"/>
          <p:cNvSpPr txBox="1">
            <a:spLocks/>
          </p:cNvSpPr>
          <p:nvPr/>
        </p:nvSpPr>
        <p:spPr>
          <a:xfrm>
            <a:off x="734832" y="2518153"/>
            <a:ext cx="5473025" cy="1021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2000" b="0" dirty="0" smtClean="0"/>
              <a:t>How Live Streaming is influencing buying behavior on Example of </a:t>
            </a:r>
            <a:r>
              <a:rPr lang="en-US" sz="2000" b="0" dirty="0" err="1" smtClean="0"/>
              <a:t>Taobao</a:t>
            </a:r>
            <a:r>
              <a:rPr lang="en-US" sz="2000" b="0" dirty="0" smtClean="0"/>
              <a:t> Live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1875204" y="92725"/>
            <a:ext cx="671252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H1 further breaks down to: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369396" y="1369168"/>
            <a:ext cx="7646352" cy="57545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H1a: </a:t>
            </a:r>
            <a:r>
              <a:rPr lang="en-US" sz="1800" dirty="0" err="1"/>
              <a:t>Taobao</a:t>
            </a:r>
            <a:r>
              <a:rPr lang="en-US" sz="1800" dirty="0"/>
              <a:t> </a:t>
            </a:r>
            <a:r>
              <a:rPr lang="en-US" sz="1800" dirty="0" smtClean="0"/>
              <a:t>Live </a:t>
            </a:r>
            <a:r>
              <a:rPr lang="en-US" sz="1800" dirty="0"/>
              <a:t>provides detailed information on products in general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Google Shape;104;p18"/>
          <p:cNvSpPr txBox="1">
            <a:spLocks/>
          </p:cNvSpPr>
          <p:nvPr/>
        </p:nvSpPr>
        <p:spPr>
          <a:xfrm>
            <a:off x="369395" y="2130263"/>
            <a:ext cx="8450139" cy="51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1800" dirty="0"/>
              <a:t>H1b: </a:t>
            </a:r>
            <a:r>
              <a:rPr lang="en-US" sz="1800" dirty="0" err="1"/>
              <a:t>Taobao</a:t>
            </a:r>
            <a:r>
              <a:rPr lang="en-US" sz="1800" dirty="0"/>
              <a:t> Live provides detailed information </a:t>
            </a:r>
            <a:r>
              <a:rPr lang="en-US" sz="1800" dirty="0" smtClean="0"/>
              <a:t>on products </a:t>
            </a:r>
            <a:r>
              <a:rPr lang="en-US" sz="1800" dirty="0"/>
              <a:t>use and features</a:t>
            </a:r>
          </a:p>
        </p:txBody>
      </p:sp>
      <p:sp>
        <p:nvSpPr>
          <p:cNvPr id="7" name="Google Shape;104;p18"/>
          <p:cNvSpPr txBox="1">
            <a:spLocks/>
          </p:cNvSpPr>
          <p:nvPr/>
        </p:nvSpPr>
        <p:spPr>
          <a:xfrm>
            <a:off x="369396" y="3004460"/>
            <a:ext cx="8715610" cy="51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1800" dirty="0"/>
              <a:t>H1c: </a:t>
            </a:r>
            <a:r>
              <a:rPr lang="en-US" sz="1800" dirty="0" err="1"/>
              <a:t>Taobao</a:t>
            </a:r>
            <a:r>
              <a:rPr lang="en-US" sz="1800" dirty="0"/>
              <a:t> Live provides detailed information on products quality</a:t>
            </a:r>
          </a:p>
        </p:txBody>
      </p:sp>
      <p:sp>
        <p:nvSpPr>
          <p:cNvPr id="8" name="Google Shape;104;p18"/>
          <p:cNvSpPr txBox="1">
            <a:spLocks/>
          </p:cNvSpPr>
          <p:nvPr/>
        </p:nvSpPr>
        <p:spPr>
          <a:xfrm>
            <a:off x="369395" y="3878657"/>
            <a:ext cx="7911823" cy="51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1800" dirty="0"/>
              <a:t>H1d: </a:t>
            </a:r>
            <a:r>
              <a:rPr lang="en-US" sz="1800" dirty="0" err="1"/>
              <a:t>Taobao</a:t>
            </a:r>
            <a:r>
              <a:rPr lang="en-US" sz="1800" dirty="0"/>
              <a:t> Live provides detailed information on products appearance</a:t>
            </a:r>
          </a:p>
        </p:txBody>
      </p:sp>
    </p:spTree>
    <p:extLst>
      <p:ext uri="{BB962C8B-B14F-4D97-AF65-F5344CB8AC3E}">
        <p14:creationId xmlns:p14="http://schemas.microsoft.com/office/powerpoint/2010/main" val="119531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build="p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899913" y="1548582"/>
            <a:ext cx="7580671" cy="157219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H2. </a:t>
            </a:r>
            <a:r>
              <a:rPr lang="en-US" dirty="0" err="1"/>
              <a:t>Taobao</a:t>
            </a:r>
            <a:r>
              <a:rPr lang="en-US" dirty="0"/>
              <a:t> Live successfully handles dissonance reducing buying behavior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/>
              <a:t>providing </a:t>
            </a:r>
            <a:r>
              <a:rPr lang="en-US" dirty="0" smtClean="0"/>
              <a:t>more visibility 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the products.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0" name="Google Shape;141;p21"/>
          <p:cNvSpPr txBox="1">
            <a:spLocks/>
          </p:cNvSpPr>
          <p:nvPr/>
        </p:nvSpPr>
        <p:spPr>
          <a:xfrm>
            <a:off x="4092677" y="3875728"/>
            <a:ext cx="4332125" cy="31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1800" b="0" dirty="0" smtClean="0"/>
              <a:t>- Derived from the theory behind </a:t>
            </a:r>
          </a:p>
          <a:p>
            <a:r>
              <a:rPr lang="en-US" sz="1800" b="0" dirty="0"/>
              <a:t> </a:t>
            </a:r>
            <a:r>
              <a:rPr lang="en-US" sz="1800" b="0" dirty="0" smtClean="0"/>
              <a:t> dissonance-reducing buying behavior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57064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2823" y="2101647"/>
            <a:ext cx="8244087" cy="157219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fontAlgn="base"/>
            <a:r>
              <a:rPr lang="en-US" dirty="0"/>
              <a:t>H3. </a:t>
            </a:r>
            <a:r>
              <a:rPr lang="en-US" dirty="0" err="1"/>
              <a:t>Taobao</a:t>
            </a:r>
            <a:r>
              <a:rPr lang="en-US" dirty="0"/>
              <a:t> Live is influencing buying behavior, because it provides a highly interactive platform both among users and between users and businesses. </a:t>
            </a:r>
            <a:br>
              <a:rPr lang="en-US" dirty="0"/>
            </a:br>
            <a:r>
              <a:rPr lang="en-US" dirty="0"/>
              <a:t> 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0" name="Google Shape;141;p21"/>
          <p:cNvSpPr txBox="1">
            <a:spLocks/>
          </p:cNvSpPr>
          <p:nvPr/>
        </p:nvSpPr>
        <p:spPr>
          <a:xfrm>
            <a:off x="4350775" y="3900947"/>
            <a:ext cx="5150660" cy="31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1800" b="0" dirty="0" smtClean="0"/>
              <a:t>- Derived from “Principles of Marketing” </a:t>
            </a:r>
          </a:p>
          <a:p>
            <a:r>
              <a:rPr lang="en-US" sz="1800" b="0" dirty="0" smtClean="0"/>
              <a:t>   by Kotler and Armstrong (2010)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05059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627067" y="2750576"/>
            <a:ext cx="7093713" cy="157219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fontAlgn="base"/>
            <a:r>
              <a:rPr lang="en-US" dirty="0"/>
              <a:t>H4. </a:t>
            </a:r>
            <a:r>
              <a:rPr lang="en-US" dirty="0" err="1"/>
              <a:t>Taobao</a:t>
            </a:r>
            <a:r>
              <a:rPr lang="en-US" dirty="0"/>
              <a:t> Live influences buying behavior because it provides a platform, where consumers can be highly engaged with the brands and form brand loyalty.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0" name="Google Shape;141;p21"/>
          <p:cNvSpPr txBox="1">
            <a:spLocks/>
          </p:cNvSpPr>
          <p:nvPr/>
        </p:nvSpPr>
        <p:spPr>
          <a:xfrm>
            <a:off x="3102616" y="4033093"/>
            <a:ext cx="5926668" cy="356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1800" b="0" dirty="0" smtClean="0"/>
              <a:t>- Derived from the works of </a:t>
            </a:r>
            <a:r>
              <a:rPr lang="en-US" sz="1800" b="0" dirty="0" err="1" smtClean="0"/>
              <a:t>Rong</a:t>
            </a:r>
            <a:r>
              <a:rPr lang="en-US" sz="1800" b="0" dirty="0" smtClean="0"/>
              <a:t>-An Shang (</a:t>
            </a:r>
            <a:r>
              <a:rPr lang="en-US" sz="1800" b="0" dirty="0"/>
              <a:t>2006) </a:t>
            </a:r>
            <a:endParaRPr lang="en-US" sz="1800" b="0" dirty="0" smtClean="0"/>
          </a:p>
          <a:p>
            <a:r>
              <a:rPr lang="en-US" sz="1800" b="0" dirty="0"/>
              <a:t> </a:t>
            </a:r>
            <a:r>
              <a:rPr lang="en-US" sz="1800" b="0" dirty="0" smtClean="0"/>
              <a:t>  and Anne </a:t>
            </a:r>
            <a:r>
              <a:rPr lang="en-US" sz="1800" b="0" dirty="0" err="1" smtClean="0"/>
              <a:t>Mollen</a:t>
            </a:r>
            <a:r>
              <a:rPr lang="en-US" sz="1800" b="0" dirty="0" smtClean="0"/>
              <a:t> &amp; Hugh Wilson </a:t>
            </a:r>
            <a:r>
              <a:rPr lang="en-US" sz="1800" b="0" dirty="0"/>
              <a:t>(2010)</a:t>
            </a:r>
          </a:p>
        </p:txBody>
      </p:sp>
    </p:spTree>
    <p:extLst>
      <p:ext uri="{BB962C8B-B14F-4D97-AF65-F5344CB8AC3E}">
        <p14:creationId xmlns:p14="http://schemas.microsoft.com/office/powerpoint/2010/main" val="402629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r>
              <a:rPr lang="en" dirty="0" smtClean="0"/>
              <a:t>.</a:t>
            </a:r>
            <a:r>
              <a:rPr lang="en" dirty="0"/>
              <a:t/>
            </a:r>
            <a:br>
              <a:rPr lang="en" dirty="0"/>
            </a:br>
            <a:r>
              <a:rPr lang="en" dirty="0" smtClean="0"/>
              <a:t>Investigation</a:t>
            </a:r>
            <a:endParaRPr dirty="0"/>
          </a:p>
        </p:txBody>
      </p:sp>
      <p:sp>
        <p:nvSpPr>
          <p:cNvPr id="376" name="Google Shape;376;p38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402394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survey conducted among Chinese internet users and it’s results</a:t>
            </a:r>
            <a:endParaRPr dirty="0"/>
          </a:p>
        </p:txBody>
      </p:sp>
      <p:pic>
        <p:nvPicPr>
          <p:cNvPr id="377" name="Google Shape;3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976" y="1373675"/>
            <a:ext cx="1519400" cy="1731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014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>
            <a:spLocks noGrp="1"/>
          </p:cNvSpPr>
          <p:nvPr>
            <p:ph type="ctrTitle" idx="4294967295"/>
          </p:nvPr>
        </p:nvSpPr>
        <p:spPr>
          <a:xfrm>
            <a:off x="685800" y="41940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31 days</a:t>
            </a:r>
            <a:endParaRPr sz="4800" dirty="0"/>
          </a:p>
        </p:txBody>
      </p:sp>
      <p:sp>
        <p:nvSpPr>
          <p:cNvPr id="262" name="Google Shape;262;p29"/>
          <p:cNvSpPr txBox="1">
            <a:spLocks noGrp="1"/>
          </p:cNvSpPr>
          <p:nvPr>
            <p:ph type="subTitle" idx="4294967295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Of conducting the survey</a:t>
            </a:r>
            <a:endParaRPr sz="2400" dirty="0"/>
          </a:p>
        </p:txBody>
      </p:sp>
      <p:sp>
        <p:nvSpPr>
          <p:cNvPr id="263" name="Google Shape;263;p29"/>
          <p:cNvSpPr txBox="1">
            <a:spLocks noGrp="1"/>
          </p:cNvSpPr>
          <p:nvPr>
            <p:ph type="ctrTitle" idx="4294967295"/>
          </p:nvPr>
        </p:nvSpPr>
        <p:spPr>
          <a:xfrm>
            <a:off x="685800" y="335310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501 people</a:t>
            </a:r>
            <a:endParaRPr sz="4800" dirty="0"/>
          </a:p>
        </p:txBody>
      </p:sp>
      <p:sp>
        <p:nvSpPr>
          <p:cNvPr id="264" name="Google Shape;264;p29"/>
          <p:cNvSpPr txBox="1">
            <a:spLocks noGrp="1"/>
          </p:cNvSpPr>
          <p:nvPr>
            <p:ph type="subTitle" idx="4294967295"/>
          </p:nvPr>
        </p:nvSpPr>
        <p:spPr>
          <a:xfrm>
            <a:off x="685800" y="419260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Submit</a:t>
            </a:r>
            <a:r>
              <a:rPr lang="en-US" dirty="0" smtClean="0"/>
              <a:t>ted</a:t>
            </a:r>
            <a:r>
              <a:rPr lang="en" sz="2400" dirty="0" smtClean="0"/>
              <a:t> the survey</a:t>
            </a:r>
            <a:endParaRPr sz="2400" dirty="0"/>
          </a:p>
        </p:txBody>
      </p:sp>
      <p:sp>
        <p:nvSpPr>
          <p:cNvPr id="265" name="Google Shape;265;p29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2</a:t>
            </a:r>
            <a:r>
              <a:rPr lang="en" sz="4800" dirty="0" smtClean="0"/>
              <a:t> platforms</a:t>
            </a:r>
            <a:endParaRPr sz="4800" dirty="0"/>
          </a:p>
        </p:txBody>
      </p:sp>
      <p:sp>
        <p:nvSpPr>
          <p:cNvPr id="266" name="Google Shape;266;p29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 smtClean="0"/>
              <a:t>Wenjuan</a:t>
            </a:r>
            <a:r>
              <a:rPr lang="en-US" dirty="0" smtClean="0"/>
              <a:t>, WeChat</a:t>
            </a:r>
            <a:endParaRPr sz="2400" dirty="0"/>
          </a:p>
        </p:txBody>
      </p:sp>
      <p:sp>
        <p:nvSpPr>
          <p:cNvPr id="267" name="Google Shape;267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/>
      <p:bldP spid="262" grpId="0" build="p"/>
      <p:bldP spid="263" grpId="0"/>
      <p:bldP spid="264" grpId="0" build="p"/>
      <p:bldP spid="265" grpId="0"/>
      <p:bldP spid="26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666964" y="1358595"/>
            <a:ext cx="3332700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6000" dirty="0"/>
              <a:t>Gender</a:t>
            </a:r>
            <a:endParaRPr sz="60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666964" y="3116312"/>
            <a:ext cx="3332700" cy="83696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👨 </a:t>
            </a:r>
            <a:r>
              <a:rPr lang="en-US" sz="1800" dirty="0"/>
              <a:t>52.3% of male and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👩 </a:t>
            </a:r>
            <a:r>
              <a:rPr lang="en-US" sz="1800" dirty="0"/>
              <a:t>47.7% of female respondents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64" y="2385765"/>
            <a:ext cx="3120409" cy="5244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802" y="1358595"/>
            <a:ext cx="4609132" cy="2774015"/>
          </a:xfrm>
          <a:prstGeom prst="rect">
            <a:avLst/>
          </a:prstGeom>
        </p:spPr>
      </p:pic>
      <p:sp>
        <p:nvSpPr>
          <p:cNvPr id="8" name="Google Shape;112;p19"/>
          <p:cNvSpPr txBox="1">
            <a:spLocks/>
          </p:cNvSpPr>
          <p:nvPr/>
        </p:nvSpPr>
        <p:spPr>
          <a:xfrm>
            <a:off x="8217342" y="2836315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52.3%</a:t>
            </a:r>
            <a:endParaRPr lang="en-US" sz="1400" dirty="0"/>
          </a:p>
        </p:txBody>
      </p:sp>
      <p:sp>
        <p:nvSpPr>
          <p:cNvPr id="10" name="Google Shape;112;p19"/>
          <p:cNvSpPr txBox="1">
            <a:spLocks/>
          </p:cNvSpPr>
          <p:nvPr/>
        </p:nvSpPr>
        <p:spPr>
          <a:xfrm>
            <a:off x="4430693" y="2243324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400" dirty="0"/>
              <a:t>女</a:t>
            </a:r>
            <a:endParaRPr lang="en-US" sz="1400" dirty="0"/>
          </a:p>
        </p:txBody>
      </p:sp>
      <p:sp>
        <p:nvSpPr>
          <p:cNvPr id="11" name="Google Shape;112;p19"/>
          <p:cNvSpPr txBox="1">
            <a:spLocks/>
          </p:cNvSpPr>
          <p:nvPr/>
        </p:nvSpPr>
        <p:spPr>
          <a:xfrm>
            <a:off x="8368672" y="2483402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400" dirty="0" smtClean="0"/>
              <a:t>男</a:t>
            </a:r>
            <a:endParaRPr lang="en-US" sz="1400" dirty="0"/>
          </a:p>
        </p:txBody>
      </p:sp>
      <p:sp>
        <p:nvSpPr>
          <p:cNvPr id="12" name="Google Shape;112;p19"/>
          <p:cNvSpPr txBox="1">
            <a:spLocks/>
          </p:cNvSpPr>
          <p:nvPr/>
        </p:nvSpPr>
        <p:spPr>
          <a:xfrm>
            <a:off x="4275504" y="2622323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47.7%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0480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07" y="529512"/>
            <a:ext cx="5610225" cy="4048125"/>
          </a:xfrm>
          <a:prstGeom prst="rect">
            <a:avLst/>
          </a:prstGeom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5802903" y="1000925"/>
            <a:ext cx="1832750" cy="118959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6000" dirty="0" smtClean="0"/>
              <a:t>Age</a:t>
            </a:r>
            <a:endParaRPr sz="60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4771106" y="2798433"/>
            <a:ext cx="4258178" cy="4239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• Average respondent age is 25 - 30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300" y="2124831"/>
            <a:ext cx="3614002" cy="61739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Google Shape;112;p19"/>
          <p:cNvSpPr txBox="1">
            <a:spLocks/>
          </p:cNvSpPr>
          <p:nvPr/>
        </p:nvSpPr>
        <p:spPr>
          <a:xfrm>
            <a:off x="353757" y="36387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50%</a:t>
            </a:r>
            <a:endParaRPr lang="en-US" sz="1400" dirty="0"/>
          </a:p>
        </p:txBody>
      </p:sp>
      <p:sp>
        <p:nvSpPr>
          <p:cNvPr id="11" name="Google Shape;112;p19"/>
          <p:cNvSpPr txBox="1">
            <a:spLocks/>
          </p:cNvSpPr>
          <p:nvPr/>
        </p:nvSpPr>
        <p:spPr>
          <a:xfrm>
            <a:off x="353757" y="1144705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/>
              <a:t>4</a:t>
            </a: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12" name="Google Shape;112;p19"/>
          <p:cNvSpPr txBox="1">
            <a:spLocks/>
          </p:cNvSpPr>
          <p:nvPr/>
        </p:nvSpPr>
        <p:spPr>
          <a:xfrm>
            <a:off x="353757" y="192554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/>
              <a:t>3</a:t>
            </a: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13" name="Google Shape;112;p19"/>
          <p:cNvSpPr txBox="1">
            <a:spLocks/>
          </p:cNvSpPr>
          <p:nvPr/>
        </p:nvSpPr>
        <p:spPr>
          <a:xfrm>
            <a:off x="353757" y="2706375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20%</a:t>
            </a:r>
            <a:endParaRPr lang="en-US" sz="1400" dirty="0"/>
          </a:p>
        </p:txBody>
      </p:sp>
      <p:sp>
        <p:nvSpPr>
          <p:cNvPr id="14" name="Google Shape;112;p19"/>
          <p:cNvSpPr txBox="1">
            <a:spLocks/>
          </p:cNvSpPr>
          <p:nvPr/>
        </p:nvSpPr>
        <p:spPr>
          <a:xfrm>
            <a:off x="353757" y="348721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/>
              <a:t>1</a:t>
            </a: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15" name="Google Shape;112;p19"/>
          <p:cNvSpPr txBox="1">
            <a:spLocks/>
          </p:cNvSpPr>
          <p:nvPr/>
        </p:nvSpPr>
        <p:spPr>
          <a:xfrm>
            <a:off x="391857" y="4268047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16" name="Google Shape;112;p19"/>
          <p:cNvSpPr txBox="1">
            <a:spLocks/>
          </p:cNvSpPr>
          <p:nvPr/>
        </p:nvSpPr>
        <p:spPr>
          <a:xfrm>
            <a:off x="870226" y="176416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49.1%</a:t>
            </a:r>
            <a:endParaRPr lang="en-US" sz="1400" dirty="0"/>
          </a:p>
        </p:txBody>
      </p:sp>
      <p:sp>
        <p:nvSpPr>
          <p:cNvPr id="17" name="Google Shape;112;p19"/>
          <p:cNvSpPr txBox="1">
            <a:spLocks/>
          </p:cNvSpPr>
          <p:nvPr/>
        </p:nvSpPr>
        <p:spPr>
          <a:xfrm>
            <a:off x="1629450" y="1556331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32.1%</a:t>
            </a:r>
            <a:endParaRPr lang="en-US" sz="1400" dirty="0"/>
          </a:p>
        </p:txBody>
      </p:sp>
      <p:sp>
        <p:nvSpPr>
          <p:cNvPr id="18" name="Google Shape;112;p19"/>
          <p:cNvSpPr txBox="1">
            <a:spLocks/>
          </p:cNvSpPr>
          <p:nvPr/>
        </p:nvSpPr>
        <p:spPr>
          <a:xfrm>
            <a:off x="2403392" y="2706375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17.7%</a:t>
            </a:r>
            <a:endParaRPr lang="en-US" sz="1400" dirty="0"/>
          </a:p>
        </p:txBody>
      </p:sp>
      <p:sp>
        <p:nvSpPr>
          <p:cNvPr id="19" name="Google Shape;112;p19"/>
          <p:cNvSpPr txBox="1">
            <a:spLocks/>
          </p:cNvSpPr>
          <p:nvPr/>
        </p:nvSpPr>
        <p:spPr>
          <a:xfrm>
            <a:off x="3236292" y="4019525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0.8%</a:t>
            </a:r>
            <a:endParaRPr lang="en-US" sz="1400" dirty="0"/>
          </a:p>
        </p:txBody>
      </p:sp>
      <p:sp>
        <p:nvSpPr>
          <p:cNvPr id="20" name="Google Shape;112;p19"/>
          <p:cNvSpPr txBox="1">
            <a:spLocks/>
          </p:cNvSpPr>
          <p:nvPr/>
        </p:nvSpPr>
        <p:spPr>
          <a:xfrm>
            <a:off x="3997555" y="4080593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0.2%</a:t>
            </a:r>
            <a:endParaRPr lang="en-US" sz="1400" dirty="0"/>
          </a:p>
        </p:txBody>
      </p:sp>
      <p:sp>
        <p:nvSpPr>
          <p:cNvPr id="21" name="Google Shape;112;p19"/>
          <p:cNvSpPr txBox="1">
            <a:spLocks/>
          </p:cNvSpPr>
          <p:nvPr/>
        </p:nvSpPr>
        <p:spPr>
          <a:xfrm>
            <a:off x="4882177" y="4119883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22" name="Google Shape;112;p19"/>
          <p:cNvSpPr txBox="1">
            <a:spLocks/>
          </p:cNvSpPr>
          <p:nvPr/>
        </p:nvSpPr>
        <p:spPr>
          <a:xfrm>
            <a:off x="5604575" y="4125647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23" name="Google Shape;112;p19"/>
          <p:cNvSpPr txBox="1">
            <a:spLocks/>
          </p:cNvSpPr>
          <p:nvPr/>
        </p:nvSpPr>
        <p:spPr>
          <a:xfrm>
            <a:off x="783549" y="453722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25 - 30</a:t>
            </a:r>
            <a:endParaRPr lang="en-US" sz="1400" dirty="0"/>
          </a:p>
        </p:txBody>
      </p:sp>
      <p:sp>
        <p:nvSpPr>
          <p:cNvPr id="24" name="Google Shape;112;p19"/>
          <p:cNvSpPr txBox="1">
            <a:spLocks/>
          </p:cNvSpPr>
          <p:nvPr/>
        </p:nvSpPr>
        <p:spPr>
          <a:xfrm>
            <a:off x="1583372" y="453722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18 - 24</a:t>
            </a:r>
            <a:endParaRPr lang="en-US" sz="1400" dirty="0"/>
          </a:p>
        </p:txBody>
      </p:sp>
      <p:sp>
        <p:nvSpPr>
          <p:cNvPr id="25" name="Google Shape;112;p19"/>
          <p:cNvSpPr txBox="1">
            <a:spLocks/>
          </p:cNvSpPr>
          <p:nvPr/>
        </p:nvSpPr>
        <p:spPr>
          <a:xfrm>
            <a:off x="2363066" y="453722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31 - 40</a:t>
            </a:r>
            <a:endParaRPr lang="en-US" sz="1400" dirty="0"/>
          </a:p>
        </p:txBody>
      </p:sp>
      <p:sp>
        <p:nvSpPr>
          <p:cNvPr id="26" name="Google Shape;112;p19"/>
          <p:cNvSpPr txBox="1">
            <a:spLocks/>
          </p:cNvSpPr>
          <p:nvPr/>
        </p:nvSpPr>
        <p:spPr>
          <a:xfrm>
            <a:off x="3218874" y="453722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&lt; 18</a:t>
            </a:r>
            <a:endParaRPr lang="en-US" sz="1400" dirty="0"/>
          </a:p>
        </p:txBody>
      </p:sp>
      <p:sp>
        <p:nvSpPr>
          <p:cNvPr id="27" name="Google Shape;112;p19"/>
          <p:cNvSpPr txBox="1">
            <a:spLocks/>
          </p:cNvSpPr>
          <p:nvPr/>
        </p:nvSpPr>
        <p:spPr>
          <a:xfrm>
            <a:off x="3917777" y="453722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51 - 60</a:t>
            </a:r>
            <a:endParaRPr lang="en-US" sz="1400" dirty="0"/>
          </a:p>
        </p:txBody>
      </p:sp>
      <p:sp>
        <p:nvSpPr>
          <p:cNvPr id="28" name="Google Shape;112;p19"/>
          <p:cNvSpPr txBox="1">
            <a:spLocks/>
          </p:cNvSpPr>
          <p:nvPr/>
        </p:nvSpPr>
        <p:spPr>
          <a:xfrm>
            <a:off x="4720569" y="453722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41 - 50</a:t>
            </a:r>
            <a:endParaRPr lang="en-US" sz="1400" dirty="0"/>
          </a:p>
        </p:txBody>
      </p:sp>
      <p:sp>
        <p:nvSpPr>
          <p:cNvPr id="29" name="Google Shape;112;p19"/>
          <p:cNvSpPr txBox="1">
            <a:spLocks/>
          </p:cNvSpPr>
          <p:nvPr/>
        </p:nvSpPr>
        <p:spPr>
          <a:xfrm>
            <a:off x="5530835" y="453722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&gt; 61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6683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83" y="628015"/>
            <a:ext cx="5943600" cy="4067175"/>
          </a:xfrm>
          <a:prstGeom prst="rect">
            <a:avLst/>
          </a:prstGeom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4080593" y="860865"/>
            <a:ext cx="4485000" cy="118959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6000" dirty="0" smtClean="0"/>
              <a:t>Time Online</a:t>
            </a:r>
            <a:endParaRPr sz="60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0" name="Google Shape;112;p19"/>
          <p:cNvSpPr txBox="1">
            <a:spLocks/>
          </p:cNvSpPr>
          <p:nvPr/>
        </p:nvSpPr>
        <p:spPr>
          <a:xfrm>
            <a:off x="353757" y="36387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50%</a:t>
            </a:r>
            <a:endParaRPr lang="en-US" sz="1400" dirty="0"/>
          </a:p>
        </p:txBody>
      </p:sp>
      <p:sp>
        <p:nvSpPr>
          <p:cNvPr id="11" name="Google Shape;112;p19"/>
          <p:cNvSpPr txBox="1">
            <a:spLocks/>
          </p:cNvSpPr>
          <p:nvPr/>
        </p:nvSpPr>
        <p:spPr>
          <a:xfrm>
            <a:off x="353757" y="1144705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/>
              <a:t>4</a:t>
            </a: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12" name="Google Shape;112;p19"/>
          <p:cNvSpPr txBox="1">
            <a:spLocks/>
          </p:cNvSpPr>
          <p:nvPr/>
        </p:nvSpPr>
        <p:spPr>
          <a:xfrm>
            <a:off x="353757" y="192554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/>
              <a:t>3</a:t>
            </a: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13" name="Google Shape;112;p19"/>
          <p:cNvSpPr txBox="1">
            <a:spLocks/>
          </p:cNvSpPr>
          <p:nvPr/>
        </p:nvSpPr>
        <p:spPr>
          <a:xfrm>
            <a:off x="353757" y="2706375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20%</a:t>
            </a:r>
            <a:endParaRPr lang="en-US" sz="1400" dirty="0"/>
          </a:p>
        </p:txBody>
      </p:sp>
      <p:sp>
        <p:nvSpPr>
          <p:cNvPr id="14" name="Google Shape;112;p19"/>
          <p:cNvSpPr txBox="1">
            <a:spLocks/>
          </p:cNvSpPr>
          <p:nvPr/>
        </p:nvSpPr>
        <p:spPr>
          <a:xfrm>
            <a:off x="353757" y="348721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/>
              <a:t>1</a:t>
            </a: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15" name="Google Shape;112;p19"/>
          <p:cNvSpPr txBox="1">
            <a:spLocks/>
          </p:cNvSpPr>
          <p:nvPr/>
        </p:nvSpPr>
        <p:spPr>
          <a:xfrm>
            <a:off x="391857" y="4268047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16" name="Google Shape;112;p19"/>
          <p:cNvSpPr txBox="1">
            <a:spLocks/>
          </p:cNvSpPr>
          <p:nvPr/>
        </p:nvSpPr>
        <p:spPr>
          <a:xfrm>
            <a:off x="874478" y="616923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44.9%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144" y="1926192"/>
            <a:ext cx="3437846" cy="64937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0" name="Google Shape;112;p19"/>
          <p:cNvSpPr txBox="1">
            <a:spLocks/>
          </p:cNvSpPr>
          <p:nvPr/>
        </p:nvSpPr>
        <p:spPr>
          <a:xfrm>
            <a:off x="1785089" y="2015562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27.1%</a:t>
            </a:r>
            <a:endParaRPr lang="en-US" sz="1400" dirty="0"/>
          </a:p>
        </p:txBody>
      </p:sp>
      <p:sp>
        <p:nvSpPr>
          <p:cNvPr id="31" name="Google Shape;112;p19"/>
          <p:cNvSpPr txBox="1">
            <a:spLocks/>
          </p:cNvSpPr>
          <p:nvPr/>
        </p:nvSpPr>
        <p:spPr>
          <a:xfrm>
            <a:off x="2689656" y="2706374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18.7%</a:t>
            </a:r>
            <a:endParaRPr lang="en-US" sz="1400" dirty="0"/>
          </a:p>
        </p:txBody>
      </p:sp>
      <p:sp>
        <p:nvSpPr>
          <p:cNvPr id="32" name="Google Shape;112;p19"/>
          <p:cNvSpPr txBox="1">
            <a:spLocks/>
          </p:cNvSpPr>
          <p:nvPr/>
        </p:nvSpPr>
        <p:spPr>
          <a:xfrm>
            <a:off x="3638431" y="3816846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4.7%</a:t>
            </a:r>
            <a:endParaRPr lang="en-US" sz="1400" dirty="0"/>
          </a:p>
        </p:txBody>
      </p:sp>
      <p:sp>
        <p:nvSpPr>
          <p:cNvPr id="33" name="Google Shape;112;p19"/>
          <p:cNvSpPr txBox="1">
            <a:spLocks/>
          </p:cNvSpPr>
          <p:nvPr/>
        </p:nvSpPr>
        <p:spPr>
          <a:xfrm>
            <a:off x="4534489" y="3917627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3.7%</a:t>
            </a:r>
            <a:endParaRPr lang="en-US" sz="1400" dirty="0"/>
          </a:p>
        </p:txBody>
      </p:sp>
      <p:sp>
        <p:nvSpPr>
          <p:cNvPr id="34" name="Google Shape;112;p19"/>
          <p:cNvSpPr txBox="1">
            <a:spLocks/>
          </p:cNvSpPr>
          <p:nvPr/>
        </p:nvSpPr>
        <p:spPr>
          <a:xfrm>
            <a:off x="5458356" y="4153589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0.6%</a:t>
            </a:r>
            <a:endParaRPr lang="en-US" sz="1400" dirty="0"/>
          </a:p>
        </p:txBody>
      </p:sp>
      <p:sp>
        <p:nvSpPr>
          <p:cNvPr id="35" name="Google Shape;112;p19"/>
          <p:cNvSpPr txBox="1">
            <a:spLocks/>
          </p:cNvSpPr>
          <p:nvPr/>
        </p:nvSpPr>
        <p:spPr>
          <a:xfrm>
            <a:off x="874478" y="4558212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4</a:t>
            </a:r>
            <a:r>
              <a:rPr lang="zh-CN" altLang="en-US" sz="1400" dirty="0" smtClean="0"/>
              <a:t>小时</a:t>
            </a:r>
            <a:endParaRPr lang="en-US" sz="1400" dirty="0"/>
          </a:p>
        </p:txBody>
      </p:sp>
      <p:sp>
        <p:nvSpPr>
          <p:cNvPr id="36" name="Google Shape;112;p19"/>
          <p:cNvSpPr txBox="1">
            <a:spLocks/>
          </p:cNvSpPr>
          <p:nvPr/>
        </p:nvSpPr>
        <p:spPr>
          <a:xfrm>
            <a:off x="1802285" y="4558212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sz="1400" dirty="0"/>
              <a:t>3</a:t>
            </a:r>
            <a:r>
              <a:rPr lang="zh-CN" altLang="en-US" sz="1400" dirty="0" smtClean="0"/>
              <a:t>小时</a:t>
            </a:r>
            <a:endParaRPr lang="en-US" sz="1400" dirty="0"/>
          </a:p>
        </p:txBody>
      </p:sp>
      <p:sp>
        <p:nvSpPr>
          <p:cNvPr id="37" name="Google Shape;112;p19"/>
          <p:cNvSpPr txBox="1">
            <a:spLocks/>
          </p:cNvSpPr>
          <p:nvPr/>
        </p:nvSpPr>
        <p:spPr>
          <a:xfrm>
            <a:off x="2700596" y="4558212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sz="1400" dirty="0"/>
              <a:t>5</a:t>
            </a:r>
            <a:r>
              <a:rPr lang="zh-CN" altLang="en-US" sz="1400" dirty="0" smtClean="0"/>
              <a:t>小时</a:t>
            </a:r>
            <a:endParaRPr lang="en-US" sz="1400" dirty="0"/>
          </a:p>
        </p:txBody>
      </p:sp>
      <p:sp>
        <p:nvSpPr>
          <p:cNvPr id="38" name="Google Shape;112;p19"/>
          <p:cNvSpPr txBox="1">
            <a:spLocks/>
          </p:cNvSpPr>
          <p:nvPr/>
        </p:nvSpPr>
        <p:spPr>
          <a:xfrm>
            <a:off x="3514587" y="4558212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sz="1400" dirty="0" smtClean="0"/>
              <a:t>&gt; 5</a:t>
            </a:r>
            <a:r>
              <a:rPr lang="zh-CN" altLang="en-US" sz="1400" dirty="0" smtClean="0"/>
              <a:t>小时</a:t>
            </a:r>
            <a:endParaRPr lang="en-US" sz="1400" dirty="0"/>
          </a:p>
        </p:txBody>
      </p:sp>
      <p:sp>
        <p:nvSpPr>
          <p:cNvPr id="39" name="Google Shape;112;p19"/>
          <p:cNvSpPr txBox="1">
            <a:spLocks/>
          </p:cNvSpPr>
          <p:nvPr/>
        </p:nvSpPr>
        <p:spPr>
          <a:xfrm>
            <a:off x="4506144" y="4558212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小时</a:t>
            </a:r>
            <a:endParaRPr lang="en-US" sz="1400" dirty="0"/>
          </a:p>
        </p:txBody>
      </p:sp>
      <p:sp>
        <p:nvSpPr>
          <p:cNvPr id="40" name="Google Shape;112;p19"/>
          <p:cNvSpPr txBox="1">
            <a:spLocks/>
          </p:cNvSpPr>
          <p:nvPr/>
        </p:nvSpPr>
        <p:spPr>
          <a:xfrm>
            <a:off x="5389939" y="4558212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小时</a:t>
            </a:r>
            <a:endParaRPr lang="en-US" sz="1400" dirty="0"/>
          </a:p>
        </p:txBody>
      </p:sp>
      <p:sp>
        <p:nvSpPr>
          <p:cNvPr id="42" name="Google Shape;112;p19"/>
          <p:cNvSpPr txBox="1">
            <a:spLocks/>
          </p:cNvSpPr>
          <p:nvPr/>
        </p:nvSpPr>
        <p:spPr>
          <a:xfrm>
            <a:off x="4534489" y="2706374"/>
            <a:ext cx="5158651" cy="54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• On average, respondents spent </a:t>
            </a:r>
          </a:p>
          <a:p>
            <a:pPr marL="0" indent="0">
              <a:buFont typeface="Muli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 4 hours online, excluding work</a:t>
            </a:r>
          </a:p>
        </p:txBody>
      </p:sp>
    </p:spTree>
    <p:extLst>
      <p:ext uri="{BB962C8B-B14F-4D97-AF65-F5344CB8AC3E}">
        <p14:creationId xmlns:p14="http://schemas.microsoft.com/office/powerpoint/2010/main" val="313628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16" y="883424"/>
            <a:ext cx="3276600" cy="3522345"/>
          </a:xfrm>
          <a:prstGeom prst="rect">
            <a:avLst/>
          </a:prstGeom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352720" y="713181"/>
            <a:ext cx="4371376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6000" dirty="0" smtClean="0"/>
              <a:t>Experience</a:t>
            </a:r>
            <a:endParaRPr sz="60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7672949" y="4350430"/>
            <a:ext cx="836872" cy="5593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95.41</a:t>
            </a:r>
            <a:r>
              <a:rPr lang="en-US" sz="1600" dirty="0" smtClean="0"/>
              <a:t>%</a:t>
            </a:r>
            <a:endParaRPr lang="en-US" sz="16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44" y="1906082"/>
            <a:ext cx="4182451" cy="72031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Google Shape;112;p19"/>
          <p:cNvSpPr txBox="1">
            <a:spLocks/>
          </p:cNvSpPr>
          <p:nvPr/>
        </p:nvSpPr>
        <p:spPr>
          <a:xfrm>
            <a:off x="5082150" y="853928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4.59%</a:t>
            </a:r>
            <a:endParaRPr lang="en-US" sz="1600" dirty="0"/>
          </a:p>
        </p:txBody>
      </p:sp>
      <p:sp>
        <p:nvSpPr>
          <p:cNvPr id="15" name="Google Shape;112;p19"/>
          <p:cNvSpPr txBox="1">
            <a:spLocks/>
          </p:cNvSpPr>
          <p:nvPr/>
        </p:nvSpPr>
        <p:spPr>
          <a:xfrm>
            <a:off x="5222730" y="482648"/>
            <a:ext cx="463244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否</a:t>
            </a:r>
            <a:endParaRPr lang="en-US" sz="1600" dirty="0"/>
          </a:p>
        </p:txBody>
      </p:sp>
      <p:sp>
        <p:nvSpPr>
          <p:cNvPr id="16" name="Google Shape;112;p19"/>
          <p:cNvSpPr txBox="1">
            <a:spLocks/>
          </p:cNvSpPr>
          <p:nvPr/>
        </p:nvSpPr>
        <p:spPr>
          <a:xfrm>
            <a:off x="7770617" y="3963253"/>
            <a:ext cx="463244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/>
              <a:t>是的</a:t>
            </a:r>
            <a:endParaRPr lang="en-US" sz="1600" dirty="0"/>
          </a:p>
        </p:txBody>
      </p:sp>
      <p:sp>
        <p:nvSpPr>
          <p:cNvPr id="17" name="Google Shape;112;p19"/>
          <p:cNvSpPr txBox="1">
            <a:spLocks/>
          </p:cNvSpPr>
          <p:nvPr/>
        </p:nvSpPr>
        <p:spPr>
          <a:xfrm>
            <a:off x="409319" y="2775552"/>
            <a:ext cx="5101550" cy="423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800" dirty="0" smtClean="0"/>
              <a:t>• 4.59% of respondents didn’t have any experience with </a:t>
            </a:r>
            <a:r>
              <a:rPr lang="en-US" sz="1800" dirty="0" err="1" smtClean="0"/>
              <a:t>Taobao</a:t>
            </a:r>
            <a:r>
              <a:rPr lang="en-US" sz="1800" dirty="0" smtClean="0"/>
              <a:t> Live</a:t>
            </a:r>
          </a:p>
          <a:p>
            <a:pPr marL="0" indent="0">
              <a:buFont typeface="Muli"/>
              <a:buNone/>
            </a:pPr>
            <a:endParaRPr lang="en-US" sz="1800" dirty="0" smtClean="0"/>
          </a:p>
        </p:txBody>
      </p:sp>
      <p:sp>
        <p:nvSpPr>
          <p:cNvPr id="21" name="Google Shape;112;p19"/>
          <p:cNvSpPr txBox="1">
            <a:spLocks/>
          </p:cNvSpPr>
          <p:nvPr/>
        </p:nvSpPr>
        <p:spPr>
          <a:xfrm>
            <a:off x="409319" y="3539302"/>
            <a:ext cx="5101550" cy="423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800" dirty="0" smtClean="0"/>
              <a:t>• That accounts for people who use other live streaming platforms or do not use any at all</a:t>
            </a:r>
          </a:p>
        </p:txBody>
      </p:sp>
    </p:spTree>
    <p:extLst>
      <p:ext uri="{BB962C8B-B14F-4D97-AF65-F5344CB8AC3E}">
        <p14:creationId xmlns:p14="http://schemas.microsoft.com/office/powerpoint/2010/main" val="176281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" dirty="0" smtClean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Overview</a:t>
            </a:r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685799" y="2916254"/>
            <a:ext cx="5250156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important is live streaming marketing?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1" y="860914"/>
            <a:ext cx="4513853" cy="3820747"/>
          </a:xfrm>
          <a:prstGeom prst="rect">
            <a:avLst/>
          </a:prstGeom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1871448" y="488550"/>
            <a:ext cx="7801897" cy="118959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5400" dirty="0" smtClean="0"/>
              <a:t>Time </a:t>
            </a:r>
            <a:r>
              <a:rPr lang="en-US" sz="5400" dirty="0" smtClean="0"/>
              <a:t>on the Platform</a:t>
            </a:r>
            <a:endParaRPr sz="54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0" name="Google Shape;112;p19"/>
          <p:cNvSpPr txBox="1">
            <a:spLocks/>
          </p:cNvSpPr>
          <p:nvPr/>
        </p:nvSpPr>
        <p:spPr>
          <a:xfrm>
            <a:off x="353757" y="36387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/>
              <a:t>8</a:t>
            </a:r>
            <a:r>
              <a:rPr lang="en-US" sz="1400" dirty="0" smtClean="0"/>
              <a:t>0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11" name="Google Shape;112;p19"/>
          <p:cNvSpPr txBox="1">
            <a:spLocks/>
          </p:cNvSpPr>
          <p:nvPr/>
        </p:nvSpPr>
        <p:spPr>
          <a:xfrm>
            <a:off x="353757" y="1144705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64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12" name="Google Shape;112;p19"/>
          <p:cNvSpPr txBox="1">
            <a:spLocks/>
          </p:cNvSpPr>
          <p:nvPr/>
        </p:nvSpPr>
        <p:spPr>
          <a:xfrm>
            <a:off x="353757" y="192554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48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13" name="Google Shape;112;p19"/>
          <p:cNvSpPr txBox="1">
            <a:spLocks/>
          </p:cNvSpPr>
          <p:nvPr/>
        </p:nvSpPr>
        <p:spPr>
          <a:xfrm>
            <a:off x="353757" y="2706375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32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14" name="Google Shape;112;p19"/>
          <p:cNvSpPr txBox="1">
            <a:spLocks/>
          </p:cNvSpPr>
          <p:nvPr/>
        </p:nvSpPr>
        <p:spPr>
          <a:xfrm>
            <a:off x="353757" y="348721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1</a:t>
            </a:r>
            <a:r>
              <a:rPr lang="en-US" sz="1400" dirty="0"/>
              <a:t>6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15" name="Google Shape;112;p19"/>
          <p:cNvSpPr txBox="1">
            <a:spLocks/>
          </p:cNvSpPr>
          <p:nvPr/>
        </p:nvSpPr>
        <p:spPr>
          <a:xfrm>
            <a:off x="391857" y="4268047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16" name="Google Shape;112;p19"/>
          <p:cNvSpPr txBox="1">
            <a:spLocks/>
          </p:cNvSpPr>
          <p:nvPr/>
        </p:nvSpPr>
        <p:spPr>
          <a:xfrm>
            <a:off x="803511" y="445378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76.45%</a:t>
            </a:r>
            <a:endParaRPr lang="en-US" sz="1400" dirty="0"/>
          </a:p>
        </p:txBody>
      </p:sp>
      <p:sp>
        <p:nvSpPr>
          <p:cNvPr id="30" name="Google Shape;112;p19"/>
          <p:cNvSpPr txBox="1">
            <a:spLocks/>
          </p:cNvSpPr>
          <p:nvPr/>
        </p:nvSpPr>
        <p:spPr>
          <a:xfrm>
            <a:off x="1832699" y="3162193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21.16%</a:t>
            </a:r>
            <a:endParaRPr lang="en-US" sz="1400" dirty="0"/>
          </a:p>
        </p:txBody>
      </p:sp>
      <p:sp>
        <p:nvSpPr>
          <p:cNvPr id="31" name="Google Shape;112;p19"/>
          <p:cNvSpPr txBox="1">
            <a:spLocks/>
          </p:cNvSpPr>
          <p:nvPr/>
        </p:nvSpPr>
        <p:spPr>
          <a:xfrm>
            <a:off x="2814860" y="412016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2.20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32" name="Google Shape;112;p19"/>
          <p:cNvSpPr txBox="1">
            <a:spLocks/>
          </p:cNvSpPr>
          <p:nvPr/>
        </p:nvSpPr>
        <p:spPr>
          <a:xfrm>
            <a:off x="3807336" y="4245733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0.20%</a:t>
            </a:r>
            <a:endParaRPr lang="en-US" sz="1400" dirty="0"/>
          </a:p>
        </p:txBody>
      </p:sp>
      <p:sp>
        <p:nvSpPr>
          <p:cNvPr id="33" name="Google Shape;112;p19"/>
          <p:cNvSpPr txBox="1">
            <a:spLocks/>
          </p:cNvSpPr>
          <p:nvPr/>
        </p:nvSpPr>
        <p:spPr>
          <a:xfrm>
            <a:off x="4919267" y="4245733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/>
              <a:t>0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35" name="Google Shape;112;p19"/>
          <p:cNvSpPr txBox="1">
            <a:spLocks/>
          </p:cNvSpPr>
          <p:nvPr/>
        </p:nvSpPr>
        <p:spPr>
          <a:xfrm>
            <a:off x="808112" y="4563007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en-US" altLang="zh-CN" sz="1300" dirty="0"/>
              <a:t>1-3</a:t>
            </a:r>
            <a:r>
              <a:rPr lang="zh-CN" altLang="en-US" sz="1300" dirty="0"/>
              <a:t>小时</a:t>
            </a:r>
            <a:endParaRPr lang="en-US" sz="1300" dirty="0"/>
          </a:p>
        </p:txBody>
      </p:sp>
      <p:sp>
        <p:nvSpPr>
          <p:cNvPr id="36" name="Google Shape;112;p19"/>
          <p:cNvSpPr txBox="1">
            <a:spLocks/>
          </p:cNvSpPr>
          <p:nvPr/>
        </p:nvSpPr>
        <p:spPr>
          <a:xfrm>
            <a:off x="1833333" y="4563007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en-US" altLang="zh-CN" sz="1300" dirty="0"/>
              <a:t>0</a:t>
            </a:r>
            <a:r>
              <a:rPr lang="zh-CN" altLang="en-US" sz="1300" dirty="0"/>
              <a:t>小时</a:t>
            </a:r>
            <a:endParaRPr lang="en-US" sz="1300" dirty="0"/>
          </a:p>
        </p:txBody>
      </p:sp>
      <p:sp>
        <p:nvSpPr>
          <p:cNvPr id="37" name="Google Shape;112;p19"/>
          <p:cNvSpPr txBox="1">
            <a:spLocks/>
          </p:cNvSpPr>
          <p:nvPr/>
        </p:nvSpPr>
        <p:spPr>
          <a:xfrm>
            <a:off x="2811403" y="4563007"/>
            <a:ext cx="644192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en-US" altLang="zh-CN" sz="1300" dirty="0"/>
              <a:t>4-6</a:t>
            </a:r>
            <a:r>
              <a:rPr lang="zh-CN" altLang="en-US" sz="1300" dirty="0"/>
              <a:t>小时</a:t>
            </a:r>
            <a:endParaRPr lang="en-US" sz="1300" dirty="0"/>
          </a:p>
        </p:txBody>
      </p:sp>
      <p:sp>
        <p:nvSpPr>
          <p:cNvPr id="38" name="Google Shape;112;p19"/>
          <p:cNvSpPr txBox="1">
            <a:spLocks/>
          </p:cNvSpPr>
          <p:nvPr/>
        </p:nvSpPr>
        <p:spPr>
          <a:xfrm>
            <a:off x="3671192" y="4563007"/>
            <a:ext cx="835981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en-US" altLang="zh-CN" sz="1300" dirty="0"/>
              <a:t>&gt;=10</a:t>
            </a:r>
            <a:r>
              <a:rPr lang="zh-CN" altLang="en-US" sz="1300" dirty="0"/>
              <a:t>小时</a:t>
            </a:r>
            <a:endParaRPr lang="en-US" sz="1300" dirty="0"/>
          </a:p>
        </p:txBody>
      </p:sp>
      <p:sp>
        <p:nvSpPr>
          <p:cNvPr id="39" name="Google Shape;112;p19"/>
          <p:cNvSpPr txBox="1">
            <a:spLocks/>
          </p:cNvSpPr>
          <p:nvPr/>
        </p:nvSpPr>
        <p:spPr>
          <a:xfrm>
            <a:off x="4766724" y="4563007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sz="1400" dirty="0" smtClean="0"/>
              <a:t>7-9</a:t>
            </a:r>
            <a:r>
              <a:rPr lang="zh-CN" altLang="en-US" sz="1400" dirty="0" smtClean="0"/>
              <a:t>小</a:t>
            </a:r>
            <a:r>
              <a:rPr lang="zh-CN" altLang="en-US" sz="1400" dirty="0" smtClean="0"/>
              <a:t>时</a:t>
            </a:r>
            <a:endParaRPr lang="en-US" sz="1400" dirty="0"/>
          </a:p>
        </p:txBody>
      </p:sp>
      <p:sp>
        <p:nvSpPr>
          <p:cNvPr id="42" name="Google Shape;112;p19"/>
          <p:cNvSpPr txBox="1">
            <a:spLocks/>
          </p:cNvSpPr>
          <p:nvPr/>
        </p:nvSpPr>
        <p:spPr>
          <a:xfrm>
            <a:off x="3585611" y="2888208"/>
            <a:ext cx="5158651" cy="54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• On average, respondents spent </a:t>
            </a:r>
          </a:p>
          <a:p>
            <a:pPr marL="0" indent="0">
              <a:buFont typeface="Muli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 </a:t>
            </a:r>
            <a:r>
              <a:rPr lang="en-US" sz="1800" dirty="0" smtClean="0">
                <a:solidFill>
                  <a:schemeClr val="bg1"/>
                </a:solidFill>
              </a:rPr>
              <a:t>1 - 3 hours on </a:t>
            </a:r>
            <a:r>
              <a:rPr lang="en-US" sz="1800" dirty="0" err="1" smtClean="0">
                <a:solidFill>
                  <a:schemeClr val="bg1"/>
                </a:solidFill>
              </a:rPr>
              <a:t>Taobao</a:t>
            </a:r>
            <a:r>
              <a:rPr lang="en-US" sz="1800" dirty="0" smtClean="0">
                <a:solidFill>
                  <a:schemeClr val="bg1"/>
                </a:solidFill>
              </a:rPr>
              <a:t> Live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611" y="1848825"/>
            <a:ext cx="3882605" cy="8532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891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645742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r>
              <a:rPr lang="en" dirty="0" smtClean="0"/>
              <a:t>.</a:t>
            </a:r>
            <a:r>
              <a:rPr lang="en" dirty="0"/>
              <a:t/>
            </a:r>
            <a:br>
              <a:rPr lang="en" dirty="0"/>
            </a:br>
            <a:r>
              <a:rPr lang="en" dirty="0" smtClean="0"/>
              <a:t>Analysis</a:t>
            </a:r>
            <a:endParaRPr dirty="0"/>
          </a:p>
        </p:txBody>
      </p:sp>
      <p:sp>
        <p:nvSpPr>
          <p:cNvPr id="376" name="Google Shape;376;p38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Testing the hypotheses against linear regression model of the survey results</a:t>
            </a:r>
            <a:endParaRPr dirty="0"/>
          </a:p>
        </p:txBody>
      </p:sp>
      <p:pic>
        <p:nvPicPr>
          <p:cNvPr id="377" name="Google Shape;3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976" y="1373675"/>
            <a:ext cx="1519400" cy="1731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877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12" y="85437"/>
            <a:ext cx="5706639" cy="49400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12" y="85435"/>
            <a:ext cx="5707627" cy="49400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23" y="85434"/>
            <a:ext cx="5716669" cy="3717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98" y="464819"/>
            <a:ext cx="5720994" cy="5067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98" y="970312"/>
            <a:ext cx="5720994" cy="34155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99" y="1293617"/>
            <a:ext cx="5720994" cy="34155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99" y="1633893"/>
            <a:ext cx="5720994" cy="3659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57" y="1963959"/>
            <a:ext cx="5723735" cy="36612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57" y="2298153"/>
            <a:ext cx="5723736" cy="36612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82" y="2636697"/>
            <a:ext cx="5725710" cy="3662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81" y="2974062"/>
            <a:ext cx="5716669" cy="3656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81" y="3309093"/>
            <a:ext cx="5716669" cy="3656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730" y="3649646"/>
            <a:ext cx="5696653" cy="36439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81" y="4143286"/>
            <a:ext cx="5716669" cy="8776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23" y="490242"/>
            <a:ext cx="1140057" cy="35161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22" y="4135667"/>
            <a:ext cx="5708309" cy="1947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730" y="4306125"/>
            <a:ext cx="5696653" cy="19434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0" y="4497985"/>
            <a:ext cx="5711731" cy="19485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81" y="4661937"/>
            <a:ext cx="5716669" cy="1950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154" y="4832719"/>
            <a:ext cx="5702603" cy="1945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643" y="682664"/>
            <a:ext cx="3451860" cy="38833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122" y="1070637"/>
            <a:ext cx="3173706" cy="37996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163" y="1087769"/>
            <a:ext cx="3192664" cy="374251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489" y="1051223"/>
            <a:ext cx="3205338" cy="36416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533" y="1026551"/>
            <a:ext cx="3168294" cy="38107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513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Hello!</a:t>
            </a:r>
            <a:endParaRPr sz="7200"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Muli"/>
                <a:ea typeface="Muli"/>
                <a:cs typeface="Muli"/>
                <a:sym typeface="Muli"/>
              </a:rPr>
              <a:t>I am Jayden Smith</a:t>
            </a:r>
            <a:endParaRPr sz="18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I am here because I love to give presentations. 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You can find me at @username</a:t>
            </a:r>
            <a:endParaRPr sz="1800" b="1" dirty="0"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t="1140" b="15581"/>
          <a:stretch/>
        </p:blipFill>
        <p:spPr>
          <a:xfrm>
            <a:off x="4803784" y="1062972"/>
            <a:ext cx="3676800" cy="30618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  <a:effectLst>
            <a:outerShdw blurRad="257175" dist="57150" dir="5400000" algn="bl" rotWithShape="0">
              <a:schemeClr val="dk1">
                <a:alpha val="50000"/>
              </a:schemeClr>
            </a:outerShdw>
          </a:effectLst>
        </p:spPr>
      </p:pic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 two or three columns</a:t>
            </a:r>
            <a:endParaRPr dirty="0"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Blue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colour of the clear sky and the deep sea. It is located between violet and green on the optical spectrum.</a:t>
            </a:r>
            <a:endParaRPr dirty="0"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547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437518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dirty="0" smtClean="0"/>
              <a:t>The </a:t>
            </a:r>
            <a:r>
              <a:rPr lang="en-US" dirty="0"/>
              <a:t>new trend of live streaming has become a rapidly growing industry and is estimated to be worth </a:t>
            </a:r>
            <a:r>
              <a:rPr lang="en-US" sz="3600" dirty="0"/>
              <a:t>$60 </a:t>
            </a:r>
            <a:r>
              <a:rPr lang="en-US" sz="3600" dirty="0" smtClean="0"/>
              <a:t>billion </a:t>
            </a:r>
            <a:r>
              <a:rPr lang="en-US" dirty="0" smtClean="0"/>
              <a:t>annually.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580550" y="4025075"/>
            <a:ext cx="6014400" cy="59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accent4"/>
                </a:solidFill>
              </a:rPr>
              <a:t>More info on how to use this template at </a:t>
            </a:r>
            <a:r>
              <a:rPr lang="en" sz="1000" b="1" u="sng">
                <a:solidFill>
                  <a:schemeClr val="accent4"/>
                </a:solidFill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1000" b="1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4"/>
                </a:solidFill>
              </a:rPr>
              <a:t>This template is free to use under </a:t>
            </a:r>
            <a:r>
              <a:rPr lang="en" sz="1000" u="sng">
                <a:solidFill>
                  <a:schemeClr val="accent4"/>
                </a:solidFill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000">
                <a:solidFill>
                  <a:schemeClr val="accent4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accent4"/>
              </a:solidFill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580550" y="975713"/>
            <a:ext cx="4021800" cy="94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580550" y="2018286"/>
            <a:ext cx="4021800" cy="214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r="9958"/>
          <a:stretch/>
        </p:blipFill>
        <p:spPr>
          <a:xfrm>
            <a:off x="4803775" y="1040850"/>
            <a:ext cx="3676800" cy="30618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  <a:effectLst>
            <a:outerShdw blurRad="257175" dist="57150" dir="5400000" algn="bl" rotWithShape="0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30201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/>
              <a:t>Want big impact?</a:t>
            </a:r>
            <a:endParaRPr sz="24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big image.</a:t>
            </a:r>
            <a:endParaRPr sz="2400"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166" name="Google Shape;166;p2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550" y="591400"/>
            <a:ext cx="5823652" cy="33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ctrTitle" idx="4294967295"/>
          </p:nvPr>
        </p:nvSpPr>
        <p:spPr>
          <a:xfrm>
            <a:off x="443973" y="1680253"/>
            <a:ext cx="9394723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$</a:t>
            </a:r>
            <a:r>
              <a:rPr lang="en" sz="8000" dirty="0" smtClean="0"/>
              <a:t>60,000,000,000</a:t>
            </a:r>
            <a:endParaRPr sz="8000" dirty="0"/>
          </a:p>
        </p:txBody>
      </p:sp>
      <p:sp>
        <p:nvSpPr>
          <p:cNvPr id="255" name="Google Shape;255;p28"/>
          <p:cNvSpPr txBox="1">
            <a:spLocks noGrp="1"/>
          </p:cNvSpPr>
          <p:nvPr>
            <p:ph type="subTitle" idx="4294967295"/>
          </p:nvPr>
        </p:nvSpPr>
        <p:spPr>
          <a:xfrm>
            <a:off x="1352707" y="2840053"/>
            <a:ext cx="6499042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That’s live streaming’s estimated annual worth</a:t>
            </a:r>
            <a:endParaRPr dirty="0"/>
          </a:p>
        </p:txBody>
      </p:sp>
      <p:sp>
        <p:nvSpPr>
          <p:cNvPr id="256" name="Google Shape;256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7989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173" name="Google Shape;173;p25"/>
          <p:cNvSpPr/>
          <p:nvPr/>
        </p:nvSpPr>
        <p:spPr>
          <a:xfrm>
            <a:off x="5070938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6819981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570768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1569579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569579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  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1569579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1569579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3320625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3319436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3319436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3319436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3320753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1571766" y="1427625"/>
            <a:ext cx="17487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Q1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1571766" y="1735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2154670" y="1735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2737574" y="1735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3321627" y="1427625"/>
            <a:ext cx="17487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Q2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3321627" y="1735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3904531" y="1735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4487435" y="1735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5070810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5070938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5070938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5070938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5071812" y="1427625"/>
            <a:ext cx="17487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Q3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5071812" y="17351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5654716" y="17351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6237620" y="17351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6819981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6820110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6819981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6819981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6820983" y="1427625"/>
            <a:ext cx="17487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Q4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6820983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7403887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7986791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9" name="Google Shape;209;p25"/>
          <p:cNvSpPr/>
          <p:nvPr/>
        </p:nvSpPr>
        <p:spPr>
          <a:xfrm rot="5400000" flipH="1">
            <a:off x="4119824" y="2334727"/>
            <a:ext cx="145800" cy="17322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0" name="Google Shape;210;p25"/>
          <p:cNvSpPr/>
          <p:nvPr/>
        </p:nvSpPr>
        <p:spPr>
          <a:xfrm rot="5400000" flipH="1">
            <a:off x="3326930" y="3131136"/>
            <a:ext cx="141300" cy="13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1" name="Google Shape;211;p25"/>
          <p:cNvSpPr/>
          <p:nvPr/>
        </p:nvSpPr>
        <p:spPr>
          <a:xfrm rot="5400000" flipH="1">
            <a:off x="3552038" y="1299302"/>
            <a:ext cx="140700" cy="2873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2" name="Google Shape;212;p25"/>
          <p:cNvSpPr/>
          <p:nvPr/>
        </p:nvSpPr>
        <p:spPr>
          <a:xfrm rot="5400000" flipH="1">
            <a:off x="2440478" y="2410392"/>
            <a:ext cx="141900" cy="6522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580550" y="2504950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580550" y="2967472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   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580550" y="3429824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580550" y="3892328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580550" y="1427625"/>
            <a:ext cx="989700" cy="1077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8" name="Google Shape;218;p25"/>
          <p:cNvSpPr/>
          <p:nvPr/>
        </p:nvSpPr>
        <p:spPr>
          <a:xfrm rot="5400000" flipH="1">
            <a:off x="2945818" y="1116676"/>
            <a:ext cx="141600" cy="23142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9" name="Google Shape;219;p25"/>
          <p:cNvSpPr/>
          <p:nvPr/>
        </p:nvSpPr>
        <p:spPr>
          <a:xfrm rot="5400000" flipH="1">
            <a:off x="1975138" y="1947376"/>
            <a:ext cx="141900" cy="6528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2141006" y="2251126"/>
            <a:ext cx="43500" cy="453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2994826" y="2251125"/>
            <a:ext cx="43500" cy="45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2" name="Google Shape;222;p25"/>
          <p:cNvSpPr/>
          <p:nvPr/>
        </p:nvSpPr>
        <p:spPr>
          <a:xfrm rot="5400000" flipH="1">
            <a:off x="6459216" y="2792753"/>
            <a:ext cx="137400" cy="17385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3" name="Google Shape;223;p25"/>
          <p:cNvSpPr/>
          <p:nvPr/>
        </p:nvSpPr>
        <p:spPr>
          <a:xfrm rot="5400000" flipH="1">
            <a:off x="5656954" y="3592503"/>
            <a:ext cx="141300" cy="13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8049019" y="4387225"/>
            <a:ext cx="513900" cy="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8046546" y="4403327"/>
            <a:ext cx="64500" cy="576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6" name="Google Shape;226;p25"/>
          <p:cNvSpPr/>
          <p:nvPr/>
        </p:nvSpPr>
        <p:spPr>
          <a:xfrm rot="5400000" flipH="1">
            <a:off x="7332110" y="2964653"/>
            <a:ext cx="141600" cy="2319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7" name="Google Shape;227;p25"/>
          <p:cNvSpPr/>
          <p:nvPr/>
        </p:nvSpPr>
        <p:spPr>
          <a:xfrm rot="5400000" flipH="1">
            <a:off x="6241601" y="4055278"/>
            <a:ext cx="141300" cy="13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33" name="Google Shape;233;p26"/>
          <p:cNvGraphicFramePr/>
          <p:nvPr/>
        </p:nvGraphicFramePr>
        <p:xfrm>
          <a:off x="580500" y="1564481"/>
          <a:ext cx="6014400" cy="2978400"/>
        </p:xfrm>
        <a:graphic>
          <a:graphicData uri="http://schemas.openxmlformats.org/drawingml/2006/table">
            <a:tbl>
              <a:tblPr>
                <a:noFill/>
                <a:tableStyleId>{28714C06-38BB-4A42-BE0A-AC698649DFCB}</a:tableStyleId>
              </a:tblPr>
              <a:tblGrid>
                <a:gridCol w="150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4" name="Google Shape;234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/>
          <p:nvPr/>
        </p:nvSpPr>
        <p:spPr>
          <a:xfrm>
            <a:off x="590925" y="1018776"/>
            <a:ext cx="7361634" cy="350692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  <a:effectLst>
            <a:outerShdw blurRad="200025" dist="19050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41" name="Google Shape;241;p27"/>
          <p:cNvSpPr/>
          <p:nvPr/>
        </p:nvSpPr>
        <p:spPr>
          <a:xfrm>
            <a:off x="1890325" y="1850200"/>
            <a:ext cx="6309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42" name="Google Shape;242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243" name="Google Shape;243;p27"/>
          <p:cNvSpPr txBox="1">
            <a:spLocks noGrp="1"/>
          </p:cNvSpPr>
          <p:nvPr>
            <p:ph type="body" idx="4294967295"/>
          </p:nvPr>
        </p:nvSpPr>
        <p:spPr>
          <a:xfrm>
            <a:off x="580550" y="4604575"/>
            <a:ext cx="80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maps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8591" y="21235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4266" y="354602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2816" y="1921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1291" y="383187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7641" y="2326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4441" y="3896571"/>
            <a:ext cx="185882" cy="2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03" name="Google Shape;303;p3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Yellow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4" name="Google Shape;304;p31"/>
          <p:cNvSpPr txBox="1">
            <a:spLocks noGrp="1"/>
          </p:cNvSpPr>
          <p:nvPr>
            <p:ph type="body" idx="2"/>
          </p:nvPr>
        </p:nvSpPr>
        <p:spPr>
          <a:xfrm>
            <a:off x="2780449" y="13525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Blue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5" name="Google Shape;305;p31"/>
          <p:cNvSpPr txBox="1">
            <a:spLocks noGrp="1"/>
          </p:cNvSpPr>
          <p:nvPr>
            <p:ph type="body" idx="3"/>
          </p:nvPr>
        </p:nvSpPr>
        <p:spPr>
          <a:xfrm>
            <a:off x="4980348" y="13525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Red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06" name="Google Shape;306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07" name="Google Shape;307;p31"/>
          <p:cNvSpPr txBox="1">
            <a:spLocks noGrp="1"/>
          </p:cNvSpPr>
          <p:nvPr>
            <p:ph type="body" idx="1"/>
          </p:nvPr>
        </p:nvSpPr>
        <p:spPr>
          <a:xfrm>
            <a:off x="580550" y="30289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Yellow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8" name="Google Shape;308;p31"/>
          <p:cNvSpPr txBox="1">
            <a:spLocks noGrp="1"/>
          </p:cNvSpPr>
          <p:nvPr>
            <p:ph type="body" idx="2"/>
          </p:nvPr>
        </p:nvSpPr>
        <p:spPr>
          <a:xfrm>
            <a:off x="2780449" y="30289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Blue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9" name="Google Shape;309;p31"/>
          <p:cNvSpPr txBox="1">
            <a:spLocks noGrp="1"/>
          </p:cNvSpPr>
          <p:nvPr>
            <p:ph type="body" idx="3"/>
          </p:nvPr>
        </p:nvSpPr>
        <p:spPr>
          <a:xfrm>
            <a:off x="4980348" y="30289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Red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>
            <a:spLocks noGrp="1"/>
          </p:cNvSpPr>
          <p:nvPr>
            <p:ph type="body" idx="4294967295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Mobile 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15" name="Google Shape;315;p32"/>
          <p:cNvSpPr/>
          <p:nvPr/>
        </p:nvSpPr>
        <p:spPr>
          <a:xfrm>
            <a:off x="53110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16" name="Google Shape;316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317" name="Google Shape;317;p32"/>
          <p:cNvGrpSpPr/>
          <p:nvPr/>
        </p:nvGrpSpPr>
        <p:grpSpPr>
          <a:xfrm>
            <a:off x="5251925" y="373572"/>
            <a:ext cx="2119546" cy="4396359"/>
            <a:chOff x="2547150" y="238125"/>
            <a:chExt cx="2525675" cy="5238750"/>
          </a:xfrm>
        </p:grpSpPr>
        <p:sp>
          <p:nvSpPr>
            <p:cNvPr id="318" name="Google Shape;318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/>
          <p:nvPr/>
        </p:nvSpPr>
        <p:spPr>
          <a:xfrm>
            <a:off x="50082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7" name="Google Shape;327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328" name="Google Shape;328;p33"/>
          <p:cNvGrpSpPr/>
          <p:nvPr/>
        </p:nvGrpSpPr>
        <p:grpSpPr>
          <a:xfrm>
            <a:off x="4943502" y="465959"/>
            <a:ext cx="2736410" cy="4222433"/>
            <a:chOff x="2112475" y="238125"/>
            <a:chExt cx="3395050" cy="5238750"/>
          </a:xfrm>
        </p:grpSpPr>
        <p:sp>
          <p:nvSpPr>
            <p:cNvPr id="329" name="Google Shape;329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33"/>
          <p:cNvSpPr txBox="1">
            <a:spLocks noGrp="1"/>
          </p:cNvSpPr>
          <p:nvPr>
            <p:ph type="body" idx="4294967295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Tablet</a:t>
            </a:r>
            <a:br>
              <a:rPr lang="en" sz="3000">
                <a:latin typeface="Lexend Deca"/>
                <a:ea typeface="Lexend Deca"/>
                <a:cs typeface="Lexend Deca"/>
                <a:sym typeface="Lexend Deca"/>
              </a:rPr>
            </a:b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339" name="Google Shape;339;p34"/>
          <p:cNvSpPr/>
          <p:nvPr/>
        </p:nvSpPr>
        <p:spPr>
          <a:xfrm>
            <a:off x="4310097" y="1222335"/>
            <a:ext cx="4003200" cy="25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340" name="Google Shape;340;p34"/>
          <p:cNvGrpSpPr/>
          <p:nvPr/>
        </p:nvGrpSpPr>
        <p:grpSpPr>
          <a:xfrm>
            <a:off x="3737922" y="1063916"/>
            <a:ext cx="5147174" cy="3015668"/>
            <a:chOff x="1177450" y="241631"/>
            <a:chExt cx="6173152" cy="3616776"/>
          </a:xfrm>
        </p:grpSpPr>
        <p:sp>
          <p:nvSpPr>
            <p:cNvPr id="341" name="Google Shape;341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5" name="Google Shape;345;p34"/>
          <p:cNvSpPr txBox="1">
            <a:spLocks noGrp="1"/>
          </p:cNvSpPr>
          <p:nvPr>
            <p:ph type="body" idx="4294967295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Desktop 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52" name="Google Shape;352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Muli"/>
                <a:ea typeface="Muli"/>
                <a:cs typeface="Muli"/>
                <a:sym typeface="Muli"/>
              </a:rPr>
              <a:t>Any questions?</a:t>
            </a:r>
            <a:endParaRPr sz="18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user@mail.me</a:t>
            </a:r>
            <a:endParaRPr sz="1800"/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61" name="Google Shape;361;p3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Special thanks to all the people who made and released these awesome resources for free: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sz="2400" dirty="0" smtClean="0"/>
              <a:t>Photographs </a:t>
            </a:r>
            <a:r>
              <a:rPr lang="en" sz="2400" dirty="0"/>
              <a:t>by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Unsplash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2400" dirty="0" smtClean="0"/>
              <a:t>Presentation template by </a:t>
            </a:r>
            <a:r>
              <a:rPr lang="en-US" sz="2400" u="sng" dirty="0" err="1" smtClean="0">
                <a:solidFill>
                  <a:schemeClr val="hlink"/>
                </a:solidFill>
                <a:hlinkClick r:id="rId4"/>
              </a:rPr>
              <a:t>SlidesCarnival</a:t>
            </a:r>
            <a:endParaRPr lang="en-US" sz="2400" dirty="0"/>
          </a:p>
        </p:txBody>
      </p:sp>
      <p:sp>
        <p:nvSpPr>
          <p:cNvPr id="362" name="Google Shape;362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68" name="Google Shape;368;p37"/>
          <p:cNvSpPr txBox="1">
            <a:spLocks noGrp="1"/>
          </p:cNvSpPr>
          <p:nvPr>
            <p:ph type="body" idx="1"/>
          </p:nvPr>
        </p:nvSpPr>
        <p:spPr>
          <a:xfrm>
            <a:off x="580550" y="1200150"/>
            <a:ext cx="6014400" cy="266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Titles: Lexend Deca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Body copy: Muli light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https://www.lexend.com/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https://www.fontsquirrel.com/fonts/muli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9" name="Google Shape;369;p37"/>
          <p:cNvSpPr txBox="1"/>
          <p:nvPr/>
        </p:nvSpPr>
        <p:spPr>
          <a:xfrm>
            <a:off x="580550" y="4171650"/>
            <a:ext cx="60144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0" name="Google Shape;370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839387" y="1856248"/>
            <a:ext cx="3459768" cy="167862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1. Indicate…</a:t>
            </a:r>
            <a:endParaRPr b="1" dirty="0"/>
          </a:p>
          <a:p>
            <a:pPr marL="0" lvl="0" indent="0">
              <a:buNone/>
            </a:pPr>
            <a:r>
              <a:rPr lang="en-US" dirty="0" smtClean="0"/>
              <a:t>…exactly what </a:t>
            </a:r>
            <a:r>
              <a:rPr lang="en-US" dirty="0"/>
              <a:t>factors of live streaming platforms influence consumer buying </a:t>
            </a:r>
            <a:r>
              <a:rPr lang="en-US" dirty="0" smtClean="0"/>
              <a:t>behavior.</a:t>
            </a:r>
            <a:endParaRPr dirty="0"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995250" y="478036"/>
            <a:ext cx="7376205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are the aims of this research?</a:t>
            </a:r>
            <a:endParaRPr dirty="0"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2"/>
          </p:nvPr>
        </p:nvSpPr>
        <p:spPr>
          <a:xfrm>
            <a:off x="4683353" y="1856248"/>
            <a:ext cx="3797231" cy="16122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2. Identify…</a:t>
            </a:r>
            <a:endParaRPr b="1" dirty="0"/>
          </a:p>
          <a:p>
            <a:pPr marL="0" lvl="0" indent="0">
              <a:buNone/>
            </a:pPr>
            <a:r>
              <a:rPr lang="en-US" dirty="0" smtClean="0"/>
              <a:t>…the </a:t>
            </a:r>
            <a:r>
              <a:rPr lang="en-US" dirty="0"/>
              <a:t>audiences that are most susceptible to marketing through such </a:t>
            </a:r>
            <a:r>
              <a:rPr lang="en-US" dirty="0" smtClean="0"/>
              <a:t>medium.</a:t>
            </a:r>
            <a:endParaRPr dirty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build="p"/>
      <p:bldP spid="13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9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83" name="Google Shape;383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384" name="Google Shape;384;p39"/>
          <p:cNvSpPr/>
          <p:nvPr/>
        </p:nvSpPr>
        <p:spPr>
          <a:xfrm>
            <a:off x="7735208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DEC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5" name="Google Shape;385;p39"/>
          <p:cNvSpPr/>
          <p:nvPr/>
        </p:nvSpPr>
        <p:spPr>
          <a:xfrm>
            <a:off x="7075124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NOV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6" name="Google Shape;386;p39"/>
          <p:cNvSpPr/>
          <p:nvPr/>
        </p:nvSpPr>
        <p:spPr>
          <a:xfrm>
            <a:off x="6415040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OCT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7" name="Google Shape;387;p39"/>
          <p:cNvSpPr/>
          <p:nvPr/>
        </p:nvSpPr>
        <p:spPr>
          <a:xfrm>
            <a:off x="5754956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SEP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8" name="Google Shape;388;p39"/>
          <p:cNvSpPr/>
          <p:nvPr/>
        </p:nvSpPr>
        <p:spPr>
          <a:xfrm>
            <a:off x="5094872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AUG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9" name="Google Shape;389;p39"/>
          <p:cNvSpPr/>
          <p:nvPr/>
        </p:nvSpPr>
        <p:spPr>
          <a:xfrm>
            <a:off x="4434788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JUL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0" name="Google Shape;390;p39"/>
          <p:cNvSpPr/>
          <p:nvPr/>
        </p:nvSpPr>
        <p:spPr>
          <a:xfrm>
            <a:off x="3774704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JUN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1" name="Google Shape;391;p39"/>
          <p:cNvSpPr/>
          <p:nvPr/>
        </p:nvSpPr>
        <p:spPr>
          <a:xfrm>
            <a:off x="3114619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MAY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2" name="Google Shape;392;p39"/>
          <p:cNvSpPr/>
          <p:nvPr/>
        </p:nvSpPr>
        <p:spPr>
          <a:xfrm>
            <a:off x="2454535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APR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3" name="Google Shape;393;p39"/>
          <p:cNvSpPr/>
          <p:nvPr/>
        </p:nvSpPr>
        <p:spPr>
          <a:xfrm>
            <a:off x="1794451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MAR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4" name="Google Shape;394;p39"/>
          <p:cNvSpPr/>
          <p:nvPr/>
        </p:nvSpPr>
        <p:spPr>
          <a:xfrm>
            <a:off x="1134367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FEB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5" name="Google Shape;395;p39"/>
          <p:cNvSpPr/>
          <p:nvPr/>
        </p:nvSpPr>
        <p:spPr>
          <a:xfrm>
            <a:off x="474283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JAN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6" name="Google Shape;396;p39"/>
          <p:cNvSpPr/>
          <p:nvPr/>
        </p:nvSpPr>
        <p:spPr>
          <a:xfrm>
            <a:off x="0" y="26035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accent5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397" name="Google Shape;397;p39"/>
          <p:cNvCxnSpPr/>
          <p:nvPr/>
        </p:nvCxnSpPr>
        <p:spPr>
          <a:xfrm rot="10800000">
            <a:off x="768923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8" name="Google Shape;398;p39"/>
          <p:cNvSpPr txBox="1"/>
          <p:nvPr/>
        </p:nvSpPr>
        <p:spPr>
          <a:xfrm>
            <a:off x="727900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399" name="Google Shape;399;p39"/>
          <p:cNvCxnSpPr/>
          <p:nvPr/>
        </p:nvCxnSpPr>
        <p:spPr>
          <a:xfrm rot="10800000">
            <a:off x="2090158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0" name="Google Shape;400;p39"/>
          <p:cNvSpPr txBox="1"/>
          <p:nvPr/>
        </p:nvSpPr>
        <p:spPr>
          <a:xfrm>
            <a:off x="2050642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01" name="Google Shape;401;p39"/>
          <p:cNvCxnSpPr/>
          <p:nvPr/>
        </p:nvCxnSpPr>
        <p:spPr>
          <a:xfrm rot="10800000">
            <a:off x="3411393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2" name="Google Shape;402;p39"/>
          <p:cNvSpPr txBox="1"/>
          <p:nvPr/>
        </p:nvSpPr>
        <p:spPr>
          <a:xfrm>
            <a:off x="3373384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03" name="Google Shape;403;p39"/>
          <p:cNvCxnSpPr/>
          <p:nvPr/>
        </p:nvCxnSpPr>
        <p:spPr>
          <a:xfrm rot="10800000">
            <a:off x="4732628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4" name="Google Shape;404;p39"/>
          <p:cNvSpPr txBox="1"/>
          <p:nvPr/>
        </p:nvSpPr>
        <p:spPr>
          <a:xfrm>
            <a:off x="4696126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05" name="Google Shape;405;p39"/>
          <p:cNvCxnSpPr/>
          <p:nvPr/>
        </p:nvCxnSpPr>
        <p:spPr>
          <a:xfrm rot="10800000">
            <a:off x="6053863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6" name="Google Shape;406;p39"/>
          <p:cNvSpPr txBox="1"/>
          <p:nvPr/>
        </p:nvSpPr>
        <p:spPr>
          <a:xfrm>
            <a:off x="6018868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07" name="Google Shape;407;p39"/>
          <p:cNvCxnSpPr/>
          <p:nvPr/>
        </p:nvCxnSpPr>
        <p:spPr>
          <a:xfrm rot="10800000">
            <a:off x="7375098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8" name="Google Shape;408;p39"/>
          <p:cNvSpPr txBox="1"/>
          <p:nvPr/>
        </p:nvSpPr>
        <p:spPr>
          <a:xfrm>
            <a:off x="7341610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09" name="Google Shape;409;p39"/>
          <p:cNvCxnSpPr/>
          <p:nvPr/>
        </p:nvCxnSpPr>
        <p:spPr>
          <a:xfrm rot="10800000">
            <a:off x="1439687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0" name="Google Shape;410;p39"/>
          <p:cNvSpPr txBox="1"/>
          <p:nvPr/>
        </p:nvSpPr>
        <p:spPr>
          <a:xfrm>
            <a:off x="1369548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11" name="Google Shape;411;p39"/>
          <p:cNvCxnSpPr/>
          <p:nvPr/>
        </p:nvCxnSpPr>
        <p:spPr>
          <a:xfrm rot="10800000">
            <a:off x="2760922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2" name="Google Shape;412;p39"/>
          <p:cNvSpPr txBox="1"/>
          <p:nvPr/>
        </p:nvSpPr>
        <p:spPr>
          <a:xfrm>
            <a:off x="2699944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13" name="Google Shape;413;p39"/>
          <p:cNvCxnSpPr/>
          <p:nvPr/>
        </p:nvCxnSpPr>
        <p:spPr>
          <a:xfrm rot="10800000">
            <a:off x="4082157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4" name="Google Shape;414;p39"/>
          <p:cNvSpPr txBox="1"/>
          <p:nvPr/>
        </p:nvSpPr>
        <p:spPr>
          <a:xfrm>
            <a:off x="4030339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15" name="Google Shape;415;p39"/>
          <p:cNvCxnSpPr/>
          <p:nvPr/>
        </p:nvCxnSpPr>
        <p:spPr>
          <a:xfrm rot="10800000">
            <a:off x="5403392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6" name="Google Shape;416;p39"/>
          <p:cNvSpPr txBox="1"/>
          <p:nvPr/>
        </p:nvSpPr>
        <p:spPr>
          <a:xfrm>
            <a:off x="5360735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17" name="Google Shape;417;p39"/>
          <p:cNvCxnSpPr/>
          <p:nvPr/>
        </p:nvCxnSpPr>
        <p:spPr>
          <a:xfrm rot="10800000">
            <a:off x="6724627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8" name="Google Shape;418;p39"/>
          <p:cNvSpPr txBox="1"/>
          <p:nvPr/>
        </p:nvSpPr>
        <p:spPr>
          <a:xfrm>
            <a:off x="6691131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19" name="Google Shape;419;p39"/>
          <p:cNvCxnSpPr/>
          <p:nvPr/>
        </p:nvCxnSpPr>
        <p:spPr>
          <a:xfrm rot="10800000">
            <a:off x="8045862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0" name="Google Shape;420;p39"/>
          <p:cNvSpPr txBox="1"/>
          <p:nvPr/>
        </p:nvSpPr>
        <p:spPr>
          <a:xfrm>
            <a:off x="8008073" y="34957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0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26" name="Google Shape;426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427" name="Google Shape;427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9" name="Google Shape;429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30" name="Google Shape;430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32" name="Google Shape;432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33" name="Google Shape;433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35" name="Google Shape;435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36" name="Google Shape;436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5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38" name="Google Shape;438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39" name="Google Shape;439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6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41" name="Google Shape;441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42" name="Google Shape;442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4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44" name="Google Shape;444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45" name="Google Shape;445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447" name="Google Shape;447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8" name="Google Shape;448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9" name="Google Shape;449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0" name="Google Shape;450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1" name="Google Shape;451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2" name="Google Shape;452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58" name="Google Shape;458;p4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graphicFrame>
        <p:nvGraphicFramePr>
          <p:cNvPr id="459" name="Google Shape;459;p41"/>
          <p:cNvGraphicFramePr/>
          <p:nvPr/>
        </p:nvGraphicFramePr>
        <p:xfrm>
          <a:off x="580650" y="1488281"/>
          <a:ext cx="8037225" cy="3197750"/>
        </p:xfrm>
        <a:graphic>
          <a:graphicData uri="http://schemas.openxmlformats.org/drawingml/2006/table">
            <a:tbl>
              <a:tblPr>
                <a:noFill/>
                <a:tableStyleId>{28714C06-38BB-4A42-BE0A-AC698649DFCB}</a:tableStyleId>
              </a:tblPr>
              <a:tblGrid>
                <a:gridCol w="138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1</a:t>
                      </a:r>
                      <a:endParaRPr sz="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2</a:t>
                      </a:r>
                      <a:endParaRPr sz="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9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1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2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3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4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6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7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8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2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65" name="Google Shape;465;p4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466" name="Google Shape;466;p42"/>
          <p:cNvSpPr/>
          <p:nvPr/>
        </p:nvSpPr>
        <p:spPr>
          <a:xfrm>
            <a:off x="612000" y="13634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STRENGTHS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42"/>
          <p:cNvSpPr/>
          <p:nvPr/>
        </p:nvSpPr>
        <p:spPr>
          <a:xfrm>
            <a:off x="4660485" y="13634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WEAKNESSES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8" name="Google Shape;468;p42"/>
          <p:cNvSpPr/>
          <p:nvPr/>
        </p:nvSpPr>
        <p:spPr>
          <a:xfrm>
            <a:off x="612000" y="31219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OPPORTUNITIES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9" name="Google Shape;469;p42"/>
          <p:cNvSpPr/>
          <p:nvPr/>
        </p:nvSpPr>
        <p:spPr>
          <a:xfrm>
            <a:off x="4660485" y="31219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THREATS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0" name="Google Shape;470;p42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2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2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2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2"/>
          <p:cNvSpPr/>
          <p:nvPr/>
        </p:nvSpPr>
        <p:spPr>
          <a:xfrm>
            <a:off x="3842100" y="2242577"/>
            <a:ext cx="349569" cy="47061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S</a:t>
            </a:r>
          </a:p>
        </p:txBody>
      </p:sp>
      <p:sp>
        <p:nvSpPr>
          <p:cNvPr id="475" name="Google Shape;475;p42"/>
          <p:cNvSpPr/>
          <p:nvPr/>
        </p:nvSpPr>
        <p:spPr>
          <a:xfrm>
            <a:off x="4857720" y="2250297"/>
            <a:ext cx="620701" cy="4582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W</a:t>
            </a:r>
          </a:p>
        </p:txBody>
      </p:sp>
      <p:sp>
        <p:nvSpPr>
          <p:cNvPr id="476" name="Google Shape;476;p42"/>
          <p:cNvSpPr/>
          <p:nvPr/>
        </p:nvSpPr>
        <p:spPr>
          <a:xfrm>
            <a:off x="3807513" y="3348952"/>
            <a:ext cx="449622" cy="47061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O</a:t>
            </a:r>
          </a:p>
        </p:txBody>
      </p:sp>
      <p:sp>
        <p:nvSpPr>
          <p:cNvPr id="477" name="Google Shape;477;p42"/>
          <p:cNvSpPr/>
          <p:nvPr/>
        </p:nvSpPr>
        <p:spPr>
          <a:xfrm>
            <a:off x="4971979" y="3356672"/>
            <a:ext cx="338452" cy="4582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"/>
          <p:cNvSpPr txBox="1">
            <a:spLocks noGrp="1"/>
          </p:cNvSpPr>
          <p:nvPr>
            <p:ph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83" name="Google Shape;483;p4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484" name="Google Shape;484;p43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Key Activities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5" name="Google Shape;485;p43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Key Resources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6" name="Google Shape;486;p43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Value Propositions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7" name="Google Shape;487;p43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Customer Relationships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8" name="Google Shape;488;p43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Channels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9" name="Google Shape;489;p43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Customer Segments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90" name="Google Shape;490;p43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Key Partners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91" name="Google Shape;491;p43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Cost Structure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92" name="Google Shape;492;p43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Revenue Streams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93" name="Google Shape;493;p43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4" name="Google Shape;494;p43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5" name="Google Shape;495;p43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6" name="Google Shape;496;p43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97" name="Google Shape;497;p43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498" name="Google Shape;498;p4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9" name="Google Shape;499;p4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00" name="Google Shape;500;p43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01" name="Google Shape;501;p43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502" name="Google Shape;502;p4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3" name="Google Shape;503;p4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4" name="Google Shape;504;p4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5" name="Google Shape;505;p43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506" name="Google Shape;506;p4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7" name="Google Shape;507;p43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8" name="Google Shape;508;p4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9" name="Google Shape;509;p4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0" name="Google Shape;510;p4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1" name="Google Shape;511;p43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512" name="Google Shape;512;p4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3" name="Google Shape;513;p4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4" name="Google Shape;514;p4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5" name="Google Shape;515;p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6" name="Google Shape;516;p4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23" name="Google Shape;523;p4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grpSp>
        <p:nvGrpSpPr>
          <p:cNvPr id="524" name="Google Shape;524;p44"/>
          <p:cNvGrpSpPr/>
          <p:nvPr/>
        </p:nvGrpSpPr>
        <p:grpSpPr>
          <a:xfrm>
            <a:off x="627767" y="1413043"/>
            <a:ext cx="3608219" cy="3243858"/>
            <a:chOff x="3778727" y="4460423"/>
            <a:chExt cx="720160" cy="647438"/>
          </a:xfrm>
        </p:grpSpPr>
        <p:sp>
          <p:nvSpPr>
            <p:cNvPr id="525" name="Google Shape;525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26" name="Google Shape;526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27" name="Google Shape;527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28" name="Google Shape;528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29" name="Google Shape;529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30" name="Google Shape;530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31" name="Google Shape;531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cxnSp>
        <p:nvCxnSpPr>
          <p:cNvPr id="532" name="Google Shape;532;p44"/>
          <p:cNvCxnSpPr/>
          <p:nvPr/>
        </p:nvCxnSpPr>
        <p:spPr>
          <a:xfrm>
            <a:off x="4156025" y="1950075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3" name="Google Shape;533;p44"/>
          <p:cNvSpPr txBox="1"/>
          <p:nvPr/>
        </p:nvSpPr>
        <p:spPr>
          <a:xfrm>
            <a:off x="5274525" y="17780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34" name="Google Shape;534;p44"/>
          <p:cNvCxnSpPr/>
          <p:nvPr/>
        </p:nvCxnSpPr>
        <p:spPr>
          <a:xfrm>
            <a:off x="4000350" y="2431700"/>
            <a:ext cx="12126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5" name="Google Shape;535;p44"/>
          <p:cNvSpPr txBox="1"/>
          <p:nvPr/>
        </p:nvSpPr>
        <p:spPr>
          <a:xfrm>
            <a:off x="5274525" y="2259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36" name="Google Shape;536;p44"/>
          <p:cNvCxnSpPr/>
          <p:nvPr/>
        </p:nvCxnSpPr>
        <p:spPr>
          <a:xfrm>
            <a:off x="3779125" y="2913325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7" name="Google Shape;537;p44"/>
          <p:cNvSpPr txBox="1"/>
          <p:nvPr/>
        </p:nvSpPr>
        <p:spPr>
          <a:xfrm>
            <a:off x="5274525" y="27412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38" name="Google Shape;538;p44"/>
          <p:cNvCxnSpPr/>
          <p:nvPr/>
        </p:nvCxnSpPr>
        <p:spPr>
          <a:xfrm>
            <a:off x="3590675" y="3394925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9" name="Google Shape;539;p44"/>
          <p:cNvSpPr txBox="1"/>
          <p:nvPr/>
        </p:nvSpPr>
        <p:spPr>
          <a:xfrm>
            <a:off x="5274525" y="3222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40" name="Google Shape;540;p44"/>
          <p:cNvCxnSpPr/>
          <p:nvPr/>
        </p:nvCxnSpPr>
        <p:spPr>
          <a:xfrm>
            <a:off x="3385825" y="38765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1" name="Google Shape;541;p44"/>
          <p:cNvSpPr txBox="1"/>
          <p:nvPr/>
        </p:nvSpPr>
        <p:spPr>
          <a:xfrm>
            <a:off x="5274525" y="37044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42" name="Google Shape;542;p44"/>
          <p:cNvCxnSpPr/>
          <p:nvPr/>
        </p:nvCxnSpPr>
        <p:spPr>
          <a:xfrm>
            <a:off x="3172800" y="4358150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3" name="Google Shape;543;p44"/>
          <p:cNvSpPr txBox="1"/>
          <p:nvPr/>
        </p:nvSpPr>
        <p:spPr>
          <a:xfrm>
            <a:off x="5274525" y="4186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49" name="Google Shape;549;p4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pic>
        <p:nvPicPr>
          <p:cNvPr id="550" name="Google Shape;550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5805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1" name="Google Shape;551;p45"/>
          <p:cNvSpPr txBox="1"/>
          <p:nvPr/>
        </p:nvSpPr>
        <p:spPr>
          <a:xfrm>
            <a:off x="5855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Imani Jackson</a:t>
            </a: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/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52" name="Google Shape;552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602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3" name="Google Shape;553;p45"/>
          <p:cNvSpPr txBox="1"/>
          <p:nvPr/>
        </p:nvSpPr>
        <p:spPr>
          <a:xfrm>
            <a:off x="25653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Marcos Galán</a:t>
            </a: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/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54" name="Google Shape;554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5400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5" name="Google Shape;555;p45"/>
          <p:cNvSpPr txBox="1"/>
          <p:nvPr/>
        </p:nvSpPr>
        <p:spPr>
          <a:xfrm>
            <a:off x="45450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Ixchel Valdía</a:t>
            </a: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/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56" name="Google Shape;556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5197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7" name="Google Shape;557;p45"/>
          <p:cNvSpPr txBox="1"/>
          <p:nvPr/>
        </p:nvSpPr>
        <p:spPr>
          <a:xfrm>
            <a:off x="65247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Nils Årud</a:t>
            </a: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/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6"/>
          <p:cNvSpPr txBox="1">
            <a:spLocks noGrp="1"/>
          </p:cNvSpPr>
          <p:nvPr>
            <p:ph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63" name="Google Shape;563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4" name="Google Shape;564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565" name="Google Shape;565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1" name="Google Shape;581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2" name="Google Shape;582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2" name="Google Shape;602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1" name="Google Shape;611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grpSp>
        <p:nvGrpSpPr>
          <p:cNvPr id="612" name="Google Shape;612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613" name="Google Shape;613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6" name="Google Shape;626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7" name="Google Shape;627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Google Shape;628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9" name="Google Shape;629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0" name="Google Shape;630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2" name="Google Shape;632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3" name="Google Shape;633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4" name="Google Shape;634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35" name="Google Shape;635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636" name="Google Shape;636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637" name="Google Shape;637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LOW VALUE 1</a:t>
            </a:r>
            <a:endParaRPr sz="8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8" name="Google Shape;638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HIGH VALUE 1</a:t>
            </a:r>
            <a:endParaRPr sz="8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9" name="Google Shape;639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LOW VALUE 2</a:t>
            </a:r>
            <a:endParaRPr sz="8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0" name="Google Shape;640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HIGH VALUE 2</a:t>
            </a:r>
            <a:endParaRPr sz="8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1" name="Google Shape;641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Our company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2" name="Google Shape;642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3" name="Google Shape;643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4" name="Google Shape;644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5" name="Google Shape;645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6" name="Google Shape;646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7" name="Google Shape;647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53" name="Google Shape;653;p4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graphicFrame>
        <p:nvGraphicFramePr>
          <p:cNvPr id="654" name="Google Shape;654;p47"/>
          <p:cNvGraphicFramePr/>
          <p:nvPr/>
        </p:nvGraphicFramePr>
        <p:xfrm>
          <a:off x="580550" y="1474725"/>
          <a:ext cx="7999000" cy="2986825"/>
        </p:xfrm>
        <a:graphic>
          <a:graphicData uri="http://schemas.openxmlformats.org/drawingml/2006/table">
            <a:tbl>
              <a:tblPr>
                <a:noFill/>
                <a:tableStyleId>{8C819C40-AFEB-4EFE-8A8C-DA0982023F71}</a:tableStyleId>
              </a:tblPr>
              <a:tblGrid>
                <a:gridCol w="88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09:00 - 09:45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10:00 - 10:45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11:00 - 11:45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12:00 - 13:15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13:30 - 14:15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14:30 - 15:15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15:30 - 16:15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8"/>
          <p:cNvSpPr txBox="1">
            <a:spLocks noGrp="1"/>
          </p:cNvSpPr>
          <p:nvPr>
            <p:ph type="title" idx="4294967295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660" name="Google Shape;660;p4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pic>
        <p:nvPicPr>
          <p:cNvPr id="661" name="Google Shape;66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50" y="1275361"/>
            <a:ext cx="1842723" cy="1098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173" y="873088"/>
            <a:ext cx="1217100" cy="13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9307" y="1157509"/>
            <a:ext cx="1099836" cy="110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4461" y="3853744"/>
            <a:ext cx="282577" cy="8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139" y="2651387"/>
            <a:ext cx="1717628" cy="89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85307" y="1301161"/>
            <a:ext cx="1520655" cy="9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82183" y="2756662"/>
            <a:ext cx="493125" cy="68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67996" y="1328175"/>
            <a:ext cx="1310142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21875" y="2712336"/>
            <a:ext cx="673199" cy="77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4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62416" y="2539187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4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61520" y="3809418"/>
            <a:ext cx="831110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4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824689" y="3809418"/>
            <a:ext cx="836651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4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103930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4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993398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4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131407" y="4046291"/>
            <a:ext cx="681510" cy="43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4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24120" y="2708180"/>
            <a:ext cx="905910" cy="784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73177" y="485947"/>
            <a:ext cx="671252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would this data be valuable?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804472" y="1833572"/>
            <a:ext cx="6233691" cy="57545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 smtClean="0"/>
              <a:t>Assists both local and foreign businesses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Google Shape;66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5240" y="1567897"/>
            <a:ext cx="1702491" cy="170678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4;p18"/>
          <p:cNvSpPr txBox="1">
            <a:spLocks/>
          </p:cNvSpPr>
          <p:nvPr/>
        </p:nvSpPr>
        <p:spPr>
          <a:xfrm>
            <a:off x="804472" y="2503731"/>
            <a:ext cx="6014400" cy="51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/>
              <a:t>Supports further research in e-marketing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build="p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9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endParaRPr sz="900"/>
          </a:p>
        </p:txBody>
      </p:sp>
      <p:grpSp>
        <p:nvGrpSpPr>
          <p:cNvPr id="682" name="Google Shape;682;p49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683" name="Google Shape;683;p4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4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690" name="Google Shape;690;p4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2" name="Google Shape;692;p49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693" name="Google Shape;693;p4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5" name="Google Shape;695;p49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49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7" name="Google Shape;697;p49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698" name="Google Shape;698;p4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49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702" name="Google Shape;702;p4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49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7" name="Google Shape;707;p49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708" name="Google Shape;708;p4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49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729" name="Google Shape;729;p4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49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732" name="Google Shape;732;p4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49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736" name="Google Shape;736;p4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4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740" name="Google Shape;740;p4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49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49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49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49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8" name="Google Shape;748;p49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749" name="Google Shape;749;p4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49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752" name="Google Shape;752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4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755" name="Google Shape;755;p4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49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758" name="Google Shape;758;p4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49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761" name="Google Shape;761;p4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" name="Google Shape;765;p49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766" name="Google Shape;766;p4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49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769" name="Google Shape;769;p4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2" name="Google Shape;772;p49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3" name="Google Shape;773;p49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774" name="Google Shape;774;p4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49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777" name="Google Shape;777;p4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49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783" name="Google Shape;783;p4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4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786" name="Google Shape;786;p4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49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792" name="Google Shape;792;p4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49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798" name="Google Shape;798;p4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2" name="Google Shape;802;p49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5" name="Google Shape;805;p49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806" name="Google Shape;806;p4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49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809" name="Google Shape;809;p4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49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812" name="Google Shape;812;p4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4" name="Google Shape;814;p49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5" name="Google Shape;815;p49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816" name="Google Shape;816;p4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Google Shape;818;p49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819" name="Google Shape;819;p4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" name="Google Shape;824;p4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825" name="Google Shape;825;p4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7" name="Google Shape;827;p49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9" name="Google Shape;829;p4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830" name="Google Shape;830;p4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2" name="Google Shape;832;p49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833" name="Google Shape;833;p4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5" name="Google Shape;835;p49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6" name="Google Shape;836;p49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837" name="Google Shape;837;p4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4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840" name="Google Shape;840;p4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3" name="Google Shape;843;p49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5" name="Google Shape;845;p49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846" name="Google Shape;846;p4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49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849" name="Google Shape;849;p4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49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854" name="Google Shape;854;p4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49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858" name="Google Shape;858;p4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49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861" name="Google Shape;861;p4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" name="Google Shape;864;p4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865" name="Google Shape;865;p4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49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871" name="Google Shape;871;p4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3" name="Google Shape;873;p49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874" name="Google Shape;874;p4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9" name="Google Shape;879;p49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0" name="Google Shape;880;p49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881" name="Google Shape;881;p4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49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884" name="Google Shape;884;p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8" name="Google Shape;888;p49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9" name="Google Shape;889;p4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890" name="Google Shape;890;p4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49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894" name="Google Shape;894;p4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7" name="Google Shape;897;p49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49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49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0" name="Google Shape;900;p49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901" name="Google Shape;901;p4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4" name="Google Shape;904;p49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5" name="Google Shape;905;p49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906" name="Google Shape;906;p4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9" name="Google Shape;909;p49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0" name="Google Shape;910;p49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911" name="Google Shape;911;p4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49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917" name="Google Shape;917;p4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0" name="Google Shape;920;p4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921" name="Google Shape;921;p4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4" name="Google Shape;924;p4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925" name="Google Shape;925;p4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0" name="Google Shape;930;p49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931" name="Google Shape;931;p4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49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937" name="Google Shape;937;p4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9" name="Google Shape;939;p4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940" name="Google Shape;940;p4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6" name="Google Shape;946;p49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7" name="Google Shape;947;p49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948" name="Google Shape;948;p4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3" name="Google Shape;953;p49"/>
          <p:cNvGrpSpPr/>
          <p:nvPr/>
        </p:nvGrpSpPr>
        <p:grpSpPr>
          <a:xfrm>
            <a:off x="6268253" y="2106199"/>
            <a:ext cx="432570" cy="421334"/>
            <a:chOff x="5926225" y="921350"/>
            <a:chExt cx="517800" cy="504350"/>
          </a:xfrm>
        </p:grpSpPr>
        <p:sp>
          <p:nvSpPr>
            <p:cNvPr id="954" name="Google Shape;954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956" name="Google Shape;956;p49"/>
          <p:cNvSpPr/>
          <p:nvPr/>
        </p:nvSpPr>
        <p:spPr>
          <a:xfrm>
            <a:off x="6462174" y="2342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7" name="Google Shape;957;p49"/>
          <p:cNvGrpSpPr/>
          <p:nvPr/>
        </p:nvGrpSpPr>
        <p:grpSpPr>
          <a:xfrm>
            <a:off x="7153241" y="2085579"/>
            <a:ext cx="432570" cy="421334"/>
            <a:chOff x="5926225" y="921350"/>
            <a:chExt cx="517800" cy="504350"/>
          </a:xfrm>
        </p:grpSpPr>
        <p:sp>
          <p:nvSpPr>
            <p:cNvPr id="958" name="Google Shape;958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0" name="Google Shape;960;p49"/>
          <p:cNvSpPr/>
          <p:nvPr/>
        </p:nvSpPr>
        <p:spPr>
          <a:xfrm>
            <a:off x="7347162" y="2321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1" name="Google Shape;961;p49"/>
          <p:cNvGrpSpPr/>
          <p:nvPr/>
        </p:nvGrpSpPr>
        <p:grpSpPr>
          <a:xfrm>
            <a:off x="6268521" y="2834621"/>
            <a:ext cx="1075937" cy="1047989"/>
            <a:chOff x="5926225" y="921350"/>
            <a:chExt cx="517800" cy="504350"/>
          </a:xfrm>
        </p:grpSpPr>
        <p:sp>
          <p:nvSpPr>
            <p:cNvPr id="962" name="Google Shape;962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accen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accen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4" name="Google Shape;964;p49"/>
          <p:cNvSpPr/>
          <p:nvPr/>
        </p:nvSpPr>
        <p:spPr>
          <a:xfrm>
            <a:off x="6750834" y="3421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4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sp>
        <p:nvSpPr>
          <p:cNvPr id="966" name="Google Shape;966;p49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1" name="Google Shape;971;p5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972" name="Google Shape;972;p5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5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5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5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5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5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8" name="Google Shape;978;p5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979" name="Google Shape;979;p5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5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5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5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5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984" name="Google Shape;984;p5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5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5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7" name="Google Shape;987;p5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88" name="Google Shape;988;p5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5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5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5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5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3" name="Google Shape;993;p5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94" name="Google Shape;994;p5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5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5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7" name="Google Shape;997;p5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98" name="Google Shape;998;p5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5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5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5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2" name="Google Shape;1002;p5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003" name="Google Shape;1003;p5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5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5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5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5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8" name="Google Shape;1008;p5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009" name="Google Shape;1009;p5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5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5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5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5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5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5" name="Google Shape;1015;p5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016" name="Google Shape;1016;p5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5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8" name="Google Shape;1018;p5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019" name="Google Shape;1019;p5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5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5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2" name="Google Shape;1022;p5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023" name="Google Shape;1023;p5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5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5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5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5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5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9" name="Google Shape;1029;p5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030" name="Google Shape;1030;p5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5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5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5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5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5" name="Google Shape;1035;p5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036" name="Google Shape;1036;p5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5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5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9" name="Google Shape;1039;p5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040" name="Google Shape;1040;p5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41" name="Google Shape;1041;p5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5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5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5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5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5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5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5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5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5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51" name="Google Shape;1051;p5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5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5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5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5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5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7" name="Google Shape;1057;p5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058" name="Google Shape;1058;p5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5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5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5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2" name="Google Shape;1062;p5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063" name="Google Shape;1063;p5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5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5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5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5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8" name="Google Shape;1068;p5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069" name="Google Shape;1069;p5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5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5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5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5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5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5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076" name="Google Shape;1076;p5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5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5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5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0" name="Google Shape;1080;p5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081" name="Google Shape;1081;p5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5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5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5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5" name="Google Shape;1085;p5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86" name="Google Shape;1086;p5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5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5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5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5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91" name="Google Shape;1091;p5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92" name="Google Shape;1092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02" name="Google Shape;1102;p5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103" name="Google Shape;1103;p5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5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5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6" name="Google Shape;1106;p5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07" name="Google Shape;1107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17" name="Google Shape;1117;p5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118" name="Google Shape;1118;p5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5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5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5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2" name="Google Shape;1122;p5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123" name="Google Shape;1123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33" name="Google Shape;1133;p5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134" name="Google Shape;1134;p5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5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5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5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5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5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5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1" name="Google Shape;1141;p5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142" name="Google Shape;1142;p5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5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5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5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6" name="Google Shape;1146;p5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147" name="Google Shape;1147;p5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5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5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5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1" name="Google Shape;1151;p5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152" name="Google Shape;1152;p5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5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5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5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5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7" name="Google Shape;1157;p5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158" name="Google Shape;1158;p5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5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5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5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5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5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4" name="Google Shape;1164;p5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165" name="Google Shape;1165;p5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5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5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8" name="Google Shape;1168;p5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169" name="Google Shape;1169;p5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5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5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5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5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4" name="Google Shape;1174;p5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175" name="Google Shape;1175;p5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5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5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5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5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5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1" name="Google Shape;1181;p5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182" name="Google Shape;1182;p5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5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5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5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86" name="Google Shape;1186;p5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5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5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5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0" name="Google Shape;1190;p5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91" name="Google Shape;1191;p5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5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5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5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7" name="Google Shape;1197;p5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98" name="Google Shape;1198;p5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5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5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5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5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5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5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5" name="Google Shape;1205;p5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206" name="Google Shape;1206;p5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5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5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5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5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211" name="Google Shape;1211;p5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5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5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5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215" name="Google Shape;1215;p5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5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5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8" name="Google Shape;1218;p5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219" name="Google Shape;1219;p5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5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5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3" name="Google Shape;1223;p5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224" name="Google Shape;1224;p5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5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5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229" name="Google Shape;1229;p5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5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5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5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235" name="Google Shape;1235;p5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5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5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5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5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5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1" name="Google Shape;1241;p5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242" name="Google Shape;1242;p5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5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5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5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5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5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5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5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250" name="Google Shape;1250;p5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5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5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5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5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5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2" name="Google Shape;1262;p5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263" name="Google Shape;1263;p5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7" name="Google Shape;1267;p5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268" name="Google Shape;1268;p5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1" name="Google Shape;1271;p5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272" name="Google Shape;1272;p5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8" name="Google Shape;1278;p5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279" name="Google Shape;1279;p5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7" name="Google Shape;1287;p5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88" name="Google Shape;1288;p5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5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5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0" name="Google Shape;1300;p5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301" name="Google Shape;1301;p5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5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5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5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5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5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5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5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5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5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5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5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3" name="Google Shape;1313;p5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314" name="Google Shape;1314;p5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5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5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5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5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5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5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5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5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5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5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6" name="Google Shape;1326;p5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327" name="Google Shape;1327;p5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5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5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5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5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5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3" name="Google Shape;1333;p5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334" name="Google Shape;1334;p5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5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5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5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5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5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5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5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5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5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5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5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5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9" name="Google Shape;1349;p5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350" name="Google Shape;1350;p5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351" name="Google Shape;1351;p5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2" name="Google Shape;1352;p5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3" name="Google Shape;1353;p5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4" name="Google Shape;1354;p5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55" name="Google Shape;1355;p5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5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5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8" name="Google Shape;1358;p5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359" name="Google Shape;1359;p5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5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5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2" name="Google Shape;1362;p5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63" name="Google Shape;1363;p5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5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5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66" name="Google Shape;1366;p5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367" name="Google Shape;1367;p5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5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5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5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5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5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5" name="Google Shape;1375;p5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376" name="Google Shape;1376;p5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5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5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5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5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5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5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5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5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5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5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0" name="Google Shape;1400;p5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401" name="Google Shape;1401;p5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402" name="Google Shape;1402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3" name="Google Shape;1403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4" name="Google Shape;1404;p5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405" name="Google Shape;1405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7" name="Google Shape;1407;p5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408" name="Google Shape;1408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10" name="Google Shape;1410;p50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411" name="Google Shape;1411;p5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grpSp>
        <p:nvGrpSpPr>
          <p:cNvPr id="1412" name="Google Shape;1412;p5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413" name="Google Shape;1413;p5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5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51"/>
          <p:cNvSpPr txBox="1"/>
          <p:nvPr/>
        </p:nvSpPr>
        <p:spPr>
          <a:xfrm>
            <a:off x="960500" y="2374250"/>
            <a:ext cx="7327500" cy="20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FFFF"/>
                </a:solidFill>
                <a:highlight>
                  <a:schemeClr val="dk1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 dirty="0">
              <a:solidFill>
                <a:srgbClr val="FFFFFF"/>
              </a:solidFill>
              <a:highlight>
                <a:schemeClr val="dk1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22" name="Google Shape;1422;p51"/>
          <p:cNvSpPr txBox="1"/>
          <p:nvPr/>
        </p:nvSpPr>
        <p:spPr>
          <a:xfrm>
            <a:off x="8013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</a:rPr>
              <a:t>😉</a:t>
            </a:r>
            <a:endParaRPr sz="9600">
              <a:solidFill>
                <a:srgbClr val="F1C232"/>
              </a:solidFill>
            </a:endParaRPr>
          </a:p>
        </p:txBody>
      </p:sp>
      <p:sp>
        <p:nvSpPr>
          <p:cNvPr id="1423" name="Google Shape;1423;p5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sp>
        <p:nvSpPr>
          <p:cNvPr id="1424" name="Google Shape;1424;p51"/>
          <p:cNvSpPr txBox="1">
            <a:spLocks noGrp="1"/>
          </p:cNvSpPr>
          <p:nvPr>
            <p:ph type="body" idx="4294967295"/>
          </p:nvPr>
        </p:nvSpPr>
        <p:spPr>
          <a:xfrm>
            <a:off x="2429125" y="780225"/>
            <a:ext cx="60513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r>
              <a:rPr lang="en" sz="1400"/>
              <a:t/>
            </a:r>
            <a:br>
              <a:rPr lang="en" sz="1400"/>
            </a:br>
            <a:r>
              <a:rPr lang="en" sz="1400"/>
              <a:t>And of course it resizes without losing quality.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9" name="Google Shape;1429;p5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0" name="Google Shape;1430;p5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31" name="Google Shape;1431;p5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432" name="Google Shape;1432;p5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433" name="Google Shape;1433;p5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34" name="Google Shape;1434;p5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35" name="Google Shape;1435;p5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436" name="Google Shape;1436;p5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37" name="Google Shape;1437;p5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38" name="Google Shape;1438;p5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439" name="Google Shape;1439;p5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40" name="Google Shape;1440;p5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41" name="Google Shape;1441;p5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442" name="Google Shape;1442;p5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43" name="Google Shape;1443;p5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444" name="Google Shape;1444;p5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032750"/>
            <a:ext cx="3332700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Case Platform</a:t>
            </a:r>
            <a:endParaRPr sz="60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013350"/>
            <a:ext cx="3332700" cy="109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79% of the live streaming market share belongs to Taobao Live</a:t>
            </a:r>
            <a:endParaRPr sz="18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431" y="619432"/>
            <a:ext cx="5872967" cy="36352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Methodology</a:t>
            </a:r>
            <a:endParaRPr dirty="0"/>
          </a:p>
        </p:txBody>
      </p:sp>
      <p:sp>
        <p:nvSpPr>
          <p:cNvPr id="273" name="Google Shape;273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74" name="Google Shape;274;p30"/>
          <p:cNvGrpSpPr/>
          <p:nvPr/>
        </p:nvGrpSpPr>
        <p:grpSpPr>
          <a:xfrm>
            <a:off x="5733225" y="2944610"/>
            <a:ext cx="3182175" cy="1384500"/>
            <a:chOff x="6038025" y="2598925"/>
            <a:chExt cx="3182175" cy="1384500"/>
          </a:xfrm>
        </p:grpSpPr>
        <p:cxnSp>
          <p:nvCxnSpPr>
            <p:cNvPr id="275" name="Google Shape;275;p30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6" name="Google Shape;276;p30"/>
            <p:cNvSpPr txBox="1"/>
            <p:nvPr/>
          </p:nvSpPr>
          <p:spPr>
            <a:xfrm>
              <a:off x="6640485" y="2598925"/>
              <a:ext cx="2579715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2000" dirty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Hypothesize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lvl="0">
                <a:spcAft>
                  <a:spcPts val="1600"/>
                </a:spcAft>
              </a:pPr>
              <a:r>
                <a:rPr lang="en-US" sz="1200" dirty="0" smtClean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Inspect academic literature and derive relevant hypotheses that would serve as the foundation for research</a:t>
              </a:r>
              <a:endParaRPr lang="en-US" sz="12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0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 smtClean="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1</a:t>
              </a:r>
              <a:endParaRPr sz="800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79" name="Google Shape;279;p30"/>
          <p:cNvGrpSpPr/>
          <p:nvPr/>
        </p:nvGrpSpPr>
        <p:grpSpPr>
          <a:xfrm>
            <a:off x="13728" y="2172128"/>
            <a:ext cx="3312522" cy="1384500"/>
            <a:chOff x="318528" y="1844098"/>
            <a:chExt cx="3312522" cy="1384500"/>
          </a:xfrm>
        </p:grpSpPr>
        <p:sp>
          <p:nvSpPr>
            <p:cNvPr id="280" name="Google Shape;280;p30"/>
            <p:cNvSpPr txBox="1"/>
            <p:nvPr/>
          </p:nvSpPr>
          <p:spPr>
            <a:xfrm>
              <a:off x="318528" y="1844098"/>
              <a:ext cx="2184993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smtClean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Investigate</a:t>
              </a:r>
              <a:endParaRPr sz="20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dirty="0" smtClean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Design a questionnaire based on the hypotheses and conduct a survey among Chinese internet users</a:t>
              </a:r>
              <a:endParaRPr sz="12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281" name="Google Shape;281;p30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2" name="Google Shape;282;p30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0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2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84" name="Google Shape;284;p30"/>
          <p:cNvGrpSpPr/>
          <p:nvPr/>
        </p:nvGrpSpPr>
        <p:grpSpPr>
          <a:xfrm>
            <a:off x="4603300" y="1270945"/>
            <a:ext cx="4054002" cy="1384500"/>
            <a:chOff x="4908100" y="889950"/>
            <a:chExt cx="4054002" cy="1384500"/>
          </a:xfrm>
        </p:grpSpPr>
        <p:cxnSp>
          <p:nvCxnSpPr>
            <p:cNvPr id="285" name="Google Shape;285;p30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6" name="Google Shape;286;p30"/>
            <p:cNvSpPr txBox="1"/>
            <p:nvPr/>
          </p:nvSpPr>
          <p:spPr>
            <a:xfrm>
              <a:off x="6640485" y="889950"/>
              <a:ext cx="2321617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smtClean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Analyze</a:t>
              </a:r>
              <a:endParaRPr sz="20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lvl="0">
                <a:spcAft>
                  <a:spcPts val="1600"/>
                </a:spcAft>
              </a:pPr>
              <a:r>
                <a:rPr lang="en-US" sz="1200" dirty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Build a </a:t>
              </a:r>
              <a:r>
                <a:rPr lang="en-US" sz="1200" dirty="0" smtClean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linear regression </a:t>
              </a:r>
              <a:r>
                <a:rPr lang="en-US" sz="1200" dirty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analysis model based on the survey responses and test the hypotheses against it</a:t>
              </a:r>
              <a:endParaRPr sz="12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0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3</a:t>
              </a:r>
              <a:endParaRPr sz="800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89" name="Google Shape;289;p30"/>
          <p:cNvGrpSpPr/>
          <p:nvPr/>
        </p:nvGrpSpPr>
        <p:grpSpPr>
          <a:xfrm>
            <a:off x="2509794" y="1479150"/>
            <a:ext cx="3514811" cy="3252003"/>
            <a:chOff x="2991269" y="1153325"/>
            <a:chExt cx="3514811" cy="3252003"/>
          </a:xfrm>
        </p:grpSpPr>
        <p:sp>
          <p:nvSpPr>
            <p:cNvPr id="290" name="Google Shape;290;p30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1" name="Google Shape;291;p30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2" name="Google Shape;292;p30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93" name="Google Shape;293;p30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4" name="Google Shape;294;p30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5" name="Google Shape;295;p30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96" name="Google Shape;296;p30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7" name="Google Shape;297;p30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r>
              <a:rPr lang="en" dirty="0" smtClean="0"/>
              <a:t>.</a:t>
            </a:r>
            <a:r>
              <a:rPr lang="en" dirty="0"/>
              <a:t/>
            </a:r>
            <a:br>
              <a:rPr lang="en" dirty="0"/>
            </a:br>
            <a:r>
              <a:rPr lang="en" dirty="0" smtClean="0"/>
              <a:t>Hypotheses</a:t>
            </a:r>
            <a:endParaRPr dirty="0"/>
          </a:p>
        </p:txBody>
      </p:sp>
      <p:sp>
        <p:nvSpPr>
          <p:cNvPr id="376" name="Google Shape;376;p38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557252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Theoretical assumptions on what factors of live streaming influence buying behavior</a:t>
            </a:r>
            <a:endParaRPr dirty="0"/>
          </a:p>
        </p:txBody>
      </p:sp>
      <p:pic>
        <p:nvPicPr>
          <p:cNvPr id="377" name="Google Shape;3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976" y="1373675"/>
            <a:ext cx="1519400" cy="17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1248005" y="1437966"/>
            <a:ext cx="7691284" cy="196302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H1. </a:t>
            </a:r>
            <a:r>
              <a:rPr lang="en-US" dirty="0" err="1"/>
              <a:t>Taobao</a:t>
            </a:r>
            <a:r>
              <a:rPr lang="en-US" dirty="0"/>
              <a:t> Live influences buying behavior because its environment allows users to familiarize with the products in more detail. 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0" name="Google Shape;141;p21"/>
          <p:cNvSpPr txBox="1">
            <a:spLocks/>
          </p:cNvSpPr>
          <p:nvPr/>
        </p:nvSpPr>
        <p:spPr>
          <a:xfrm>
            <a:off x="1248005" y="3764524"/>
            <a:ext cx="7691284" cy="31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1800" b="0" dirty="0" smtClean="0"/>
              <a:t>- Derived from the theory behind complex buying behavior</a:t>
            </a:r>
            <a:endParaRPr lang="en-US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1940</Words>
  <Application>Microsoft Office PowerPoint</Application>
  <PresentationFormat>On-screen Show (16:9)</PresentationFormat>
  <Paragraphs>507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Lexend Deca</vt:lpstr>
      <vt:lpstr>Arial</vt:lpstr>
      <vt:lpstr>Calibri</vt:lpstr>
      <vt:lpstr>Muli</vt:lpstr>
      <vt:lpstr>Montserrat</vt:lpstr>
      <vt:lpstr>Aliena template</vt:lpstr>
      <vt:lpstr>International  E-Marketing to China:</vt:lpstr>
      <vt:lpstr>0. Overview</vt:lpstr>
      <vt:lpstr>$60,000,000,000</vt:lpstr>
      <vt:lpstr>What are the aims of this research?</vt:lpstr>
      <vt:lpstr>How would this data be valuable?</vt:lpstr>
      <vt:lpstr>Case Platform</vt:lpstr>
      <vt:lpstr>Methodology</vt:lpstr>
      <vt:lpstr>1. Hypotheses</vt:lpstr>
      <vt:lpstr>H1. Taobao Live influences buying behavior because its environment allows users to familiarize with the products in more detail. </vt:lpstr>
      <vt:lpstr>H1 further breaks down to:</vt:lpstr>
      <vt:lpstr>H2. Taobao Live successfully handles dissonance reducing buying behavior  by providing more visibility  to the products.</vt:lpstr>
      <vt:lpstr>H3. Taobao Live is influencing buying behavior, because it provides a highly interactive platform both among users and between users and businesses.   </vt:lpstr>
      <vt:lpstr>H4. Taobao Live influences buying behavior because it provides a platform, where consumers can be highly engaged with the brands and form brand loyalty.    </vt:lpstr>
      <vt:lpstr>2. Investigation</vt:lpstr>
      <vt:lpstr>31 days</vt:lpstr>
      <vt:lpstr>Gender</vt:lpstr>
      <vt:lpstr>Age</vt:lpstr>
      <vt:lpstr>Time Online</vt:lpstr>
      <vt:lpstr>Experience</vt:lpstr>
      <vt:lpstr>Time on the Platform</vt:lpstr>
      <vt:lpstr>3. Analysis</vt:lpstr>
      <vt:lpstr>PowerPoint Presentation</vt:lpstr>
      <vt:lpstr>Hello!</vt:lpstr>
      <vt:lpstr>In two or three columns</vt:lpstr>
      <vt:lpstr>PowerPoint Presentation</vt:lpstr>
      <vt:lpstr>Instructions for use</vt:lpstr>
      <vt:lpstr>A picture is worth a thousand words</vt:lpstr>
      <vt:lpstr>Want big impact? Use big image.</vt:lpstr>
      <vt:lpstr>PowerPoint Presentation</vt:lpstr>
      <vt:lpstr>Use diagrams to explain your ideas</vt:lpstr>
      <vt:lpstr>And tables to compare data</vt:lpstr>
      <vt:lpstr>Maps</vt:lpstr>
      <vt:lpstr>Let’s review some concepts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Extra resources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辰 韦</cp:lastModifiedBy>
  <cp:revision>64</cp:revision>
  <dcterms:modified xsi:type="dcterms:W3CDTF">2021-06-01T10:44:13Z</dcterms:modified>
</cp:coreProperties>
</file>