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81" r:id="rId4"/>
    <p:sldId id="279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ітаємо" id="{E75E278A-FF0E-49A4-B170-79828D63BBAD}">
          <p14:sldIdLst>
            <p14:sldId id="256"/>
          </p14:sldIdLst>
        </p14:section>
        <p14:section name="Створення, морфінг, додавання приміток, спільна робота, що потрібно зробити" id="{B9B51309-D148-4332-87C2-07BE32FBCA3B}">
          <p14:sldIdLst>
            <p14:sldId id="271"/>
            <p14:sldId id="281"/>
            <p14:sldId id="279"/>
            <p14:sldId id="280"/>
            <p14:sldId id="257"/>
            <p14:sldId id="275"/>
            <p14:sldId id="276"/>
          </p14:sldIdLst>
        </p14:section>
        <p14:section name="Дізнатися більше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А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23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9D76DE-1BFB-4BBF-BAAB-13105FF15E81}" type="datetime1">
              <a:rPr lang="uk-UA" smtClean="0"/>
              <a:t>24.05.2024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5C74B-9BFF-446B-BA4D-75C07D763D97}" type="datetime1">
              <a:rPr lang="uk-UA" smtClean="0"/>
              <a:pPr/>
              <a:t>24.05.2024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727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40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57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844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592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43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uk-UA" noProof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uk-UA" sz="1800" noProof="0"/>
          </a:p>
        </p:txBody>
      </p:sp>
      <p:cxnSp>
        <p:nvCxnSpPr>
          <p:cNvPr id="12" name="Пряма сполучна ліні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Зразки заголовків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Другий рівень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Третій рівень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Четвертий рівень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П’ятий рівень</a:t>
            </a:r>
          </a:p>
        </p:txBody>
      </p:sp>
      <p:sp>
        <p:nvSpPr>
          <p:cNvPr id="6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178C75B-27BA-4E94-9064-5C1D4D309112}" type="datetime1">
              <a:rPr lang="uk-UA" noProof="0" smtClean="0"/>
              <a:t>24.05.2024</a:t>
            </a:fld>
            <a:endParaRPr lang="uk-UA" noProof="0"/>
          </a:p>
        </p:txBody>
      </p:sp>
      <p:sp>
        <p:nvSpPr>
          <p:cNvPr id="7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uk-UA" noProof="0"/>
          </a:p>
        </p:txBody>
      </p:sp>
      <p:sp>
        <p:nvSpPr>
          <p:cNvPr id="8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uk-UA" noProof="0" smtClean="0"/>
              <a:pPr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noProof="0"/>
          </a:p>
        </p:txBody>
      </p:sp>
      <p:sp>
        <p:nvSpPr>
          <p:cNvPr id="10" name="Прямокут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7" name="Місце для вмісту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Зразки заголовків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Другий рівень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Третій рівень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Четвертий рівень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uk-UA" sz="1800" noProof="0"/>
          </a:p>
        </p:txBody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643228A-4125-4B85-8A2D-0CD1D3411FD3}" type="datetime1">
              <a:rPr lang="uk-UA" noProof="0" smtClean="0"/>
              <a:t>24.05.2024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uk-UA" noProof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uk-UA" noProof="0" smtClean="0"/>
              <a:pPr/>
              <a:t>‹№›</a:t>
            </a:fld>
            <a:endParaRPr lang="uk-UA" noProof="0"/>
          </a:p>
        </p:txBody>
      </p:sp>
      <p:cxnSp>
        <p:nvCxnSpPr>
          <p:cNvPr id="8" name="Пряма сполучна ліні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213900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uk-UA" sz="5400" dirty="0">
                <a:solidFill>
                  <a:schemeClr val="bg1"/>
                </a:solidFill>
              </a:rPr>
              <a:t>Проект </a:t>
            </a:r>
            <a:br>
              <a:rPr lang="uk-UA" sz="5400" dirty="0">
                <a:solidFill>
                  <a:schemeClr val="bg1"/>
                </a:solidFill>
              </a:rPr>
            </a:br>
            <a:r>
              <a:rPr lang="uk-UA" sz="5400" dirty="0">
                <a:solidFill>
                  <a:schemeClr val="bg1"/>
                </a:solidFill>
              </a:rPr>
              <a:t>«Всесвітня доповідь про щастя»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1405568" y="3601500"/>
            <a:ext cx="4746457" cy="77957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uk-UA" sz="2400" dirty="0" err="1">
                <a:solidFill>
                  <a:schemeClr val="bg1"/>
                </a:solidFill>
                <a:latin typeface="+mj-lt"/>
              </a:rPr>
              <a:t>Датасет</a:t>
            </a:r>
            <a:r>
              <a:rPr lang="uk-UA" sz="2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World Happiness Report</a:t>
            </a:r>
            <a:endParaRPr lang="uk-U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3145DBA4-FD4C-2530-D12F-596D11681C1B}"/>
              </a:ext>
            </a:extLst>
          </p:cNvPr>
          <p:cNvSpPr/>
          <p:nvPr/>
        </p:nvSpPr>
        <p:spPr>
          <a:xfrm>
            <a:off x="7758546" y="4904511"/>
            <a:ext cx="3777672" cy="4064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Виконавець: Остапенко Вячеслав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23961" cy="640080"/>
          </a:xfrm>
        </p:spPr>
        <p:txBody>
          <a:bodyPr rtlCol="0">
            <a:noAutofit/>
          </a:bodyPr>
          <a:lstStyle/>
          <a:p>
            <a:pPr rtl="0"/>
            <a:r>
              <a:rPr lang="uk-U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 </a:t>
            </a:r>
            <a:r>
              <a:rPr lang="uk-UA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</a:t>
            </a:r>
            <a:r>
              <a:rPr lang="uk-U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8" name="Місце для вмісту 17"/>
          <p:cNvSpPr txBox="1">
            <a:spLocks/>
          </p:cNvSpPr>
          <p:nvPr/>
        </p:nvSpPr>
        <p:spPr>
          <a:xfrm>
            <a:off x="521207" y="3552024"/>
            <a:ext cx="4469433" cy="265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rtl="0">
              <a:spcAft>
                <a:spcPts val="600"/>
              </a:spcAft>
              <a:buNone/>
              <a:defRPr/>
            </a:pP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Складачі Всесвітньої доповіді про щастя відслідковують 6 метрик — тривалість життя, економку, соціальну підтримку, відсутність корупції, свободу и щедрість.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Відповідно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формується кожного року і містить варіації у назвах та кількості метрик. Візьмемо для аналізу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з 2015 по 2019 рік.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endParaRPr lang="uk-UA" dirty="0">
              <a:solidFill>
                <a:srgbClr val="222222"/>
              </a:solidFill>
              <a:highlight>
                <a:srgbClr val="FFFFFF"/>
              </a:highlight>
              <a:latin typeface="montserrat" panose="00000500000000000000" pitchFamily="2" charset="-52"/>
            </a:endParaRPr>
          </a:p>
        </p:txBody>
      </p:sp>
      <p:sp>
        <p:nvSpPr>
          <p:cNvPr id="2" name="Місце для вмісту 17">
            <a:extLst>
              <a:ext uri="{FF2B5EF4-FFF2-40B4-BE49-F238E27FC236}">
                <a16:creationId xmlns:a16="http://schemas.microsoft.com/office/drawing/2014/main" id="{BCE82239-B207-0F8B-6713-C82B66FC101F}"/>
              </a:ext>
            </a:extLst>
          </p:cNvPr>
          <p:cNvSpPr txBox="1">
            <a:spLocks/>
          </p:cNvSpPr>
          <p:nvPr/>
        </p:nvSpPr>
        <p:spPr>
          <a:xfrm>
            <a:off x="481017" y="1288055"/>
            <a:ext cx="11141778" cy="2017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uk-UA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dirty="0"/>
              <a:t>The World Happiness Report — </a:t>
            </a:r>
            <a:r>
              <a:rPr lang="uk-UA" dirty="0"/>
              <a:t>це знаковий огляд стану глобального щастя. Перший звіт був опублікований у 2012 році, другий у 2013 році, третій у 2015 році та четвертий у Оновленні 2016 року. Світове щастя 2017 року, в якому 155 країн оцінюється за рівнем щастя, було оприлюднено в Організації Об’єднаних Націй на заході з нагоди Міжнародного дня щастя 20 березня. Звіт продовжує набувати всесвітнього визнання, оскільки уряди, організації та громадянське суспільство все частіше використовують показники щастя для прийняття політичних рішень. Провідні експерти з різних галузей – економіки, психології, аналізу опитувань, національної статистики, охорони здоров’я, державної політики тощо – описують, як вимірювання добробуту можна ефективно використовувати для оцінки прогресу націй. У звітах розглядається стан щастя в сучасному світі та показано, як нова наука про щастя пояснює особисті та національні варіації щастя.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6677FB-2A1D-2606-0F70-C2118A6B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98" y="3064130"/>
            <a:ext cx="5546226" cy="32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Мета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4294967295"/>
          </p:nvPr>
        </p:nvSpPr>
        <p:spPr>
          <a:xfrm>
            <a:off x="541610" y="1889393"/>
            <a:ext cx="4557164" cy="344277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Під час вивчення </a:t>
            </a:r>
            <a:r>
              <a:rPr lang="uk-UA" sz="1800" b="1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датасетів</a:t>
            </a: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спробуємо дати відповіді на наступні питання: 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1800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Яка країна найщасливіша у світі. 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1800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Які фактори найбільше впливають на щастя 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uk-UA" sz="1800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змінюється рівень щастя у світі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uk-U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 descr="Зображення, що містить смайлик, усмішка, Мультфільм, усміхнений">
            <a:extLst>
              <a:ext uri="{FF2B5EF4-FFF2-40B4-BE49-F238E27FC236}">
                <a16:creationId xmlns:a16="http://schemas.microsoft.com/office/drawing/2014/main" id="{FB10C08E-5BF5-66D2-01F0-A2CF49F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43" y="1522377"/>
            <a:ext cx="5993607" cy="39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2605" cy="640080"/>
          </a:xfrm>
        </p:spPr>
        <p:txBody>
          <a:bodyPr rtlCol="0">
            <a:normAutofit/>
          </a:bodyPr>
          <a:lstStyle/>
          <a:p>
            <a:pPr rtl="0"/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Первинний огляд </a:t>
            </a:r>
            <a:r>
              <a:rPr lang="uk-U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датасетів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 і їх первинна обробка.</a:t>
            </a:r>
          </a:p>
        </p:txBody>
      </p:sp>
      <p:sp>
        <p:nvSpPr>
          <p:cNvPr id="25" name="Місце для вмісту 17"/>
          <p:cNvSpPr txBox="1">
            <a:spLocks/>
          </p:cNvSpPr>
          <p:nvPr/>
        </p:nvSpPr>
        <p:spPr>
          <a:xfrm>
            <a:off x="541609" y="1455491"/>
            <a:ext cx="7120622" cy="489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Почнемо огляд із завантаження у файл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Jupiter notebook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наших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датасетів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використовуючи бібліотеку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Pandas. </a:t>
            </a:r>
            <a:endParaRPr lang="uk-UA" dirty="0">
              <a:solidFill>
                <a:srgbClr val="222222"/>
              </a:solidFill>
              <a:highlight>
                <a:srgbClr val="FFFFFF"/>
              </a:highlight>
              <a:latin typeface="montserrat" panose="00000500000000000000" pitchFamily="2" charset="-52"/>
            </a:endParaRPr>
          </a:p>
          <a:p>
            <a:pPr marL="0" indent="0" algn="just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ми можемо бачити у звіті за 2018 рік є відсутні дані по метриці «відсутність 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корупції» одної з країн, більше пропусків у наших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датасетах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 немає. </a:t>
            </a:r>
          </a:p>
          <a:p>
            <a:pPr marL="0" indent="0" algn="just" rtl="0">
              <a:spcAft>
                <a:spcPts val="0"/>
              </a:spcAft>
              <a:buNone/>
            </a:pP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Також наші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 мають різну кількість стовпців де, відповідно, маємо надлишкові дані якими ми або маємо скористатися, або відкинути. І, на додачу, маємо встановити однакові заголовки колонок кожного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датасету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, щоб можна було об’єднати ці всі </a:t>
            </a:r>
            <a:r>
              <a:rPr lang="uk-UA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 в один за необхідності. </a:t>
            </a:r>
          </a:p>
          <a:p>
            <a:pPr marL="0" indent="0" algn="just" rtl="0">
              <a:spcAft>
                <a:spcPts val="0"/>
              </a:spcAft>
              <a:buNone/>
            </a:pPr>
            <a:r>
              <a:rPr lang="uk-U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ontserrat" panose="00000500000000000000" pitchFamily="2" charset="-52"/>
              </a:rPr>
              <a:t>Відповідно обумовленого проведемо маніпуляції з таблицями у нашому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Jupiter notebook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, щоб привести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датасети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до стандартизованого вигляду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і заповнимо пусту клітинку нулем.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Для цього відокремимо колонки, що нам необхідні, розставимо їх у необхідному нам порядку і потім перейменуємо рядок з назвами колонок.</a:t>
            </a:r>
            <a:endParaRPr lang="uk-UA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montserrat" panose="00000500000000000000" pitchFamily="2" charset="-52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 descr="Зображення, що містить текст, знімок екрана, програмне забезпечення, Шрифт">
            <a:extLst>
              <a:ext uri="{FF2B5EF4-FFF2-40B4-BE49-F238E27FC236}">
                <a16:creationId xmlns:a16="http://schemas.microsoft.com/office/drawing/2014/main" id="{3FDE7218-979E-38F1-5BBE-5801C1FD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56" y="1455491"/>
            <a:ext cx="3888956" cy="31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Яка країна найщасливіша у світі?</a:t>
            </a:r>
          </a:p>
        </p:txBody>
      </p:sp>
      <p:sp>
        <p:nvSpPr>
          <p:cNvPr id="30" name="Місце для вмісту 17"/>
          <p:cNvSpPr txBox="1">
            <a:spLocks/>
          </p:cNvSpPr>
          <p:nvPr/>
        </p:nvSpPr>
        <p:spPr>
          <a:xfrm>
            <a:off x="541609" y="1455492"/>
            <a:ext cx="5468090" cy="25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Після упорядкування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датасетів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виділимо з них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Тор 5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країн за рівнем щастя у кожному році і подивимося на кількість входження країн у цей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Тор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на протязі даних 5 років.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ми можемо бачити, трійка країн: Німеччина, Ісландія і Норвегія, входять у цей Тор 5 кожного року.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Звідки ми робимо висновок, що рівень щастя у цих країн найвищий.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Тобто переможцями на протязі 2015-2019 років виявилися: Німеччина, Ісландія і Норвегія. У цих країнах життя було найкомфортнішим на думку місцевих жителів.</a:t>
            </a:r>
          </a:p>
        </p:txBody>
      </p:sp>
      <p:cxnSp>
        <p:nvCxnSpPr>
          <p:cNvPr id="20" name="Пряма сполучна ліні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31865A-83C7-E9B8-999D-856CA3B0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99" y="1445385"/>
            <a:ext cx="5092332" cy="19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3622" cy="640080"/>
          </a:xfrm>
        </p:spPr>
        <p:txBody>
          <a:bodyPr rtlCol="0">
            <a:norm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Які фактори найбільше впливають на щастя? 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2588547" cy="3978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Побудувавши лінійні графіки залежності рівня щастя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score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від кожної з </a:t>
            </a:r>
            <a:b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</a:b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6 характеристик ми не побачимо якогось суттєвого зв’язку між рівнем щастя і одною зі змінних. </a:t>
            </a:r>
          </a:p>
          <a:p>
            <a:pPr>
              <a:lnSpc>
                <a:spcPts val="1800"/>
              </a:lnSpc>
              <a:spcAft>
                <a:spcPts val="0"/>
              </a:spcAft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Залежність рівня щастя можна розглядати лише в комплексі цих параметрів. </a:t>
            </a: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Вплив на рівень щастя здійснюють всі параметри заразом.</a:t>
            </a:r>
          </a:p>
        </p:txBody>
      </p:sp>
      <p:pic>
        <p:nvPicPr>
          <p:cNvPr id="4" name="Рисунок 3" descr="Зображення, що містить ряд, схема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CAF46CAC-CAA5-28CB-E49E-976311B1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00" y="3312566"/>
            <a:ext cx="2795625" cy="2096719"/>
          </a:xfrm>
          <a:prstGeom prst="rect">
            <a:avLst/>
          </a:prstGeom>
        </p:spPr>
      </p:pic>
      <p:pic>
        <p:nvPicPr>
          <p:cNvPr id="7" name="Рисунок 6" descr="Зображення, що містить ряд, схема, Графік&#10;&#10;Автоматично згенерований опис">
            <a:extLst>
              <a:ext uri="{FF2B5EF4-FFF2-40B4-BE49-F238E27FC236}">
                <a16:creationId xmlns:a16="http://schemas.microsoft.com/office/drawing/2014/main" id="{CA269C64-F967-CEA6-592D-59CA89353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40" y="3370856"/>
            <a:ext cx="2790772" cy="2096719"/>
          </a:xfrm>
          <a:prstGeom prst="rect">
            <a:avLst/>
          </a:prstGeom>
        </p:spPr>
      </p:pic>
      <p:pic>
        <p:nvPicPr>
          <p:cNvPr id="9" name="Рисунок 8" descr="Зображення, що містить схема, ряд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9132370C-1185-152B-DAB3-4483CACB6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345" y="1274137"/>
            <a:ext cx="2795625" cy="2096719"/>
          </a:xfrm>
          <a:prstGeom prst="rect">
            <a:avLst/>
          </a:prstGeom>
        </p:spPr>
      </p:pic>
      <p:pic>
        <p:nvPicPr>
          <p:cNvPr id="11" name="Рисунок 10" descr="Зображення, що містить ряд, схема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2B01A9C2-6110-CA33-F025-860E3D5A8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799" y="3406857"/>
            <a:ext cx="2795625" cy="2096719"/>
          </a:xfrm>
          <a:prstGeom prst="rect">
            <a:avLst/>
          </a:prstGeom>
        </p:spPr>
      </p:pic>
      <p:pic>
        <p:nvPicPr>
          <p:cNvPr id="13" name="Рисунок 12" descr="Зображення, що містить ряд, схема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3E999047-AA35-8A1C-DB3A-E3CE4AF99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970" y="1354424"/>
            <a:ext cx="2834454" cy="2096719"/>
          </a:xfrm>
          <a:prstGeom prst="rect">
            <a:avLst/>
          </a:prstGeom>
        </p:spPr>
      </p:pic>
      <p:pic>
        <p:nvPicPr>
          <p:cNvPr id="15" name="Рисунок 14" descr="Зображення, що містить схема, ряд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74A2435F-14DE-401A-2E15-95C60F587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7486" y="1238136"/>
            <a:ext cx="2834454" cy="20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змінюється рівень щастя у світі</a:t>
            </a:r>
          </a:p>
        </p:txBody>
      </p:sp>
      <p:sp>
        <p:nvSpPr>
          <p:cNvPr id="38" name="Місце для вмісту 17"/>
          <p:cNvSpPr txBox="1">
            <a:spLocks/>
          </p:cNvSpPr>
          <p:nvPr/>
        </p:nvSpPr>
        <p:spPr>
          <a:xfrm>
            <a:off x="541609" y="1296100"/>
            <a:ext cx="5778678" cy="518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Для підрахунку рівня щастя у світі отримаємо середні дані рівня щастя по роках від нашого загального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датасету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. </a:t>
            </a:r>
          </a:p>
          <a:p>
            <a:pPr marL="0" indent="0" rtl="0">
              <a:spcAft>
                <a:spcPts val="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Потім побудуємо графік рівня щастя по роках.</a:t>
            </a:r>
          </a:p>
          <a:p>
            <a:pPr marL="0" indent="0" rtl="0">
              <a:spcAft>
                <a:spcPts val="0"/>
              </a:spcAft>
              <a:buNone/>
            </a:pP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Як бачимо, після падіння у 2017 році рівень у світі щастя почав ріст.</a:t>
            </a:r>
            <a:b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</a:br>
            <a:endParaRPr lang="uk-UA" b="1" dirty="0">
              <a:solidFill>
                <a:srgbClr val="222222"/>
              </a:solidFill>
              <a:highlight>
                <a:srgbClr val="FFFFFF"/>
              </a:highlight>
              <a:latin typeface="montserrat" panose="00000500000000000000" pitchFamily="2" charset="-52"/>
            </a:endParaRPr>
          </a:p>
        </p:txBody>
      </p:sp>
      <p:pic>
        <p:nvPicPr>
          <p:cNvPr id="9" name="Рисунок 8" descr="Зображення, що містить ряд, схема, Графік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5782A89B-10E8-7652-918B-C230F71B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29" y="1296100"/>
            <a:ext cx="5102362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2722" cy="640080"/>
          </a:xfrm>
        </p:spPr>
        <p:txBody>
          <a:bodyPr rtlCol="0">
            <a:noAutofit/>
          </a:bodyPr>
          <a:lstStyle/>
          <a:p>
            <a:pPr rtl="0"/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Додатково: рівень щастя в Україні</a:t>
            </a:r>
          </a:p>
        </p:txBody>
      </p:sp>
      <p:sp>
        <p:nvSpPr>
          <p:cNvPr id="16" name="Місце для вмісту 17"/>
          <p:cNvSpPr txBox="1">
            <a:spLocks/>
          </p:cNvSpPr>
          <p:nvPr/>
        </p:nvSpPr>
        <p:spPr>
          <a:xfrm>
            <a:off x="541609" y="1296100"/>
            <a:ext cx="5381863" cy="395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Отримаємо з нашого </a:t>
            </a:r>
            <a:r>
              <a:rPr lang="uk-UA" dirty="0" err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датасету</a:t>
            </a:r>
            <a:r>
              <a:rPr lang="uk-UA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 рівень щастя в Україні і побудуємо графік, зміни рівня щастя за наявні роки. 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uk-UA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Бачимо, як рівень щастя знижувався з 2015 по 2017 і після стагнації у 2018 почав ріст у 2019.</a:t>
            </a:r>
          </a:p>
        </p:txBody>
      </p:sp>
      <p:pic>
        <p:nvPicPr>
          <p:cNvPr id="3" name="Рисунок 2" descr="Зображення, що містить схема, ряд, Графік, текст&#10;&#10;Автоматично згенерований опис">
            <a:extLst>
              <a:ext uri="{FF2B5EF4-FFF2-40B4-BE49-F238E27FC236}">
                <a16:creationId xmlns:a16="http://schemas.microsoft.com/office/drawing/2014/main" id="{A349C944-2071-2B9B-52F0-371B86CE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6100"/>
            <a:ext cx="519380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uk-UA" sz="40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Загальні висновки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11288080" cy="2906479"/>
          </a:xfrm>
        </p:spPr>
        <p:txBody>
          <a:bodyPr rtlCol="0">
            <a:normAutofit/>
          </a:bodyPr>
          <a:lstStyle/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Країнами з найвищим рівнем щастя на протязі 2015-2019 років виявилися: Німеччина, Ісландія і Норвегія.</a:t>
            </a:r>
          </a:p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Вплив на рівень щастя здійснюють всі параметри заразом.</a:t>
            </a:r>
          </a:p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Рівень щастя у світі після падіння у 2017 році почав ріст.</a:t>
            </a:r>
          </a:p>
          <a:p>
            <a:pPr marL="342900" indent="-342900" rtl="0">
              <a:lnSpc>
                <a:spcPts val="3600"/>
              </a:lnSpc>
              <a:spcAft>
                <a:spcPts val="0"/>
              </a:spcAft>
              <a:buAutoNum type="arabicPeriod"/>
            </a:pP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Рівень щастя в Україні мав найнижчі показники </a:t>
            </a:r>
            <a:r>
              <a:rPr lang="uk-UA" sz="1800" b="1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у 2017-2018 </a:t>
            </a:r>
            <a:r>
              <a:rPr lang="uk-UA" sz="1800" b="1" dirty="0">
                <a:solidFill>
                  <a:srgbClr val="222222"/>
                </a:solidFill>
                <a:highlight>
                  <a:srgbClr val="FFFFFF"/>
                </a:highlight>
                <a:latin typeface="montserrat" panose="00000500000000000000" pitchFamily="2" charset="-52"/>
              </a:rPr>
              <a:t>роках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8_TF10001108_Win32" id="{A6C82332-7310-498C-B6D2-964A150B4743}" vid="{61805DAE-6AD7-4FF3-A685-B4503C9B8E3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{430CC191-433C-439E-85B1-3F1F537FA45C}tf10001108_win32</Template>
  <TotalTime>1877</TotalTime>
  <Words>693</Words>
  <Application>Microsoft Office PowerPoint</Application>
  <PresentationFormat>Широкий екран</PresentationFormat>
  <Paragraphs>44</Paragraphs>
  <Slides>9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</vt:lpstr>
      <vt:lpstr>Segoe UI</vt:lpstr>
      <vt:lpstr>Segoe UI Light</vt:lpstr>
      <vt:lpstr>WelcomeDoc</vt:lpstr>
      <vt:lpstr>Проект  «Всесвітня доповідь про щастя»</vt:lpstr>
      <vt:lpstr>Про датасет.</vt:lpstr>
      <vt:lpstr>Мета</vt:lpstr>
      <vt:lpstr>Первинний огляд датасетів і їх первинна обробка.</vt:lpstr>
      <vt:lpstr>Яка країна найщасливіша у світі?</vt:lpstr>
      <vt:lpstr>Які фактори найбільше впливають на щастя? </vt:lpstr>
      <vt:lpstr>Як змінюється рівень щастя у світі</vt:lpstr>
      <vt:lpstr>Додатково: рівень щастя в Україні</vt:lpstr>
      <vt:lpstr>Загальні 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«Всесвітня доповідь про щастя»</dc:title>
  <dc:creator>Вячеслав Остапенко</dc:creator>
  <cp:keywords/>
  <cp:lastModifiedBy>Вячеслав Остапенко</cp:lastModifiedBy>
  <cp:revision>7</cp:revision>
  <dcterms:created xsi:type="dcterms:W3CDTF">2024-05-08T05:15:34Z</dcterms:created>
  <dcterms:modified xsi:type="dcterms:W3CDTF">2024-05-24T07:35:26Z</dcterms:modified>
  <cp:version/>
</cp:coreProperties>
</file>