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609076" y="5867400"/>
            <a:ext cx="9906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999476" y="9144"/>
            <a:ext cx="1600200" cy="160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502142" y="3906646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59"/>
                </a:lnTo>
                <a:lnTo>
                  <a:pt x="2485643" y="229996"/>
                </a:lnTo>
                <a:lnTo>
                  <a:pt x="2271522" y="287273"/>
                </a:lnTo>
                <a:lnTo>
                  <a:pt x="2059812" y="340486"/>
                </a:lnTo>
                <a:lnTo>
                  <a:pt x="1954656" y="365759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0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1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55676" y="4241291"/>
            <a:ext cx="11277600" cy="2338070"/>
          </a:xfrm>
          <a:custGeom>
            <a:avLst/>
            <a:gdLst/>
            <a:ahLst/>
            <a:cxnLst/>
            <a:rect l="l" t="t" r="r" b="b"/>
            <a:pathLst>
              <a:path w="11277600" h="2338070">
                <a:moveTo>
                  <a:pt x="0" y="0"/>
                </a:moveTo>
                <a:lnTo>
                  <a:pt x="0" y="2329052"/>
                </a:lnTo>
                <a:lnTo>
                  <a:pt x="11277600" y="2337815"/>
                </a:lnTo>
                <a:lnTo>
                  <a:pt x="11277600" y="440054"/>
                </a:lnTo>
                <a:lnTo>
                  <a:pt x="6013196" y="440054"/>
                </a:lnTo>
                <a:lnTo>
                  <a:pt x="5546344" y="438276"/>
                </a:lnTo>
                <a:lnTo>
                  <a:pt x="4648581" y="419099"/>
                </a:lnTo>
                <a:lnTo>
                  <a:pt x="4006977" y="393318"/>
                </a:lnTo>
                <a:lnTo>
                  <a:pt x="2828416" y="320039"/>
                </a:lnTo>
                <a:lnTo>
                  <a:pt x="2131441" y="262127"/>
                </a:lnTo>
                <a:lnTo>
                  <a:pt x="1519047" y="199008"/>
                </a:lnTo>
                <a:lnTo>
                  <a:pt x="995807" y="138175"/>
                </a:lnTo>
                <a:lnTo>
                  <a:pt x="403733" y="61340"/>
                </a:lnTo>
                <a:lnTo>
                  <a:pt x="0" y="0"/>
                </a:lnTo>
                <a:close/>
              </a:path>
              <a:path w="11277600" h="2338070">
                <a:moveTo>
                  <a:pt x="11277600" y="2031"/>
                </a:moveTo>
                <a:lnTo>
                  <a:pt x="10510774" y="127761"/>
                </a:lnTo>
                <a:lnTo>
                  <a:pt x="9740519" y="230250"/>
                </a:lnTo>
                <a:lnTo>
                  <a:pt x="9486773" y="258317"/>
                </a:lnTo>
                <a:lnTo>
                  <a:pt x="8973566" y="309117"/>
                </a:lnTo>
                <a:lnTo>
                  <a:pt x="8467217" y="351281"/>
                </a:lnTo>
                <a:lnTo>
                  <a:pt x="8215757" y="368807"/>
                </a:lnTo>
                <a:lnTo>
                  <a:pt x="7465822" y="408812"/>
                </a:lnTo>
                <a:lnTo>
                  <a:pt x="6730492" y="431672"/>
                </a:lnTo>
                <a:lnTo>
                  <a:pt x="6013196" y="440054"/>
                </a:lnTo>
                <a:lnTo>
                  <a:pt x="11277600" y="440054"/>
                </a:lnTo>
                <a:lnTo>
                  <a:pt x="11277600" y="20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1269"/>
            <a:ext cx="12192000" cy="6380480"/>
          </a:xfrm>
          <a:custGeom>
            <a:avLst/>
            <a:gdLst/>
            <a:ahLst/>
            <a:cxnLst/>
            <a:rect l="l" t="t" r="r" b="b"/>
            <a:pathLst>
              <a:path w="12192000" h="6380480">
                <a:moveTo>
                  <a:pt x="12192000" y="470154"/>
                </a:moveTo>
                <a:lnTo>
                  <a:pt x="11709273" y="470154"/>
                </a:lnTo>
                <a:lnTo>
                  <a:pt x="11709273" y="6380480"/>
                </a:lnTo>
                <a:lnTo>
                  <a:pt x="12192000" y="6380480"/>
                </a:lnTo>
                <a:lnTo>
                  <a:pt x="12192000" y="470154"/>
                </a:lnTo>
                <a:close/>
              </a:path>
              <a:path w="12192000" h="638048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224528" y="1863851"/>
            <a:ext cx="3201162" cy="11193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2362" y="607009"/>
            <a:ext cx="9847275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EBEBEB"/>
                </a:solidFill>
                <a:latin typeface="URW Gothic"/>
                <a:cs typeface="URW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EBEBEB"/>
                </a:solidFill>
                <a:latin typeface="URW Gothic"/>
                <a:cs typeface="URW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EBEBEB"/>
                </a:solidFill>
                <a:latin typeface="URW Gothic"/>
                <a:cs typeface="URW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269"/>
            <a:ext cx="12192000" cy="6380480"/>
          </a:xfrm>
          <a:custGeom>
            <a:avLst/>
            <a:gdLst/>
            <a:ahLst/>
            <a:cxnLst/>
            <a:rect l="l" t="t" r="r" b="b"/>
            <a:pathLst>
              <a:path w="12192000" h="6380480">
                <a:moveTo>
                  <a:pt x="12192000" y="470154"/>
                </a:moveTo>
                <a:lnTo>
                  <a:pt x="11709273" y="470154"/>
                </a:lnTo>
                <a:lnTo>
                  <a:pt x="11709273" y="6380480"/>
                </a:lnTo>
                <a:lnTo>
                  <a:pt x="12192000" y="6380480"/>
                </a:lnTo>
                <a:lnTo>
                  <a:pt x="12192000" y="470154"/>
                </a:lnTo>
                <a:close/>
              </a:path>
              <a:path w="12192000" h="638048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1029" y="2242185"/>
            <a:ext cx="840994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EBEBEB"/>
                </a:solidFill>
                <a:latin typeface="URW Gothic"/>
                <a:cs typeface="URW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1797" y="3361766"/>
            <a:ext cx="9328404" cy="222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1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4" name="object 4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22520" y="673608"/>
              <a:ext cx="1173479" cy="14340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/>
              <a:t>National </a:t>
            </a:r>
            <a:r>
              <a:rPr dirty="0" spc="-5"/>
              <a:t>Institute </a:t>
            </a:r>
            <a:r>
              <a:rPr dirty="0"/>
              <a:t>of Technology,</a:t>
            </a:r>
            <a:r>
              <a:rPr dirty="0" spc="-50"/>
              <a:t> </a:t>
            </a:r>
            <a:r>
              <a:rPr dirty="0" spc="-5"/>
              <a:t>Warangal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54797" y="5484672"/>
            <a:ext cx="31654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00"/>
                </a:solidFill>
                <a:latin typeface="URW Gothic"/>
                <a:cs typeface="URW Gothic"/>
              </a:rPr>
              <a:t>MEET </a:t>
            </a:r>
            <a:r>
              <a:rPr dirty="0" sz="2400" spc="-5">
                <a:solidFill>
                  <a:srgbClr val="FFFF00"/>
                </a:solidFill>
                <a:latin typeface="URW Gothic"/>
                <a:cs typeface="URW Gothic"/>
              </a:rPr>
              <a:t>POPAT </a:t>
            </a:r>
            <a:r>
              <a:rPr dirty="0" sz="2400">
                <a:solidFill>
                  <a:srgbClr val="FFFF00"/>
                </a:solidFill>
                <a:latin typeface="URW Gothic"/>
                <a:cs typeface="URW Gothic"/>
              </a:rPr>
              <a:t>–</a:t>
            </a:r>
            <a:r>
              <a:rPr dirty="0" sz="2400" spc="-60">
                <a:solidFill>
                  <a:srgbClr val="FFFF00"/>
                </a:solidFill>
                <a:latin typeface="URW Gothic"/>
                <a:cs typeface="URW Gothic"/>
              </a:rPr>
              <a:t> </a:t>
            </a:r>
            <a:r>
              <a:rPr dirty="0" sz="2400">
                <a:solidFill>
                  <a:srgbClr val="FFFF00"/>
                </a:solidFill>
                <a:latin typeface="URW Gothic"/>
                <a:cs typeface="URW Gothic"/>
              </a:rPr>
              <a:t>204157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0626" y="3761994"/>
            <a:ext cx="827278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 i="1">
                <a:solidFill>
                  <a:srgbClr val="F6D3AF"/>
                </a:solidFill>
                <a:latin typeface="TeX Gyre Adventor"/>
                <a:cs typeface="TeX Gyre Adventor"/>
              </a:rPr>
              <a:t>ZOO </a:t>
            </a:r>
            <a:r>
              <a:rPr dirty="0" sz="4400" spc="-5" b="1" i="1">
                <a:solidFill>
                  <a:srgbClr val="F6D3AF"/>
                </a:solidFill>
                <a:latin typeface="TeX Gyre Adventor"/>
                <a:cs typeface="TeX Gyre Adventor"/>
              </a:rPr>
              <a:t>MANAGEMENT</a:t>
            </a:r>
            <a:r>
              <a:rPr dirty="0" sz="4400" spc="-65" b="1" i="1">
                <a:solidFill>
                  <a:srgbClr val="F6D3AF"/>
                </a:solidFill>
                <a:latin typeface="TeX Gyre Adventor"/>
                <a:cs typeface="TeX Gyre Adventor"/>
              </a:rPr>
              <a:t> </a:t>
            </a:r>
            <a:r>
              <a:rPr dirty="0" sz="4400" spc="-5" b="1" i="1">
                <a:solidFill>
                  <a:srgbClr val="F6D3AF"/>
                </a:solidFill>
                <a:latin typeface="TeX Gyre Adventor"/>
                <a:cs typeface="TeX Gyre Adventor"/>
              </a:rPr>
              <a:t>DATABASE</a:t>
            </a:r>
            <a:endParaRPr sz="4400">
              <a:latin typeface="TeX Gyre Adventor"/>
              <a:cs typeface="TeX Gyre Advento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1917" y="3060319"/>
            <a:ext cx="74072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EBEBEB"/>
                </a:solidFill>
                <a:latin typeface="URW Gothic"/>
                <a:cs typeface="URW Gothic"/>
              </a:rPr>
              <a:t>Department </a:t>
            </a:r>
            <a:r>
              <a:rPr dirty="0" sz="2000">
                <a:solidFill>
                  <a:srgbClr val="EBEBEB"/>
                </a:solidFill>
                <a:latin typeface="URW Gothic"/>
                <a:cs typeface="URW Gothic"/>
              </a:rPr>
              <a:t>of Electronics </a:t>
            </a:r>
            <a:r>
              <a:rPr dirty="0" sz="2000" spc="-5">
                <a:solidFill>
                  <a:srgbClr val="EBEBEB"/>
                </a:solidFill>
                <a:latin typeface="URW Gothic"/>
                <a:cs typeface="URW Gothic"/>
              </a:rPr>
              <a:t>and </a:t>
            </a:r>
            <a:r>
              <a:rPr dirty="0" sz="2000">
                <a:solidFill>
                  <a:srgbClr val="EBEBEB"/>
                </a:solidFill>
                <a:latin typeface="URW Gothic"/>
                <a:cs typeface="URW Gothic"/>
              </a:rPr>
              <a:t>Communication</a:t>
            </a:r>
            <a:r>
              <a:rPr dirty="0" sz="2000" spc="-100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dirty="0" sz="2000">
                <a:solidFill>
                  <a:srgbClr val="EBEBEB"/>
                </a:solidFill>
                <a:latin typeface="URW Gothic"/>
                <a:cs typeface="URW Gothic"/>
              </a:rPr>
              <a:t>Engineering</a:t>
            </a:r>
            <a:endParaRPr sz="20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231" y="993647"/>
            <a:ext cx="10765536" cy="495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087" y="766572"/>
            <a:ext cx="10783823" cy="532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0308" y="806195"/>
            <a:ext cx="10311383" cy="5245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7920" y="2485770"/>
            <a:ext cx="593407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871345" algn="l"/>
                <a:tab pos="3458210" algn="l"/>
              </a:tabLst>
            </a:pPr>
            <a:r>
              <a:rPr dirty="0" sz="4000" spc="-5"/>
              <a:t>R</a:t>
            </a:r>
            <a:r>
              <a:rPr dirty="0" sz="4000" spc="-505"/>
              <a:t> </a:t>
            </a:r>
            <a:r>
              <a:rPr dirty="0" sz="4000" spc="-5"/>
              <a:t>e</a:t>
            </a:r>
            <a:r>
              <a:rPr dirty="0" sz="4000" spc="-505"/>
              <a:t> </a:t>
            </a:r>
            <a:r>
              <a:rPr dirty="0" sz="4000"/>
              <a:t>l</a:t>
            </a:r>
            <a:r>
              <a:rPr dirty="0" sz="4000" spc="-495"/>
              <a:t> </a:t>
            </a:r>
            <a:r>
              <a:rPr dirty="0" sz="4000" spc="-5"/>
              <a:t>a</a:t>
            </a:r>
            <a:r>
              <a:rPr dirty="0" sz="4000" spc="-505"/>
              <a:t> </a:t>
            </a:r>
            <a:r>
              <a:rPr dirty="0" sz="4000" spc="-5"/>
              <a:t>t</a:t>
            </a:r>
            <a:r>
              <a:rPr dirty="0" sz="4000" spc="-505"/>
              <a:t> </a:t>
            </a:r>
            <a:r>
              <a:rPr dirty="0" sz="4000"/>
              <a:t>i</a:t>
            </a:r>
            <a:r>
              <a:rPr dirty="0" sz="4000" spc="-495"/>
              <a:t> </a:t>
            </a:r>
            <a:r>
              <a:rPr dirty="0" sz="4000" spc="-5"/>
              <a:t>o</a:t>
            </a:r>
            <a:r>
              <a:rPr dirty="0" sz="4000" spc="-500"/>
              <a:t> </a:t>
            </a:r>
            <a:r>
              <a:rPr dirty="0" sz="4000" spc="-5"/>
              <a:t>n</a:t>
            </a:r>
            <a:r>
              <a:rPr dirty="0" sz="4000" spc="-505"/>
              <a:t> </a:t>
            </a:r>
            <a:r>
              <a:rPr dirty="0" sz="4000" spc="-5"/>
              <a:t>a</a:t>
            </a:r>
            <a:r>
              <a:rPr dirty="0" sz="4000" spc="-500"/>
              <a:t> </a:t>
            </a:r>
            <a:r>
              <a:rPr dirty="0" sz="4000"/>
              <a:t>l	</a:t>
            </a:r>
            <a:r>
              <a:rPr dirty="0" sz="4000" spc="195"/>
              <a:t>schema  </a:t>
            </a:r>
            <a:r>
              <a:rPr dirty="0" sz="4000" spc="-5"/>
              <a:t>a f t</a:t>
            </a:r>
            <a:r>
              <a:rPr dirty="0" sz="4000" spc="-595"/>
              <a:t> </a:t>
            </a:r>
            <a:r>
              <a:rPr dirty="0" sz="4000" spc="-5"/>
              <a:t>e</a:t>
            </a:r>
            <a:r>
              <a:rPr dirty="0" sz="4000" spc="-204"/>
              <a:t> </a:t>
            </a:r>
            <a:r>
              <a:rPr dirty="0" sz="4000" spc="-5"/>
              <a:t>r	n</a:t>
            </a:r>
            <a:r>
              <a:rPr dirty="0" sz="4000" spc="-620"/>
              <a:t> </a:t>
            </a:r>
            <a:r>
              <a:rPr dirty="0" sz="4000" spc="-5"/>
              <a:t>o</a:t>
            </a:r>
            <a:r>
              <a:rPr dirty="0" sz="4000" spc="-620"/>
              <a:t> </a:t>
            </a:r>
            <a:r>
              <a:rPr dirty="0" sz="4000" spc="370"/>
              <a:t>rmal</a:t>
            </a:r>
            <a:r>
              <a:rPr dirty="0" sz="4000" spc="-615"/>
              <a:t> </a:t>
            </a:r>
            <a:r>
              <a:rPr dirty="0" sz="4000"/>
              <a:t>i</a:t>
            </a:r>
            <a:r>
              <a:rPr dirty="0" sz="4000" spc="-605"/>
              <a:t> </a:t>
            </a:r>
            <a:r>
              <a:rPr dirty="0" sz="4000"/>
              <a:t>s</a:t>
            </a:r>
            <a:r>
              <a:rPr dirty="0" sz="4000" spc="-610"/>
              <a:t> </a:t>
            </a:r>
            <a:r>
              <a:rPr dirty="0" sz="4000" spc="245"/>
              <a:t>at</a:t>
            </a:r>
            <a:r>
              <a:rPr dirty="0" sz="4000" spc="-615"/>
              <a:t> </a:t>
            </a:r>
            <a:r>
              <a:rPr dirty="0" sz="4000"/>
              <a:t>i</a:t>
            </a:r>
            <a:r>
              <a:rPr dirty="0" sz="4000" spc="-605"/>
              <a:t> </a:t>
            </a:r>
            <a:r>
              <a:rPr dirty="0" sz="4000" spc="-5"/>
              <a:t>o</a:t>
            </a:r>
            <a:r>
              <a:rPr dirty="0" sz="4000" spc="-610"/>
              <a:t> </a:t>
            </a:r>
            <a:r>
              <a:rPr dirty="0" sz="4000" spc="-5"/>
              <a:t>n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368" y="682751"/>
            <a:ext cx="10875264" cy="5492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2080" y="2207767"/>
            <a:ext cx="8428990" cy="1671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4604" algn="l"/>
                <a:tab pos="5031740" algn="l"/>
              </a:tabLst>
            </a:pPr>
            <a:r>
              <a:rPr dirty="0" sz="5400" spc="535"/>
              <a:t>Creation	</a:t>
            </a:r>
            <a:r>
              <a:rPr dirty="0" sz="5400" spc="-5"/>
              <a:t>o</a:t>
            </a:r>
            <a:r>
              <a:rPr dirty="0" sz="5400" spc="-575"/>
              <a:t> </a:t>
            </a:r>
            <a:r>
              <a:rPr dirty="0" sz="5400" spc="-5"/>
              <a:t>f	t</a:t>
            </a:r>
            <a:r>
              <a:rPr dirty="0" sz="5400" spc="-595"/>
              <a:t> </a:t>
            </a:r>
            <a:r>
              <a:rPr dirty="0" sz="5400"/>
              <a:t>a</a:t>
            </a:r>
            <a:r>
              <a:rPr dirty="0" sz="5400" spc="-590"/>
              <a:t> </a:t>
            </a:r>
            <a:r>
              <a:rPr dirty="0" sz="5400"/>
              <a:t>b</a:t>
            </a:r>
            <a:r>
              <a:rPr dirty="0" sz="5400" spc="-590"/>
              <a:t> </a:t>
            </a:r>
            <a:r>
              <a:rPr dirty="0" sz="5400"/>
              <a:t>l</a:t>
            </a:r>
            <a:r>
              <a:rPr dirty="0" sz="5400" spc="-585"/>
              <a:t> </a:t>
            </a:r>
            <a:r>
              <a:rPr dirty="0" sz="5400" spc="-5"/>
              <a:t>e</a:t>
            </a:r>
            <a:r>
              <a:rPr dirty="0" sz="5400" spc="-595"/>
              <a:t> </a:t>
            </a:r>
            <a:r>
              <a:rPr dirty="0" sz="5400"/>
              <a:t>s</a:t>
            </a:r>
            <a:endParaRPr sz="5400"/>
          </a:p>
          <a:p>
            <a:pPr marL="12700">
              <a:lnSpc>
                <a:spcPct val="100000"/>
              </a:lnSpc>
            </a:pPr>
            <a:r>
              <a:rPr dirty="0" sz="5400" spc="345"/>
              <a:t>and</a:t>
            </a:r>
            <a:r>
              <a:rPr dirty="0" sz="5400" spc="320"/>
              <a:t> </a:t>
            </a:r>
            <a:r>
              <a:rPr dirty="0" sz="5400" spc="545"/>
              <a:t>insertion</a:t>
            </a:r>
            <a:r>
              <a:rPr dirty="0" sz="5400" spc="515"/>
              <a:t> </a:t>
            </a:r>
            <a:r>
              <a:rPr dirty="0" sz="5400"/>
              <a:t>o</a:t>
            </a:r>
            <a:r>
              <a:rPr dirty="0" sz="5400" spc="-580"/>
              <a:t> </a:t>
            </a:r>
            <a:r>
              <a:rPr dirty="0" sz="5400"/>
              <a:t>f</a:t>
            </a:r>
            <a:r>
              <a:rPr dirty="0" sz="5400" spc="720"/>
              <a:t> </a:t>
            </a:r>
            <a:r>
              <a:rPr dirty="0" sz="5400"/>
              <a:t>d</a:t>
            </a:r>
            <a:r>
              <a:rPr dirty="0" sz="5400" spc="-509"/>
              <a:t> </a:t>
            </a:r>
            <a:r>
              <a:rPr dirty="0" sz="5400"/>
              <a:t>a</a:t>
            </a:r>
            <a:r>
              <a:rPr dirty="0" sz="5400" spc="-509"/>
              <a:t> </a:t>
            </a:r>
            <a:r>
              <a:rPr dirty="0" sz="5400"/>
              <a:t>t</a:t>
            </a:r>
            <a:r>
              <a:rPr dirty="0" sz="5400" spc="-509"/>
              <a:t> </a:t>
            </a:r>
            <a:r>
              <a:rPr dirty="0" sz="5400"/>
              <a:t>a</a:t>
            </a:r>
            <a:endParaRPr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3608" y="4411979"/>
            <a:ext cx="4200144" cy="1764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7633" y="818515"/>
            <a:ext cx="7944484" cy="33102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45287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table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zoo 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endParaRPr sz="1800">
              <a:latin typeface="Carlito"/>
              <a:cs typeface="Carlito"/>
            </a:endParaRPr>
          </a:p>
          <a:p>
            <a:pPr marL="12700" marR="537019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zoo_id number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primary</a:t>
            </a:r>
            <a:r>
              <a:rPr dirty="0" sz="1800" spc="-1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Carlito"/>
                <a:cs typeface="Carlito"/>
              </a:rPr>
              <a:t>key, 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zoo_name varchar(100),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city</a:t>
            </a:r>
            <a:r>
              <a:rPr dirty="0" sz="1800" spc="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varchar(100),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cages</a:t>
            </a:r>
            <a:r>
              <a:rPr dirty="0" sz="1800" spc="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number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rlito"/>
              <a:cs typeface="Carlito"/>
            </a:endParaRPr>
          </a:p>
          <a:p>
            <a:pPr marL="65405" marR="392430" indent="-5334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zoo </a:t>
            </a:r>
            <a:r>
              <a:rPr dirty="0" sz="1800" spc="-4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(10003,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'Sri </a:t>
            </a:r>
            <a:r>
              <a:rPr dirty="0" sz="1800" spc="-45">
                <a:solidFill>
                  <a:srgbClr val="FFFFFF"/>
                </a:solidFill>
                <a:latin typeface="Carlito"/>
                <a:cs typeface="Carlito"/>
              </a:rPr>
              <a:t>Venkateswara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Zoological Park',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'Tirupati', 69);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zoo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(10004,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'Kakatiya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Zoological Park',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'Hanmakonda',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102); 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zoo </a:t>
            </a:r>
            <a:r>
              <a:rPr dirty="0" sz="1800" spc="-6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(10007,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'Nehru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Zoological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Park',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'Hyderabad',</a:t>
            </a:r>
            <a:r>
              <a:rPr dirty="0" sz="1800" spc="2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43);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zoo </a:t>
            </a:r>
            <a:r>
              <a:rPr dirty="0" sz="1800" spc="-4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(10009, </a:t>
            </a:r>
            <a:r>
              <a:rPr dirty="0" sz="1800" spc="-30">
                <a:solidFill>
                  <a:srgbClr val="FFFFFF"/>
                </a:solidFill>
                <a:latin typeface="Carlito"/>
                <a:cs typeface="Carlito"/>
              </a:rPr>
              <a:t>'Indira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Gandhi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Zoological Park',</a:t>
            </a:r>
            <a:r>
              <a:rPr dirty="0" sz="1800" spc="1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'Visakhapatnam',39);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2128" y="1319783"/>
            <a:ext cx="3233928" cy="4703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75436" y="1304925"/>
            <a:ext cx="5774055" cy="386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create table</a:t>
            </a:r>
            <a:r>
              <a:rPr dirty="0" sz="1800" spc="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Carlito"/>
                <a:cs typeface="Carlito"/>
              </a:rPr>
              <a:t>taxonomy(</a:t>
            </a:r>
            <a:endParaRPr sz="1800">
              <a:latin typeface="Carlito"/>
              <a:cs typeface="Carlito"/>
            </a:endParaRPr>
          </a:p>
          <a:p>
            <a:pPr marL="274955" marR="237109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a_order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varchar(100)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primary </a:t>
            </a:r>
            <a:r>
              <a:rPr dirty="0" sz="1800" spc="-90">
                <a:solidFill>
                  <a:srgbClr val="FFFFFF"/>
                </a:solidFill>
                <a:latin typeface="Carlito"/>
                <a:cs typeface="Carlito"/>
              </a:rPr>
              <a:t>key,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a_class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varchar(100)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);</a:t>
            </a:r>
            <a:endParaRPr sz="1800">
              <a:latin typeface="Carlito"/>
              <a:cs typeface="Carlito"/>
            </a:endParaRPr>
          </a:p>
          <a:p>
            <a:pPr algn="just" marL="12700" marR="178435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4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dirty="0" sz="1800" spc="-6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('Anura',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'Amphibia’); INSERT 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4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('Artiodactyla', 'Mammalia’);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4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('Cardiida',</a:t>
            </a:r>
            <a:r>
              <a:rPr dirty="0" sz="1800" spc="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'invertebrate’);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4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('Carnivora',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'Mammalia’);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4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('Casuariiformes',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'Aves’);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4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('Ciconiiformes',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'Aves’);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4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dirty="0" sz="1800" spc="-6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('Crocodilia', 'Reptilia’);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INSERT  INTO </a:t>
            </a:r>
            <a:r>
              <a:rPr dirty="0" sz="1800" spc="-4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('Cyclopoida', 'Hexanauplia’);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4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('Decapoda',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'invertebrate’);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4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('Galliformes',</a:t>
            </a:r>
            <a:r>
              <a:rPr dirty="0" sz="1800" spc="1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'Aves’);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819" y="1068451"/>
            <a:ext cx="9478010" cy="4682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174865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table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animal_kind 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endParaRPr sz="1800">
              <a:latin typeface="Carlito"/>
              <a:cs typeface="Carlito"/>
            </a:endParaRPr>
          </a:p>
          <a:p>
            <a:pPr marL="12700" marR="6336030" indent="5143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animalk_id NUMBER primary</a:t>
            </a:r>
            <a:r>
              <a:rPr dirty="0" sz="1800" spc="-1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Carlito"/>
                <a:cs typeface="Carlito"/>
              </a:rPr>
              <a:t>key, 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general_name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varchar(100),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species</a:t>
            </a:r>
            <a:r>
              <a:rPr dirty="0" sz="180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varchar(100),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a_order</a:t>
            </a:r>
            <a:r>
              <a:rPr dirty="0" sz="1800" spc="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varchar(100),</a:t>
            </a:r>
            <a:endParaRPr sz="1800">
              <a:latin typeface="Carlito"/>
              <a:cs typeface="Carlito"/>
            </a:endParaRPr>
          </a:p>
          <a:p>
            <a:pPr marL="12700" marR="4696460">
              <a:lnSpc>
                <a:spcPct val="100000"/>
              </a:lnSpc>
            </a:pP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foreign key(a_order) </a:t>
            </a:r>
            <a:r>
              <a:rPr dirty="0" sz="1800" spc="-35">
                <a:solidFill>
                  <a:srgbClr val="FFFFFF"/>
                </a:solidFill>
                <a:latin typeface="Carlito"/>
                <a:cs typeface="Carlito"/>
              </a:rPr>
              <a:t>references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taxonomy(a_order),  </a:t>
            </a:r>
            <a:r>
              <a:rPr dirty="0" sz="1800" spc="-35">
                <a:solidFill>
                  <a:srgbClr val="FFFFFF"/>
                </a:solidFill>
                <a:latin typeface="Carlito"/>
                <a:cs typeface="Carlito"/>
              </a:rPr>
              <a:t>status</a:t>
            </a:r>
            <a:r>
              <a:rPr dirty="0" sz="180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varchar(10)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rlito"/>
              <a:cs typeface="Carlito"/>
            </a:endParaRPr>
          </a:p>
          <a:p>
            <a:pPr marL="12700" marR="470534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dirty="0" sz="1800" spc="-6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(105001,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'Bengal Tiger',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'Panthera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tigris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tigris',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'Carnivora',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'EN’);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(105002,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'African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Lion',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'Panthera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leo',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'Carnivora',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'VU’);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(105003,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'Chimpanzee',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'Pan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troglodytes', 'primate',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'EN’);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(106001, 'King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Cobra',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'Ophiophagus hannah',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'serpentes',</a:t>
            </a:r>
            <a:r>
              <a:rPr dirty="0" sz="1800" spc="9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'VU’);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(102001, 'Openbill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Stork', 'Anastomus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oscitans',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'Ciconiiformes', </a:t>
            </a:r>
            <a:r>
              <a:rPr dirty="0" sz="1800" spc="10">
                <a:solidFill>
                  <a:srgbClr val="FFFFFF"/>
                </a:solidFill>
                <a:latin typeface="Carlito"/>
                <a:cs typeface="Carlito"/>
              </a:rPr>
              <a:t>'LC’);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(101001,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'Red </a:t>
            </a:r>
            <a:r>
              <a:rPr dirty="0" sz="1800" spc="-40">
                <a:solidFill>
                  <a:srgbClr val="FFFFFF"/>
                </a:solidFill>
                <a:latin typeface="Carlito"/>
                <a:cs typeface="Carlito"/>
              </a:rPr>
              <a:t>Eye </a:t>
            </a:r>
            <a:r>
              <a:rPr dirty="0" sz="1800" spc="-65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Frog',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'Agalychnis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callidryas', 'Anura', </a:t>
            </a:r>
            <a:r>
              <a:rPr dirty="0" sz="1800" spc="10">
                <a:solidFill>
                  <a:srgbClr val="FFFFFF"/>
                </a:solidFill>
                <a:latin typeface="Carlito"/>
                <a:cs typeface="Carlito"/>
              </a:rPr>
              <a:t>'LC’);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(101002,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'Asiatic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salamanders',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'Hynobius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oyamai',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'Urodela',</a:t>
            </a:r>
            <a:r>
              <a:rPr dirty="0" sz="1800" spc="3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'VU’);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1679" y="2988564"/>
            <a:ext cx="7641335" cy="2752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1486" y="1378711"/>
            <a:ext cx="1007872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(103001, 'Lined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Seahorse',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'Hippocampus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erectus',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'Syngnathiformes',</a:t>
            </a:r>
            <a:r>
              <a:rPr dirty="0" sz="1800" spc="1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'VU’);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(101003,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'Axolotl', 'Ambystoma mexicanum',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'Urodela',</a:t>
            </a:r>
            <a:r>
              <a:rPr dirty="0" sz="1800" spc="18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'CR’);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(104001,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'Crustaceans', 'Acanthocyclops hypogeus',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'Cyclopoida',</a:t>
            </a:r>
            <a:r>
              <a:rPr dirty="0" sz="1800" spc="10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'VU’);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09076" y="5867400"/>
            <a:ext cx="9906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60248" y="9144"/>
            <a:ext cx="11330305" cy="6391910"/>
            <a:chOff x="460248" y="9144"/>
            <a:chExt cx="11330305" cy="6391910"/>
          </a:xfrm>
        </p:grpSpPr>
        <p:sp>
          <p:nvSpPr>
            <p:cNvPr id="6" name="object 6"/>
            <p:cNvSpPr/>
            <p:nvPr/>
          </p:nvSpPr>
          <p:spPr>
            <a:xfrm>
              <a:off x="7999476" y="9144"/>
              <a:ext cx="1600200" cy="1600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502141" y="1519046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0248" y="1866899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11" name="object 11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2970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Problem</a:t>
            </a:r>
            <a:r>
              <a:rPr dirty="0" sz="3600" spc="-25"/>
              <a:t> </a:t>
            </a:r>
            <a:r>
              <a:rPr dirty="0" sz="3600" spc="-10"/>
              <a:t>Statement</a:t>
            </a:r>
            <a:endParaRPr sz="3600"/>
          </a:p>
        </p:txBody>
      </p:sp>
      <p:sp>
        <p:nvSpPr>
          <p:cNvPr id="15" name="object 15"/>
          <p:cNvSpPr txBox="1"/>
          <p:nvPr/>
        </p:nvSpPr>
        <p:spPr>
          <a:xfrm>
            <a:off x="1431797" y="3361766"/>
            <a:ext cx="843470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8007350" algn="l"/>
              </a:tabLst>
            </a:pPr>
            <a:r>
              <a:rPr dirty="0" sz="1900" spc="35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sz="2400" spc="-190">
                <a:solidFill>
                  <a:srgbClr val="E23C6E"/>
                </a:solidFill>
                <a:latin typeface="Carlito"/>
                <a:cs typeface="Carlito"/>
              </a:rPr>
              <a:t>To </a:t>
            </a:r>
            <a:r>
              <a:rPr dirty="0" sz="2400" spc="-15">
                <a:solidFill>
                  <a:srgbClr val="E23C6E"/>
                </a:solidFill>
                <a:latin typeface="Carlito"/>
                <a:cs typeface="Carlito"/>
              </a:rPr>
              <a:t>help </a:t>
            </a:r>
            <a:r>
              <a:rPr dirty="0" sz="2400" spc="-40">
                <a:solidFill>
                  <a:srgbClr val="E23C6E"/>
                </a:solidFill>
                <a:latin typeface="Carlito"/>
                <a:cs typeface="Carlito"/>
              </a:rPr>
              <a:t>for </a:t>
            </a:r>
            <a:r>
              <a:rPr dirty="0" sz="2400" spc="-20">
                <a:solidFill>
                  <a:srgbClr val="E23C6E"/>
                </a:solidFill>
                <a:latin typeface="Carlito"/>
                <a:cs typeface="Carlito"/>
              </a:rPr>
              <a:t>conservation </a:t>
            </a:r>
            <a:r>
              <a:rPr dirty="0" sz="2400" spc="-5">
                <a:solidFill>
                  <a:srgbClr val="E23C6E"/>
                </a:solidFill>
                <a:latin typeface="Carlito"/>
                <a:cs typeface="Carlito"/>
              </a:rPr>
              <a:t>of 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the </a:t>
            </a:r>
            <a:r>
              <a:rPr dirty="0" sz="2400" spc="-25">
                <a:solidFill>
                  <a:srgbClr val="E23C6E"/>
                </a:solidFill>
                <a:latin typeface="Carlito"/>
                <a:cs typeface="Carlito"/>
              </a:rPr>
              <a:t>Wildlife 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and </a:t>
            </a:r>
            <a:r>
              <a:rPr dirty="0" sz="2400" spc="-20">
                <a:solidFill>
                  <a:srgbClr val="E23C6E"/>
                </a:solidFill>
                <a:latin typeface="Carlito"/>
                <a:cs typeface="Carlito"/>
              </a:rPr>
              <a:t>to </a:t>
            </a:r>
            <a:r>
              <a:rPr dirty="0" sz="2400" spc="-30">
                <a:solidFill>
                  <a:srgbClr val="E23C6E"/>
                </a:solidFill>
                <a:latin typeface="Carlito"/>
                <a:cs typeface="Carlito"/>
              </a:rPr>
              <a:t>raise awareness  </a:t>
            </a:r>
            <a:r>
              <a:rPr dirty="0" sz="2400" spc="-20">
                <a:solidFill>
                  <a:srgbClr val="E23C6E"/>
                </a:solidFill>
                <a:latin typeface="Carlito"/>
                <a:cs typeface="Carlito"/>
              </a:rPr>
              <a:t>amongst 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the </a:t>
            </a:r>
            <a:r>
              <a:rPr dirty="0" sz="2400" spc="-20">
                <a:solidFill>
                  <a:srgbClr val="E23C6E"/>
                </a:solidFill>
                <a:latin typeface="Carlito"/>
                <a:cs typeface="Carlito"/>
              </a:rPr>
              <a:t>future </a:t>
            </a:r>
            <a:r>
              <a:rPr dirty="0" sz="2400" spc="-35">
                <a:solidFill>
                  <a:srgbClr val="E23C6E"/>
                </a:solidFill>
                <a:latin typeface="Carlito"/>
                <a:cs typeface="Carlito"/>
              </a:rPr>
              <a:t>generation 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about the </a:t>
            </a:r>
            <a:r>
              <a:rPr dirty="0" sz="2400" spc="-20">
                <a:solidFill>
                  <a:srgbClr val="E23C6E"/>
                </a:solidFill>
                <a:latin typeface="Carlito"/>
                <a:cs typeface="Carlito"/>
              </a:rPr>
              <a:t>preservation </a:t>
            </a:r>
            <a:r>
              <a:rPr dirty="0" sz="2400" spc="-10">
                <a:solidFill>
                  <a:srgbClr val="E23C6E"/>
                </a:solidFill>
                <a:latin typeface="Carlito"/>
                <a:cs typeface="Carlito"/>
              </a:rPr>
              <a:t>of </a:t>
            </a:r>
            <a:r>
              <a:rPr dirty="0" sz="2400" spc="-20">
                <a:solidFill>
                  <a:srgbClr val="E23C6E"/>
                </a:solidFill>
                <a:latin typeface="Carlito"/>
                <a:cs typeface="Carlito"/>
              </a:rPr>
              <a:t>fauna,  </a:t>
            </a:r>
            <a:r>
              <a:rPr dirty="0" sz="2400" spc="-35">
                <a:solidFill>
                  <a:srgbClr val="E23C6E"/>
                </a:solidFill>
                <a:latin typeface="Carlito"/>
                <a:cs typeface="Carlito"/>
              </a:rPr>
              <a:t>create 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a </a:t>
            </a:r>
            <a:r>
              <a:rPr dirty="0" sz="2400" spc="-20">
                <a:solidFill>
                  <a:srgbClr val="E23C6E"/>
                </a:solidFill>
                <a:latin typeface="Carlito"/>
                <a:cs typeface="Carlito"/>
              </a:rPr>
              <a:t>database </a:t>
            </a:r>
            <a:r>
              <a:rPr dirty="0" sz="2400" spc="-45">
                <a:solidFill>
                  <a:srgbClr val="E23C6E"/>
                </a:solidFill>
                <a:latin typeface="Carlito"/>
                <a:cs typeface="Carlito"/>
              </a:rPr>
              <a:t>for </a:t>
            </a:r>
            <a:r>
              <a:rPr dirty="0" sz="2400" spc="-35">
                <a:solidFill>
                  <a:srgbClr val="E23C6E"/>
                </a:solidFill>
                <a:latin typeface="Carlito"/>
                <a:cs typeface="Carlito"/>
              </a:rPr>
              <a:t>zoos. </a:t>
            </a:r>
            <a:r>
              <a:rPr dirty="0" sz="2400" spc="-5">
                <a:solidFill>
                  <a:srgbClr val="E23C6E"/>
                </a:solidFill>
                <a:latin typeface="Carlito"/>
                <a:cs typeface="Carlito"/>
              </a:rPr>
              <a:t>This </a:t>
            </a:r>
            <a:r>
              <a:rPr dirty="0" sz="2400" spc="-20">
                <a:solidFill>
                  <a:srgbClr val="E23C6E"/>
                </a:solidFill>
                <a:latin typeface="Carlito"/>
                <a:cs typeface="Carlito"/>
              </a:rPr>
              <a:t>database </a:t>
            </a:r>
            <a:r>
              <a:rPr dirty="0" sz="2400" spc="-5">
                <a:solidFill>
                  <a:srgbClr val="E23C6E"/>
                </a:solidFill>
                <a:latin typeface="Carlito"/>
                <a:cs typeface="Carlito"/>
              </a:rPr>
              <a:t>has </a:t>
            </a:r>
            <a:r>
              <a:rPr dirty="0" sz="2400" spc="-25">
                <a:solidFill>
                  <a:srgbClr val="E23C6E"/>
                </a:solidFill>
                <a:latin typeface="Carlito"/>
                <a:cs typeface="Carlito"/>
              </a:rPr>
              <a:t>information </a:t>
            </a:r>
            <a:r>
              <a:rPr dirty="0" sz="2400" spc="-15">
                <a:solidFill>
                  <a:srgbClr val="E23C6E"/>
                </a:solidFill>
                <a:latin typeface="Carlito"/>
                <a:cs typeface="Carlito"/>
              </a:rPr>
              <a:t>about  </a:t>
            </a:r>
            <a:r>
              <a:rPr dirty="0" sz="2400" spc="-5">
                <a:solidFill>
                  <a:srgbClr val="E23C6E"/>
                </a:solidFill>
                <a:latin typeface="Carlito"/>
                <a:cs typeface="Carlito"/>
              </a:rPr>
              <a:t>animals </a:t>
            </a:r>
            <a:r>
              <a:rPr dirty="0" sz="2400" spc="-30">
                <a:solidFill>
                  <a:srgbClr val="E23C6E"/>
                </a:solidFill>
                <a:latin typeface="Carlito"/>
                <a:cs typeface="Carlito"/>
              </a:rPr>
              <a:t>present 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in </a:t>
            </a:r>
            <a:r>
              <a:rPr dirty="0" sz="2400" spc="-55">
                <a:solidFill>
                  <a:srgbClr val="E23C6E"/>
                </a:solidFill>
                <a:latin typeface="Carlito"/>
                <a:cs typeface="Carlito"/>
              </a:rPr>
              <a:t>zoo, </a:t>
            </a:r>
            <a:r>
              <a:rPr dirty="0" sz="2400" spc="-15">
                <a:solidFill>
                  <a:srgbClr val="E23C6E"/>
                </a:solidFill>
                <a:latin typeface="Carlito"/>
                <a:cs typeface="Carlito"/>
              </a:rPr>
              <a:t>employees 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who </a:t>
            </a:r>
            <a:r>
              <a:rPr dirty="0" sz="2400" spc="-30">
                <a:solidFill>
                  <a:srgbClr val="E23C6E"/>
                </a:solidFill>
                <a:latin typeface="Carlito"/>
                <a:cs typeface="Carlito"/>
              </a:rPr>
              <a:t>work 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and </a:t>
            </a:r>
            <a:r>
              <a:rPr dirty="0" sz="2400" spc="-55">
                <a:solidFill>
                  <a:srgbClr val="E23C6E"/>
                </a:solidFill>
                <a:latin typeface="Carlito"/>
                <a:cs typeface="Carlito"/>
              </a:rPr>
              <a:t>take </a:t>
            </a:r>
            <a:r>
              <a:rPr dirty="0" sz="2400" spc="-35">
                <a:solidFill>
                  <a:srgbClr val="E23C6E"/>
                </a:solidFill>
                <a:latin typeface="Carlito"/>
                <a:cs typeface="Carlito"/>
              </a:rPr>
              <a:t>care </a:t>
            </a:r>
            <a:r>
              <a:rPr dirty="0" sz="2400" spc="-10">
                <a:solidFill>
                  <a:srgbClr val="E23C6E"/>
                </a:solidFill>
                <a:latin typeface="Carlito"/>
                <a:cs typeface="Carlito"/>
              </a:rPr>
              <a:t>of  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anim</a:t>
            </a:r>
            <a:r>
              <a:rPr dirty="0" sz="2400" spc="5">
                <a:solidFill>
                  <a:srgbClr val="E23C6E"/>
                </a:solidFill>
                <a:latin typeface="Carlito"/>
                <a:cs typeface="Carlito"/>
              </a:rPr>
              <a:t>a</a:t>
            </a:r>
            <a:r>
              <a:rPr dirty="0" sz="2400" spc="-15">
                <a:solidFill>
                  <a:srgbClr val="E23C6E"/>
                </a:solidFill>
                <a:latin typeface="Carlito"/>
                <a:cs typeface="Carlito"/>
              </a:rPr>
              <a:t>l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s</a:t>
            </a:r>
            <a:r>
              <a:rPr dirty="0" sz="2400" spc="-60">
                <a:solidFill>
                  <a:srgbClr val="E23C6E"/>
                </a:solidFill>
                <a:latin typeface="Carlito"/>
                <a:cs typeface="Carlito"/>
              </a:rPr>
              <a:t> </a:t>
            </a:r>
            <a:r>
              <a:rPr dirty="0" sz="2400" spc="-35">
                <a:solidFill>
                  <a:srgbClr val="E23C6E"/>
                </a:solidFill>
                <a:latin typeface="Carlito"/>
                <a:cs typeface="Carlito"/>
              </a:rPr>
              <a:t>a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t</a:t>
            </a:r>
            <a:r>
              <a:rPr dirty="0" sz="2400" spc="-40">
                <a:solidFill>
                  <a:srgbClr val="E23C6E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the</a:t>
            </a:r>
            <a:r>
              <a:rPr dirty="0" sz="2400" spc="-25">
                <a:solidFill>
                  <a:srgbClr val="E23C6E"/>
                </a:solidFill>
                <a:latin typeface="Carlito"/>
                <a:cs typeface="Carlito"/>
              </a:rPr>
              <a:t> </a:t>
            </a:r>
            <a:r>
              <a:rPr dirty="0" sz="2400" spc="-75">
                <a:solidFill>
                  <a:srgbClr val="E23C6E"/>
                </a:solidFill>
                <a:latin typeface="Carlito"/>
                <a:cs typeface="Carlito"/>
              </a:rPr>
              <a:t>z</a:t>
            </a:r>
            <a:r>
              <a:rPr dirty="0" sz="2400" spc="-30">
                <a:solidFill>
                  <a:srgbClr val="E23C6E"/>
                </a:solidFill>
                <a:latin typeface="Carlito"/>
                <a:cs typeface="Carlito"/>
              </a:rPr>
              <a:t>oo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.</a:t>
            </a:r>
            <a:r>
              <a:rPr dirty="0" sz="2400" spc="-60">
                <a:solidFill>
                  <a:srgbClr val="E23C6E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A</a:t>
            </a:r>
            <a:r>
              <a:rPr dirty="0" sz="2400" spc="-20">
                <a:solidFill>
                  <a:srgbClr val="E23C6E"/>
                </a:solidFill>
                <a:latin typeface="Carlito"/>
                <a:cs typeface="Carlito"/>
              </a:rPr>
              <a:t>l</a:t>
            </a:r>
            <a:r>
              <a:rPr dirty="0" sz="2400" spc="-15">
                <a:solidFill>
                  <a:srgbClr val="E23C6E"/>
                </a:solidFill>
                <a:latin typeface="Carlito"/>
                <a:cs typeface="Carlito"/>
              </a:rPr>
              <a:t>s</a:t>
            </a:r>
            <a:r>
              <a:rPr dirty="0" sz="2400" spc="-65">
                <a:solidFill>
                  <a:srgbClr val="E23C6E"/>
                </a:solidFill>
                <a:latin typeface="Carlito"/>
                <a:cs typeface="Carlito"/>
              </a:rPr>
              <a:t>o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,</a:t>
            </a:r>
            <a:r>
              <a:rPr dirty="0" sz="2400" spc="-55">
                <a:solidFill>
                  <a:srgbClr val="E23C6E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the</a:t>
            </a:r>
            <a:r>
              <a:rPr dirty="0" sz="2400" spc="-25">
                <a:solidFill>
                  <a:srgbClr val="E23C6E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E23C6E"/>
                </a:solidFill>
                <a:latin typeface="Carlito"/>
                <a:cs typeface="Carlito"/>
              </a:rPr>
              <a:t>d</a:t>
            </a:r>
            <a:r>
              <a:rPr dirty="0" sz="2400" spc="-35">
                <a:solidFill>
                  <a:srgbClr val="E23C6E"/>
                </a:solidFill>
                <a:latin typeface="Carlito"/>
                <a:cs typeface="Carlito"/>
              </a:rPr>
              <a:t>a</a:t>
            </a:r>
            <a:r>
              <a:rPr dirty="0" sz="2400" spc="-40">
                <a:solidFill>
                  <a:srgbClr val="E23C6E"/>
                </a:solidFill>
                <a:latin typeface="Carlito"/>
                <a:cs typeface="Carlito"/>
              </a:rPr>
              <a:t>t</a:t>
            </a:r>
            <a:r>
              <a:rPr dirty="0" sz="2400" spc="-10">
                <a:solidFill>
                  <a:srgbClr val="E23C6E"/>
                </a:solidFill>
                <a:latin typeface="Carlito"/>
                <a:cs typeface="Carlito"/>
              </a:rPr>
              <a:t>a</a:t>
            </a:r>
            <a:r>
              <a:rPr dirty="0" sz="2400" spc="-15">
                <a:solidFill>
                  <a:srgbClr val="E23C6E"/>
                </a:solidFill>
                <a:latin typeface="Carlito"/>
                <a:cs typeface="Carlito"/>
              </a:rPr>
              <a:t>b</a:t>
            </a:r>
            <a:r>
              <a:rPr dirty="0" sz="2400" spc="-10">
                <a:solidFill>
                  <a:srgbClr val="E23C6E"/>
                </a:solidFill>
                <a:latin typeface="Carlito"/>
                <a:cs typeface="Carlito"/>
              </a:rPr>
              <a:t>a</a:t>
            </a:r>
            <a:r>
              <a:rPr dirty="0" sz="2400" spc="-15">
                <a:solidFill>
                  <a:srgbClr val="E23C6E"/>
                </a:solidFill>
                <a:latin typeface="Carlito"/>
                <a:cs typeface="Carlito"/>
              </a:rPr>
              <a:t>s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es</a:t>
            </a:r>
            <a:r>
              <a:rPr dirty="0" sz="2400" spc="-70">
                <a:solidFill>
                  <a:srgbClr val="E23C6E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E23C6E"/>
                </a:solidFill>
                <a:latin typeface="Carlito"/>
                <a:cs typeface="Carlito"/>
              </a:rPr>
              <a:t>h</a:t>
            </a:r>
            <a:r>
              <a:rPr dirty="0" sz="2400" spc="-10">
                <a:solidFill>
                  <a:srgbClr val="E23C6E"/>
                </a:solidFill>
                <a:latin typeface="Carlito"/>
                <a:cs typeface="Carlito"/>
              </a:rPr>
              <a:t>a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s</a:t>
            </a:r>
            <a:r>
              <a:rPr dirty="0" sz="2400" spc="-20">
                <a:solidFill>
                  <a:srgbClr val="E23C6E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E23C6E"/>
                </a:solidFill>
                <a:latin typeface="Carlito"/>
                <a:cs typeface="Carlito"/>
              </a:rPr>
              <a:t>i</a:t>
            </a:r>
            <a:r>
              <a:rPr dirty="0" sz="2400" spc="-25">
                <a:solidFill>
                  <a:srgbClr val="E23C6E"/>
                </a:solidFill>
                <a:latin typeface="Carlito"/>
                <a:cs typeface="Carlito"/>
              </a:rPr>
              <a:t>n</a:t>
            </a:r>
            <a:r>
              <a:rPr dirty="0" sz="2400" spc="-65">
                <a:solidFill>
                  <a:srgbClr val="E23C6E"/>
                </a:solidFill>
                <a:latin typeface="Carlito"/>
                <a:cs typeface="Carlito"/>
              </a:rPr>
              <a:t>f</a:t>
            </a:r>
            <a:r>
              <a:rPr dirty="0" sz="2400" spc="-20">
                <a:solidFill>
                  <a:srgbClr val="E23C6E"/>
                </a:solidFill>
                <a:latin typeface="Carlito"/>
                <a:cs typeface="Carlito"/>
              </a:rPr>
              <a:t>o</a:t>
            </a:r>
            <a:r>
              <a:rPr dirty="0" sz="2400" spc="-10">
                <a:solidFill>
                  <a:srgbClr val="E23C6E"/>
                </a:solidFill>
                <a:latin typeface="Carlito"/>
                <a:cs typeface="Carlito"/>
              </a:rPr>
              <a:t>rm</a:t>
            </a:r>
            <a:r>
              <a:rPr dirty="0" sz="2400" spc="-35">
                <a:solidFill>
                  <a:srgbClr val="E23C6E"/>
                </a:solidFill>
                <a:latin typeface="Carlito"/>
                <a:cs typeface="Carlito"/>
              </a:rPr>
              <a:t>a</a:t>
            </a:r>
            <a:r>
              <a:rPr dirty="0" sz="2400" spc="-15">
                <a:solidFill>
                  <a:srgbClr val="E23C6E"/>
                </a:solidFill>
                <a:latin typeface="Carlito"/>
                <a:cs typeface="Carlito"/>
              </a:rPr>
              <a:t>t</a:t>
            </a:r>
            <a:r>
              <a:rPr dirty="0" sz="2400" spc="-25">
                <a:solidFill>
                  <a:srgbClr val="E23C6E"/>
                </a:solidFill>
                <a:latin typeface="Carlito"/>
                <a:cs typeface="Carlito"/>
              </a:rPr>
              <a:t>i</a:t>
            </a:r>
            <a:r>
              <a:rPr dirty="0" sz="2400" spc="-20">
                <a:solidFill>
                  <a:srgbClr val="E23C6E"/>
                </a:solidFill>
                <a:latin typeface="Carlito"/>
                <a:cs typeface="Carlito"/>
              </a:rPr>
              <a:t>o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n</a:t>
            </a:r>
            <a:r>
              <a:rPr dirty="0" sz="2400" spc="-65">
                <a:solidFill>
                  <a:srgbClr val="E23C6E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about	the  </a:t>
            </a:r>
            <a:r>
              <a:rPr dirty="0" sz="2400" spc="-20">
                <a:solidFill>
                  <a:srgbClr val="E23C6E"/>
                </a:solidFill>
                <a:latin typeface="Carlito"/>
                <a:cs typeface="Carlito"/>
              </a:rPr>
              <a:t>visitors </a:t>
            </a:r>
            <a:r>
              <a:rPr dirty="0" sz="2400">
                <a:solidFill>
                  <a:srgbClr val="E23C6E"/>
                </a:solidFill>
                <a:latin typeface="Carlito"/>
                <a:cs typeface="Carlito"/>
              </a:rPr>
              <a:t>who </a:t>
            </a:r>
            <a:r>
              <a:rPr dirty="0" sz="2400" spc="-5">
                <a:solidFill>
                  <a:srgbClr val="E23C6E"/>
                </a:solidFill>
                <a:latin typeface="Carlito"/>
                <a:cs typeface="Carlito"/>
              </a:rPr>
              <a:t>visit</a:t>
            </a:r>
            <a:r>
              <a:rPr dirty="0" sz="2400" spc="-80">
                <a:solidFill>
                  <a:srgbClr val="E23C6E"/>
                </a:solidFill>
                <a:latin typeface="Carlito"/>
                <a:cs typeface="Carlito"/>
              </a:rPr>
              <a:t> </a:t>
            </a:r>
            <a:r>
              <a:rPr dirty="0" sz="2400" spc="-25">
                <a:solidFill>
                  <a:srgbClr val="E23C6E"/>
                </a:solidFill>
                <a:latin typeface="Carlito"/>
                <a:cs typeface="Carlito"/>
              </a:rPr>
              <a:t>zoo.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6492" y="872744"/>
            <a:ext cx="4417695" cy="416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dirty="0" sz="1800" spc="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animal(</a:t>
            </a:r>
            <a:endParaRPr sz="1800">
              <a:latin typeface="Carlito"/>
              <a:cs typeface="Carlito"/>
            </a:endParaRPr>
          </a:p>
          <a:p>
            <a:pPr marL="12700" marR="1440815" indent="10350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animal_id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primary</a:t>
            </a:r>
            <a:r>
              <a:rPr dirty="0" sz="1800" spc="-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Carlito"/>
                <a:cs typeface="Carlito"/>
              </a:rPr>
              <a:t>key,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animal_name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varchar(100),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cage_no</a:t>
            </a:r>
            <a:r>
              <a:rPr dirty="0" sz="1800" spc="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sz="1800">
              <a:latin typeface="Carlito"/>
              <a:cs typeface="Carlito"/>
            </a:endParaRPr>
          </a:p>
          <a:p>
            <a:pPr algn="just" marL="12700" marR="2967990" indent="51435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height</a:t>
            </a:r>
            <a:r>
              <a:rPr dirty="0" sz="1800" spc="-1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number, 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weight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number,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age</a:t>
            </a:r>
            <a:r>
              <a:rPr dirty="0" sz="1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sz="1800">
              <a:latin typeface="Carlito"/>
              <a:cs typeface="Carlito"/>
            </a:endParaRPr>
          </a:p>
          <a:p>
            <a:pPr algn="just" marL="12700" marR="242316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gender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varchar(10),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origin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varchar(100),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animalk_id</a:t>
            </a:r>
            <a:r>
              <a:rPr dirty="0" sz="18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sz="1800">
              <a:latin typeface="Carlito"/>
              <a:cs typeface="Carlito"/>
            </a:endParaRPr>
          </a:p>
          <a:p>
            <a:pPr algn="just" marL="12700" marR="74993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(animalk_id)</a:t>
            </a:r>
            <a:r>
              <a:rPr dirty="0" sz="1800" spc="-1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REFERENCES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animal_kind(animalk_id),</a:t>
            </a:r>
            <a:endParaRPr sz="1800">
              <a:latin typeface="Carlito"/>
              <a:cs typeface="Carlito"/>
            </a:endParaRPr>
          </a:p>
          <a:p>
            <a:pPr algn="just" marL="64135">
              <a:lnSpc>
                <a:spcPct val="100000"/>
              </a:lnSpc>
              <a:spcBef>
                <a:spcPts val="210"/>
              </a:spcBef>
            </a:pP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zoo_id</a:t>
            </a:r>
            <a:r>
              <a:rPr dirty="0" sz="180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sz="1800">
              <a:latin typeface="Carlito"/>
              <a:cs typeface="Carlito"/>
            </a:endParaRPr>
          </a:p>
          <a:p>
            <a:pPr marL="104139">
              <a:lnSpc>
                <a:spcPts val="1975"/>
              </a:lnSpc>
              <a:spcBef>
                <a:spcPts val="365"/>
              </a:spcBef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FOREIGN KEY(zoo_id) REFERENCES</a:t>
            </a:r>
            <a:r>
              <a:rPr dirty="0" sz="1800" spc="-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zoo(zoo_id)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975"/>
              </a:lnSpc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);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478" y="643509"/>
            <a:ext cx="951992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(30001, ‘King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Cobra',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101, 23, 1, 2,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'M', 'North america', 105001,</a:t>
            </a:r>
            <a:r>
              <a:rPr dirty="0" sz="1800" spc="254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10009);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(30002,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'Monkey',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102, 31, 15, 9,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'M',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'africa',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105002,</a:t>
            </a:r>
            <a:r>
              <a:rPr dirty="0" sz="1800" spc="1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10009);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(30004,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'Alligator',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104, 60, 19, 5, 'M ',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'india',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102001,</a:t>
            </a:r>
            <a:r>
              <a:rPr dirty="0" sz="1800" spc="1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10003);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(30005, 'Elephant',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105, 188, 430, 21, 'F',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'North america', 101001,</a:t>
            </a:r>
            <a:r>
              <a:rPr dirty="0" sz="1800" spc="1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10003);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(30006, 'Hyena', 106, 265,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11, 8,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'M', 'india', 104001,</a:t>
            </a:r>
            <a:r>
              <a:rPr dirty="0" sz="1800" spc="1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10004);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(30007,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'Ostrich',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107, 90, 7, 6, 'F',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'UK', 105001,</a:t>
            </a:r>
            <a:r>
              <a:rPr dirty="0" sz="1800" spc="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10004);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(30008, 'Hippopotamus',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108, 305, 11, 5,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'M', 'india',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102001,</a:t>
            </a:r>
            <a:r>
              <a:rPr dirty="0" sz="1800" spc="1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10007);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(30009,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'Zebra',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109, 168, 43, 11,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'M',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'Australia',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105002,</a:t>
            </a:r>
            <a:r>
              <a:rPr dirty="0" sz="1800" spc="1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10003);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(30010,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'PeaCock',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110, 22, 23, 2, 'F',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'North america', 104001,</a:t>
            </a:r>
            <a:r>
              <a:rPr dirty="0" sz="1800" spc="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10009);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(30011,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'White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Tiger',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111, 130, 245, 7,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'M', 'india',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101001,</a:t>
            </a:r>
            <a:r>
              <a:rPr dirty="0" sz="1800" spc="2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10003);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7072" y="3648455"/>
            <a:ext cx="10111740" cy="25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1608" y="3553967"/>
            <a:ext cx="4299203" cy="2430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2497" y="857199"/>
            <a:ext cx="6245225" cy="2289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dirty="0" sz="180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location(</a:t>
            </a:r>
            <a:endParaRPr sz="1800">
              <a:latin typeface="Carlito"/>
              <a:cs typeface="Carlito"/>
            </a:endParaRPr>
          </a:p>
          <a:p>
            <a:pPr marL="64135" marR="3517265" indent="-52069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city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varchar(100)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primary </a:t>
            </a:r>
            <a:r>
              <a:rPr dirty="0" sz="1800" spc="-90">
                <a:solidFill>
                  <a:srgbClr val="FFFFFF"/>
                </a:solidFill>
                <a:latin typeface="Carlito"/>
                <a:cs typeface="Carlito"/>
              </a:rPr>
              <a:t>key,  </a:t>
            </a:r>
            <a:r>
              <a:rPr dirty="0" sz="1800" spc="-40">
                <a:solidFill>
                  <a:srgbClr val="FFFFFF"/>
                </a:solidFill>
                <a:latin typeface="Carlito"/>
                <a:cs typeface="Carlito"/>
              </a:rPr>
              <a:t>state</a:t>
            </a:r>
            <a:r>
              <a:rPr dirty="0" sz="180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varchar(100));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Carlito"/>
              <a:cs typeface="Carlito"/>
            </a:endParaRPr>
          </a:p>
          <a:p>
            <a:pPr marL="73025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location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('Hyderabad',</a:t>
            </a:r>
            <a:r>
              <a:rPr dirty="0" sz="1800" spc="1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Carlito"/>
                <a:cs typeface="Carlito"/>
              </a:rPr>
              <a:t>'Telangana');</a:t>
            </a:r>
            <a:endParaRPr sz="1800">
              <a:latin typeface="Carlito"/>
              <a:cs typeface="Carlito"/>
            </a:endParaRPr>
          </a:p>
          <a:p>
            <a:pPr marL="125095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location </a:t>
            </a:r>
            <a:r>
              <a:rPr dirty="0" sz="1800" spc="-6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('Warangal',</a:t>
            </a:r>
            <a:r>
              <a:rPr dirty="0" sz="1800" spc="1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Carlito"/>
                <a:cs typeface="Carlito"/>
              </a:rPr>
              <a:t>'Telanagana');</a:t>
            </a:r>
            <a:endParaRPr sz="1800">
              <a:latin typeface="Carlito"/>
              <a:cs typeface="Carlito"/>
            </a:endParaRPr>
          </a:p>
          <a:p>
            <a:pPr marL="125095" marR="5080" indent="-52069"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location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('Visakhapatnam',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'Andharapradesh');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location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('Tirupathi',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'Andhara</a:t>
            </a:r>
            <a:r>
              <a:rPr dirty="0" sz="1800" spc="1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pradesh');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35795" y="1652016"/>
            <a:ext cx="2538983" cy="3177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909" y="754506"/>
            <a:ext cx="7806055" cy="47847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118735">
              <a:lnSpc>
                <a:spcPct val="104800"/>
              </a:lnSpc>
              <a:spcBef>
                <a:spcPts val="105"/>
              </a:spcBef>
            </a:pP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table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pincode( 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pinnum number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primary </a:t>
            </a:r>
            <a:r>
              <a:rPr dirty="0" sz="1800" spc="-90">
                <a:solidFill>
                  <a:srgbClr val="FFFFFF"/>
                </a:solidFill>
                <a:latin typeface="Carlito"/>
                <a:cs typeface="Carlito"/>
              </a:rPr>
              <a:t>key, 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street</a:t>
            </a:r>
            <a:r>
              <a:rPr dirty="0" sz="18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varchar(100),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city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 varchar(100),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(city)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REFERENCES</a:t>
            </a:r>
            <a:r>
              <a:rPr dirty="0" sz="1800" spc="-114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location(city));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INSERT INTO PINCODE </a:t>
            </a:r>
            <a:r>
              <a:rPr dirty="0" sz="1800" spc="-35">
                <a:solidFill>
                  <a:srgbClr val="FFFFFF"/>
                </a:solidFill>
                <a:latin typeface="URW Gothic"/>
                <a:cs typeface="URW Gothic"/>
              </a:rPr>
              <a:t>VALUES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(500002, 'DILSHUKNAGAR', </a:t>
            </a:r>
            <a:r>
              <a:rPr dirty="0" sz="1800" spc="-15">
                <a:solidFill>
                  <a:srgbClr val="FFFFFF"/>
                </a:solidFill>
                <a:latin typeface="URW Gothic"/>
                <a:cs typeface="URW Gothic"/>
              </a:rPr>
              <a:t>'HYDERABAD’); 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INSERT INTO PINCODE </a:t>
            </a:r>
            <a:r>
              <a:rPr dirty="0" sz="1800" spc="-35">
                <a:solidFill>
                  <a:srgbClr val="FFFFFF"/>
                </a:solidFill>
                <a:latin typeface="URW Gothic"/>
                <a:cs typeface="URW Gothic"/>
              </a:rPr>
              <a:t>VALUES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(500016, 'BANJARA </a:t>
            </a:r>
            <a:r>
              <a:rPr dirty="0" sz="1800" spc="-5">
                <a:solidFill>
                  <a:srgbClr val="FFFFFF"/>
                </a:solidFill>
                <a:latin typeface="URW Gothic"/>
                <a:cs typeface="URW Gothic"/>
              </a:rPr>
              <a:t>HILLS',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'HYDERABAD’);  INSERT INTO PINCODE </a:t>
            </a:r>
            <a:r>
              <a:rPr dirty="0" sz="1800" spc="-35">
                <a:solidFill>
                  <a:srgbClr val="FFFFFF"/>
                </a:solidFill>
                <a:latin typeface="URW Gothic"/>
                <a:cs typeface="URW Gothic"/>
              </a:rPr>
              <a:t>VALUES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(500060, </a:t>
            </a:r>
            <a:r>
              <a:rPr dirty="0" sz="1800" spc="-5">
                <a:solidFill>
                  <a:srgbClr val="FFFFFF"/>
                </a:solidFill>
                <a:latin typeface="URW Gothic"/>
                <a:cs typeface="URW Gothic"/>
              </a:rPr>
              <a:t>'VIDYANAGAR', </a:t>
            </a:r>
            <a:r>
              <a:rPr dirty="0" sz="1800" spc="-15">
                <a:solidFill>
                  <a:srgbClr val="FFFFFF"/>
                </a:solidFill>
                <a:latin typeface="URW Gothic"/>
                <a:cs typeface="URW Gothic"/>
              </a:rPr>
              <a:t>'HYDERABAD’); 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INSERT INTO PINCODE </a:t>
            </a:r>
            <a:r>
              <a:rPr dirty="0" sz="1800" spc="-35">
                <a:solidFill>
                  <a:srgbClr val="FFFFFF"/>
                </a:solidFill>
                <a:latin typeface="URW Gothic"/>
                <a:cs typeface="URW Gothic"/>
              </a:rPr>
              <a:t>VALUES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(500069, 'MIYAPUR', </a:t>
            </a:r>
            <a:r>
              <a:rPr dirty="0" sz="1800" spc="-15">
                <a:solidFill>
                  <a:srgbClr val="FFFFFF"/>
                </a:solidFill>
                <a:latin typeface="URW Gothic"/>
                <a:cs typeface="URW Gothic"/>
              </a:rPr>
              <a:t>'HYDERABAD’); 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INSERT INTO PINCODE </a:t>
            </a:r>
            <a:r>
              <a:rPr dirty="0" sz="1800" spc="-35">
                <a:solidFill>
                  <a:srgbClr val="FFFFFF"/>
                </a:solidFill>
                <a:latin typeface="URW Gothic"/>
                <a:cs typeface="URW Gothic"/>
              </a:rPr>
              <a:t>VALUES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(500125, 'KUKATPALLI', </a:t>
            </a:r>
            <a:r>
              <a:rPr dirty="0" sz="1800" spc="-15">
                <a:solidFill>
                  <a:srgbClr val="FFFFFF"/>
                </a:solidFill>
                <a:latin typeface="URW Gothic"/>
                <a:cs typeface="URW Gothic"/>
              </a:rPr>
              <a:t>'HYDERABAD’); 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INSERT INTO PINCODE </a:t>
            </a:r>
            <a:r>
              <a:rPr dirty="0" sz="1800" spc="-35">
                <a:solidFill>
                  <a:srgbClr val="FFFFFF"/>
                </a:solidFill>
                <a:latin typeface="URW Gothic"/>
                <a:cs typeface="URW Gothic"/>
              </a:rPr>
              <a:t>VALUES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(600004, </a:t>
            </a:r>
            <a:r>
              <a:rPr dirty="0" sz="1800" spc="-5">
                <a:solidFill>
                  <a:srgbClr val="FFFFFF"/>
                </a:solidFill>
                <a:latin typeface="URW Gothic"/>
                <a:cs typeface="URW Gothic"/>
              </a:rPr>
              <a:t>'KAZIPET',</a:t>
            </a:r>
            <a:r>
              <a:rPr dirty="0" sz="1800" spc="-9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URW Gothic"/>
                <a:cs typeface="URW Gothic"/>
              </a:rPr>
              <a:t>'WARANGAL’);</a:t>
            </a:r>
            <a:endParaRPr sz="1800">
              <a:latin typeface="URW Gothic"/>
              <a:cs typeface="URW Gothic"/>
            </a:endParaRPr>
          </a:p>
          <a:p>
            <a:pPr marL="12700" marR="4635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INSERT INTO PINCODE </a:t>
            </a:r>
            <a:r>
              <a:rPr dirty="0" sz="1800" spc="-35">
                <a:solidFill>
                  <a:srgbClr val="FFFFFF"/>
                </a:solidFill>
                <a:latin typeface="URW Gothic"/>
                <a:cs typeface="URW Gothic"/>
              </a:rPr>
              <a:t>VALUES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(600008, </a:t>
            </a:r>
            <a:r>
              <a:rPr dirty="0" sz="1800" spc="-5">
                <a:solidFill>
                  <a:srgbClr val="FFFFFF"/>
                </a:solidFill>
                <a:latin typeface="URW Gothic"/>
                <a:cs typeface="URW Gothic"/>
              </a:rPr>
              <a:t>'SUBEDARI', </a:t>
            </a:r>
            <a:r>
              <a:rPr dirty="0" sz="1800" spc="-15">
                <a:solidFill>
                  <a:srgbClr val="FFFFFF"/>
                </a:solidFill>
                <a:latin typeface="URW Gothic"/>
                <a:cs typeface="URW Gothic"/>
              </a:rPr>
              <a:t>'WARANGAL’); 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INSERT INTO PINCODE </a:t>
            </a:r>
            <a:r>
              <a:rPr dirty="0" sz="1800" spc="-35">
                <a:solidFill>
                  <a:srgbClr val="FFFFFF"/>
                </a:solidFill>
                <a:latin typeface="URW Gothic"/>
                <a:cs typeface="URW Gothic"/>
              </a:rPr>
              <a:t>VALUES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(600021, </a:t>
            </a:r>
            <a:r>
              <a:rPr dirty="0" sz="1800" spc="-5">
                <a:solidFill>
                  <a:srgbClr val="FFFFFF"/>
                </a:solidFill>
                <a:latin typeface="URW Gothic"/>
                <a:cs typeface="URW Gothic"/>
              </a:rPr>
              <a:t>'LB NAGAR', </a:t>
            </a:r>
            <a:r>
              <a:rPr dirty="0" sz="1800" spc="-15">
                <a:solidFill>
                  <a:srgbClr val="FFFFFF"/>
                </a:solidFill>
                <a:latin typeface="URW Gothic"/>
                <a:cs typeface="URW Gothic"/>
              </a:rPr>
              <a:t>'WARANGAL’); 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INSERT INTO PINCODE </a:t>
            </a:r>
            <a:r>
              <a:rPr dirty="0" sz="1800" spc="-35">
                <a:solidFill>
                  <a:srgbClr val="FFFFFF"/>
                </a:solidFill>
                <a:latin typeface="URW Gothic"/>
                <a:cs typeface="URW Gothic"/>
              </a:rPr>
              <a:t>VALUES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(600035, </a:t>
            </a:r>
            <a:r>
              <a:rPr dirty="0" sz="1800" spc="-5">
                <a:solidFill>
                  <a:srgbClr val="FFFFFF"/>
                </a:solidFill>
                <a:latin typeface="URW Gothic"/>
                <a:cs typeface="URW Gothic"/>
              </a:rPr>
              <a:t>'SHAMBUNIPET', </a:t>
            </a:r>
            <a:r>
              <a:rPr dirty="0" sz="1800" spc="-15">
                <a:solidFill>
                  <a:srgbClr val="FFFFFF"/>
                </a:solidFill>
                <a:latin typeface="URW Gothic"/>
                <a:cs typeface="URW Gothic"/>
              </a:rPr>
              <a:t>'WARANGAL’); 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INSERT INTO PINCODE </a:t>
            </a:r>
            <a:r>
              <a:rPr dirty="0" sz="1800" spc="-35">
                <a:solidFill>
                  <a:srgbClr val="FFFFFF"/>
                </a:solidFill>
                <a:latin typeface="URW Gothic"/>
                <a:cs typeface="URW Gothic"/>
              </a:rPr>
              <a:t>VALUES </a:t>
            </a:r>
            <a:r>
              <a:rPr dirty="0" sz="1800" spc="-10">
                <a:solidFill>
                  <a:srgbClr val="FFFFFF"/>
                </a:solidFill>
                <a:latin typeface="URW Gothic"/>
                <a:cs typeface="URW Gothic"/>
              </a:rPr>
              <a:t>(600055, </a:t>
            </a:r>
            <a:r>
              <a:rPr dirty="0" sz="1800" spc="-5">
                <a:solidFill>
                  <a:srgbClr val="FFFFFF"/>
                </a:solidFill>
                <a:latin typeface="URW Gothic"/>
                <a:cs typeface="URW Gothic"/>
              </a:rPr>
              <a:t>'HANMAKONDA',</a:t>
            </a:r>
            <a:r>
              <a:rPr dirty="0" sz="1800" spc="6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URW Gothic"/>
                <a:cs typeface="URW Gothic"/>
              </a:rPr>
              <a:t>'WARANGAL');</a:t>
            </a:r>
            <a:endParaRPr sz="18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397" y="955039"/>
            <a:ext cx="7269480" cy="4942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492115">
              <a:lnSpc>
                <a:spcPct val="100000"/>
              </a:lnSpc>
              <a:spcBef>
                <a:spcPts val="105"/>
              </a:spcBef>
            </a:pPr>
            <a:r>
              <a:rPr dirty="0" sz="1400" spc="-270">
                <a:solidFill>
                  <a:srgbClr val="FFFFFF"/>
                </a:solidFill>
                <a:latin typeface="Arial"/>
                <a:cs typeface="Arial"/>
              </a:rPr>
              <a:t>CR</a:t>
            </a:r>
            <a:r>
              <a:rPr dirty="0" sz="1400" spc="-26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37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27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400" spc="-13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34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400" spc="-229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dirty="0" sz="1400" spc="-229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8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2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2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400" spc="-2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400" spc="-22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-22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-229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400" spc="-2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(</a:t>
            </a:r>
            <a:endParaRPr sz="1400">
              <a:latin typeface="Arial"/>
              <a:cs typeface="Arial"/>
            </a:endParaRPr>
          </a:p>
          <a:p>
            <a:pPr marL="131445" marR="4912995">
              <a:lnSpc>
                <a:spcPct val="100000"/>
              </a:lnSpc>
            </a:pPr>
            <a:r>
              <a:rPr dirty="0" sz="1400" spc="-155">
                <a:solidFill>
                  <a:srgbClr val="FFFFFF"/>
                </a:solidFill>
                <a:latin typeface="Arial"/>
                <a:cs typeface="Arial"/>
              </a:rPr>
              <a:t>EMP_IDNUMBERPRIMARYKEY,  </a:t>
            </a:r>
            <a:r>
              <a:rPr dirty="0" sz="1400" spc="-145">
                <a:solidFill>
                  <a:srgbClr val="FFFFFF"/>
                </a:solidFill>
                <a:latin typeface="Arial"/>
                <a:cs typeface="Arial"/>
              </a:rPr>
              <a:t>EMP_FNAME </a:t>
            </a:r>
            <a:r>
              <a:rPr dirty="0" sz="1400" spc="-155">
                <a:solidFill>
                  <a:srgbClr val="FFFFFF"/>
                </a:solidFill>
                <a:latin typeface="Arial"/>
                <a:cs typeface="Arial"/>
              </a:rPr>
              <a:t>VARCHAR(100),  </a:t>
            </a:r>
            <a:r>
              <a:rPr dirty="0" sz="1400" spc="-110">
                <a:solidFill>
                  <a:srgbClr val="FFFFFF"/>
                </a:solidFill>
                <a:latin typeface="Arial"/>
                <a:cs typeface="Arial"/>
              </a:rPr>
              <a:t>EMP_MNAME </a:t>
            </a:r>
            <a:r>
              <a:rPr dirty="0" sz="1400" spc="-155">
                <a:solidFill>
                  <a:srgbClr val="FFFFFF"/>
                </a:solidFill>
                <a:latin typeface="Arial"/>
                <a:cs typeface="Arial"/>
              </a:rPr>
              <a:t>VARCHAR(100),  </a:t>
            </a:r>
            <a:r>
              <a:rPr dirty="0" sz="1400" spc="-145">
                <a:solidFill>
                  <a:srgbClr val="FFFFFF"/>
                </a:solidFill>
                <a:latin typeface="Arial"/>
                <a:cs typeface="Arial"/>
              </a:rPr>
              <a:t>EMP_LNAMEVARCHAR(100),  </a:t>
            </a:r>
            <a:r>
              <a:rPr dirty="0" sz="1400" spc="-175">
                <a:solidFill>
                  <a:srgbClr val="FFFFFF"/>
                </a:solidFill>
                <a:latin typeface="Arial"/>
                <a:cs typeface="Arial"/>
              </a:rPr>
              <a:t>SALARYNUMBER,  </a:t>
            </a:r>
            <a:r>
              <a:rPr dirty="0" sz="1400" spc="-130">
                <a:solidFill>
                  <a:srgbClr val="FFFFFF"/>
                </a:solidFill>
                <a:latin typeface="Arial"/>
                <a:cs typeface="Arial"/>
              </a:rPr>
              <a:t>ZOO_IDNUMBER,</a:t>
            </a:r>
            <a:endParaRPr sz="1400">
              <a:latin typeface="Arial"/>
              <a:cs typeface="Arial"/>
            </a:endParaRPr>
          </a:p>
          <a:p>
            <a:pPr marL="131445" marR="3625850">
              <a:lnSpc>
                <a:spcPct val="100000"/>
              </a:lnSpc>
            </a:pPr>
            <a:r>
              <a:rPr dirty="0" sz="1400" spc="-175">
                <a:solidFill>
                  <a:srgbClr val="FFFFFF"/>
                </a:solidFill>
                <a:latin typeface="Arial"/>
                <a:cs typeface="Arial"/>
              </a:rPr>
              <a:t>FOREIGNKEY(ZOO_ID)REFERENCESZOO(ZOO_ID),  </a:t>
            </a:r>
            <a:r>
              <a:rPr dirty="0" sz="1400" spc="-105">
                <a:solidFill>
                  <a:srgbClr val="FFFFFF"/>
                </a:solidFill>
                <a:latin typeface="Arial"/>
                <a:cs typeface="Arial"/>
              </a:rPr>
              <a:t>PINNUM</a:t>
            </a:r>
            <a:r>
              <a:rPr dirty="0" sz="14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4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endParaRPr sz="140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</a:pPr>
            <a:r>
              <a:rPr dirty="0" sz="1400" spc="-145">
                <a:solidFill>
                  <a:srgbClr val="FFFFFF"/>
                </a:solidFill>
                <a:latin typeface="Arial"/>
                <a:cs typeface="Arial"/>
              </a:rPr>
              <a:t>FOREIGNKEY(PINNUM)</a:t>
            </a:r>
            <a:r>
              <a:rPr dirty="0" sz="14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75">
                <a:solidFill>
                  <a:srgbClr val="FFFFFF"/>
                </a:solidFill>
                <a:latin typeface="Arial"/>
                <a:cs typeface="Arial"/>
              </a:rPr>
              <a:t>REFERENCESPINCODE(PINNUM)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65">
                <a:solidFill>
                  <a:srgbClr val="FFFFFF"/>
                </a:solidFill>
                <a:latin typeface="Arial"/>
                <a:cs typeface="Arial"/>
              </a:rPr>
              <a:t>INSERTINTO</a:t>
            </a:r>
            <a:r>
              <a:rPr dirty="0" sz="1400" spc="-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70">
                <a:solidFill>
                  <a:srgbClr val="FFFFFF"/>
                </a:solidFill>
                <a:latin typeface="Arial"/>
                <a:cs typeface="Arial"/>
              </a:rPr>
              <a:t>EMPLOYEEVALUES(1001,</a:t>
            </a:r>
            <a:r>
              <a:rPr dirty="0" sz="14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Arial"/>
                <a:cs typeface="Arial"/>
              </a:rPr>
              <a:t>'RAGHU',</a:t>
            </a:r>
            <a:r>
              <a:rPr dirty="0" sz="14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35">
                <a:solidFill>
                  <a:srgbClr val="FFFFFF"/>
                </a:solidFill>
                <a:latin typeface="Arial"/>
                <a:cs typeface="Arial"/>
              </a:rPr>
              <a:t>'PHANESH',</a:t>
            </a:r>
            <a:r>
              <a:rPr dirty="0" sz="1400" spc="-2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60">
                <a:solidFill>
                  <a:srgbClr val="FFFFFF"/>
                </a:solidFill>
                <a:latin typeface="Arial"/>
                <a:cs typeface="Arial"/>
              </a:rPr>
              <a:t>'SANITARY',</a:t>
            </a:r>
            <a:r>
              <a:rPr dirty="0" sz="1400" spc="-2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60000,</a:t>
            </a:r>
            <a:r>
              <a:rPr dirty="0" sz="14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10004,</a:t>
            </a:r>
            <a:r>
              <a:rPr dirty="0" sz="14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500001);</a:t>
            </a:r>
            <a:r>
              <a:rPr dirty="0" sz="14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9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55">
                <a:solidFill>
                  <a:srgbClr val="FFFFFF"/>
                </a:solidFill>
                <a:latin typeface="Arial"/>
                <a:cs typeface="Arial"/>
              </a:rPr>
              <a:t>INTOEMPLOYEEVALUES(1002, </a:t>
            </a:r>
            <a:r>
              <a:rPr dirty="0" sz="1400" spc="-135">
                <a:solidFill>
                  <a:srgbClr val="FFFFFF"/>
                </a:solidFill>
                <a:latin typeface="Arial"/>
                <a:cs typeface="Arial"/>
              </a:rPr>
              <a:t>'SANKAR', </a:t>
            </a:r>
            <a:r>
              <a:rPr dirty="0" sz="1400" spc="-155">
                <a:solidFill>
                  <a:srgbClr val="FFFFFF"/>
                </a:solidFill>
                <a:latin typeface="Arial"/>
                <a:cs typeface="Arial"/>
              </a:rPr>
              <a:t>'KOLAPALI', </a:t>
            </a:r>
            <a:r>
              <a:rPr dirty="0" sz="1400" spc="-160">
                <a:solidFill>
                  <a:srgbClr val="FFFFFF"/>
                </a:solidFill>
                <a:latin typeface="Arial"/>
                <a:cs typeface="Arial"/>
              </a:rPr>
              <a:t>'SECURITY', 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15000,</a:t>
            </a:r>
            <a:r>
              <a:rPr dirty="0" sz="1400" spc="-3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10009,500016); </a:t>
            </a:r>
            <a:r>
              <a:rPr dirty="0" sz="1400" spc="-165">
                <a:solidFill>
                  <a:srgbClr val="FFFFFF"/>
                </a:solidFill>
                <a:latin typeface="Arial"/>
                <a:cs typeface="Arial"/>
              </a:rPr>
              <a:t>INSERTINTO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65">
                <a:solidFill>
                  <a:srgbClr val="FFFFFF"/>
                </a:solidFill>
                <a:latin typeface="Arial"/>
                <a:cs typeface="Arial"/>
              </a:rPr>
              <a:t>EMPLOYEEVALUES(1003, </a:t>
            </a:r>
            <a:r>
              <a:rPr dirty="0" sz="1400" spc="-100">
                <a:solidFill>
                  <a:srgbClr val="FFFFFF"/>
                </a:solidFill>
                <a:latin typeface="Arial"/>
                <a:cs typeface="Arial"/>
              </a:rPr>
              <a:t>'SAMVIDHA', </a:t>
            </a:r>
            <a:r>
              <a:rPr dirty="0" sz="1400" spc="-135">
                <a:solidFill>
                  <a:srgbClr val="FFFFFF"/>
                </a:solidFill>
                <a:latin typeface="Arial"/>
                <a:cs typeface="Arial"/>
              </a:rPr>
              <a:t>'JAARON','CAGEKEEPER',15000, 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10007,</a:t>
            </a:r>
            <a:r>
              <a:rPr dirty="0" sz="14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600055);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65">
                <a:solidFill>
                  <a:srgbClr val="FFFFFF"/>
                </a:solidFill>
                <a:latin typeface="Arial"/>
                <a:cs typeface="Arial"/>
              </a:rPr>
              <a:t>INSERTINTOEMPLOYEEVALUES(1004, </a:t>
            </a:r>
            <a:r>
              <a:rPr dirty="0" sz="1400" spc="-114">
                <a:solidFill>
                  <a:srgbClr val="FFFFFF"/>
                </a:solidFill>
                <a:latin typeface="Arial"/>
                <a:cs typeface="Arial"/>
              </a:rPr>
              <a:t>'ROHITH', 'PINNAMRAJU', </a:t>
            </a:r>
            <a:r>
              <a:rPr dirty="0" sz="1400" spc="-150">
                <a:solidFill>
                  <a:srgbClr val="FFFFFF"/>
                </a:solidFill>
                <a:latin typeface="Arial"/>
                <a:cs typeface="Arial"/>
              </a:rPr>
              <a:t>'GATEKEEPER',15000, 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10004,</a:t>
            </a:r>
            <a:r>
              <a:rPr dirty="0" sz="14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500125);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65">
                <a:solidFill>
                  <a:srgbClr val="FFFFFF"/>
                </a:solidFill>
                <a:latin typeface="Arial"/>
                <a:cs typeface="Arial"/>
              </a:rPr>
              <a:t>INSERTINTOEMPLOYEEVALUES(1005,</a:t>
            </a:r>
            <a:r>
              <a:rPr dirty="0" sz="14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35">
                <a:solidFill>
                  <a:srgbClr val="FFFFFF"/>
                </a:solidFill>
                <a:latin typeface="Arial"/>
                <a:cs typeface="Arial"/>
              </a:rPr>
              <a:t>'NAVEEN',</a:t>
            </a:r>
            <a:r>
              <a:rPr dirty="0" sz="14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Arial"/>
                <a:cs typeface="Arial"/>
              </a:rPr>
              <a:t>'ALLU</a:t>
            </a:r>
            <a:r>
              <a:rPr dirty="0" sz="1400" spc="-2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55">
                <a:solidFill>
                  <a:srgbClr val="FFFFFF"/>
                </a:solidFill>
                <a:latin typeface="Arial"/>
                <a:cs typeface="Arial"/>
              </a:rPr>
              <a:t>RATNA',</a:t>
            </a:r>
            <a:r>
              <a:rPr dirty="0" sz="14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45">
                <a:solidFill>
                  <a:srgbClr val="FFFFFF"/>
                </a:solidFill>
                <a:latin typeface="Arial"/>
                <a:cs typeface="Arial"/>
              </a:rPr>
              <a:t>'CAGEKEEPER',15000,</a:t>
            </a:r>
            <a:r>
              <a:rPr dirty="0" sz="14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10003,</a:t>
            </a:r>
            <a:r>
              <a:rPr dirty="0" sz="14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500125);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65">
                <a:solidFill>
                  <a:srgbClr val="FFFFFF"/>
                </a:solidFill>
                <a:latin typeface="Arial"/>
                <a:cs typeface="Arial"/>
              </a:rPr>
              <a:t>INSERTINTOEMPLOYEEVALUES(1006, </a:t>
            </a:r>
            <a:r>
              <a:rPr dirty="0" sz="1400" spc="-125">
                <a:solidFill>
                  <a:srgbClr val="FFFFFF"/>
                </a:solidFill>
                <a:latin typeface="Arial"/>
                <a:cs typeface="Arial"/>
              </a:rPr>
              <a:t>'VARUN', </a:t>
            </a:r>
            <a:r>
              <a:rPr dirty="0" sz="1400" spc="-145">
                <a:solidFill>
                  <a:srgbClr val="FFFFFF"/>
                </a:solidFill>
                <a:latin typeface="Arial"/>
                <a:cs typeface="Arial"/>
              </a:rPr>
              <a:t>'REDDY', 'CAGEKEEPER',20000, 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10007,</a:t>
            </a:r>
            <a:r>
              <a:rPr dirty="0" sz="14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500125);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65">
                <a:solidFill>
                  <a:srgbClr val="FFFFFF"/>
                </a:solidFill>
                <a:latin typeface="Arial"/>
                <a:cs typeface="Arial"/>
              </a:rPr>
              <a:t>INSERTINTOEMPLOYEEVALUES(1007, </a:t>
            </a:r>
            <a:r>
              <a:rPr dirty="0" sz="1400" spc="-120">
                <a:solidFill>
                  <a:srgbClr val="FFFFFF"/>
                </a:solidFill>
                <a:latin typeface="Arial"/>
                <a:cs typeface="Arial"/>
              </a:rPr>
              <a:t>'RAJESH','AMARAGANI', </a:t>
            </a:r>
            <a:r>
              <a:rPr dirty="0" sz="1400" spc="-145">
                <a:solidFill>
                  <a:srgbClr val="FFFFFF"/>
                </a:solidFill>
                <a:latin typeface="Arial"/>
                <a:cs typeface="Arial"/>
              </a:rPr>
              <a:t>'CAGEKEEPER',15000, 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10009,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600021);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85">
                <a:solidFill>
                  <a:srgbClr val="FFFFFF"/>
                </a:solidFill>
                <a:latin typeface="Arial"/>
                <a:cs typeface="Arial"/>
              </a:rPr>
              <a:t>INSERT </a:t>
            </a:r>
            <a:r>
              <a:rPr dirty="0" sz="1400" spc="-125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dirty="0" sz="1400" spc="-195">
                <a:solidFill>
                  <a:srgbClr val="FFFFFF"/>
                </a:solidFill>
                <a:latin typeface="Arial"/>
                <a:cs typeface="Arial"/>
              </a:rPr>
              <a:t>EMPLOYEE </a:t>
            </a:r>
            <a:r>
              <a:rPr dirty="0" sz="1400" spc="-21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(1008, </a:t>
            </a:r>
            <a:r>
              <a:rPr dirty="0" sz="1400" spc="-125">
                <a:solidFill>
                  <a:srgbClr val="FFFFFF"/>
                </a:solidFill>
                <a:latin typeface="Arial"/>
                <a:cs typeface="Arial"/>
              </a:rPr>
              <a:t>'WASEEM', </a:t>
            </a:r>
            <a:r>
              <a:rPr dirty="0" sz="1400" spc="-130">
                <a:solidFill>
                  <a:srgbClr val="FFFFFF"/>
                </a:solidFill>
                <a:latin typeface="Arial"/>
                <a:cs typeface="Arial"/>
              </a:rPr>
              <a:t>'AGARWAL', </a:t>
            </a:r>
            <a:r>
              <a:rPr dirty="0" sz="1400" spc="-180">
                <a:solidFill>
                  <a:srgbClr val="FFFFFF"/>
                </a:solidFill>
                <a:latin typeface="Arial"/>
                <a:cs typeface="Arial"/>
              </a:rPr>
              <a:t>'CAGEKEEPER', 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15000, 10003,</a:t>
            </a:r>
            <a:r>
              <a:rPr dirty="0" sz="1400" spc="-2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500001);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85">
                <a:solidFill>
                  <a:srgbClr val="FFFFFF"/>
                </a:solidFill>
                <a:latin typeface="Arial"/>
                <a:cs typeface="Arial"/>
              </a:rPr>
              <a:t>INSERT </a:t>
            </a:r>
            <a:r>
              <a:rPr dirty="0" sz="1400" spc="-125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dirty="0" sz="1400" spc="-195">
                <a:solidFill>
                  <a:srgbClr val="FFFFFF"/>
                </a:solidFill>
                <a:latin typeface="Arial"/>
                <a:cs typeface="Arial"/>
              </a:rPr>
              <a:t>EMPLOYEE </a:t>
            </a:r>
            <a:r>
              <a:rPr dirty="0" sz="1400" spc="-21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(1009, </a:t>
            </a:r>
            <a:r>
              <a:rPr dirty="0" sz="1400" spc="-140">
                <a:solidFill>
                  <a:srgbClr val="FFFFFF"/>
                </a:solidFill>
                <a:latin typeface="Arial"/>
                <a:cs typeface="Arial"/>
              </a:rPr>
              <a:t>'VINAY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', </a:t>
            </a:r>
            <a:r>
              <a:rPr dirty="0" sz="1400" spc="-145">
                <a:solidFill>
                  <a:srgbClr val="FFFFFF"/>
                </a:solidFill>
                <a:latin typeface="Arial"/>
                <a:cs typeface="Arial"/>
              </a:rPr>
              <a:t>'GUNDAPALLI', </a:t>
            </a:r>
            <a:r>
              <a:rPr dirty="0" sz="1400" spc="-180">
                <a:solidFill>
                  <a:srgbClr val="FFFFFF"/>
                </a:solidFill>
                <a:latin typeface="Arial"/>
                <a:cs typeface="Arial"/>
              </a:rPr>
              <a:t>'CAGEKEEPER', 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20000, 10009,</a:t>
            </a:r>
            <a:r>
              <a:rPr dirty="0" sz="1400" spc="-3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600008);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65">
                <a:solidFill>
                  <a:srgbClr val="FFFFFF"/>
                </a:solidFill>
                <a:latin typeface="Arial"/>
                <a:cs typeface="Arial"/>
              </a:rPr>
              <a:t>INSERTINTOEMPLOYEEVALUES(1010, </a:t>
            </a:r>
            <a:r>
              <a:rPr dirty="0" sz="1400" spc="-130">
                <a:solidFill>
                  <a:srgbClr val="FFFFFF"/>
                </a:solidFill>
                <a:latin typeface="Arial"/>
                <a:cs typeface="Arial"/>
              </a:rPr>
              <a:t>'SHIVAREDDY','RAMALA', </a:t>
            </a:r>
            <a:r>
              <a:rPr dirty="0" sz="1400" spc="-145">
                <a:solidFill>
                  <a:srgbClr val="FFFFFF"/>
                </a:solidFill>
                <a:latin typeface="Arial"/>
                <a:cs typeface="Arial"/>
              </a:rPr>
              <a:t>'CAGEKEEPER',20000, 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10007,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600055);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55180" y="743712"/>
            <a:ext cx="4319016" cy="2941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68" y="1920239"/>
            <a:ext cx="2542031" cy="3663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0358" y="2799969"/>
            <a:ext cx="462661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(1001,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8741122565);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(1002,</a:t>
            </a:r>
            <a:r>
              <a:rPr dirty="0" sz="180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6179485234);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(1003,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7849562134);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(1004,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9844565225);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dirty="0" sz="1800" spc="-6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(1005,</a:t>
            </a:r>
            <a:r>
              <a:rPr dirty="0" sz="1800" spc="1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9848522338);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(1006,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6320154879);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(1007,</a:t>
            </a:r>
            <a:r>
              <a:rPr dirty="0" sz="180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8484879111);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(1008,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9787488845);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(1009,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9784684135);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(1010,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7454846513);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358" y="927861"/>
            <a:ext cx="520573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135" marR="3291840" indent="-52069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table contact(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emp_id</a:t>
            </a:r>
            <a:r>
              <a:rPr dirty="0" sz="1800" spc="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(emp_id)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REFERENCES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employee(emp_id),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number);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392" y="794130"/>
            <a:ext cx="7959090" cy="523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135" marR="3447415" indent="-52069">
              <a:lnSpc>
                <a:spcPct val="100000"/>
              </a:lnSpc>
              <a:spcBef>
                <a:spcPts val="100"/>
              </a:spcBef>
              <a:tabLst>
                <a:tab pos="2021205" algn="l"/>
              </a:tabLst>
            </a:pP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dirty="0" sz="1800" spc="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dirty="0" sz="1800" spc="8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visitor(	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v_id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number PRIMARY </a:t>
            </a:r>
            <a:r>
              <a:rPr dirty="0" sz="1800" spc="-105">
                <a:solidFill>
                  <a:srgbClr val="FFFFFF"/>
                </a:solidFill>
                <a:latin typeface="Carlito"/>
                <a:cs typeface="Carlito"/>
              </a:rPr>
              <a:t>KEY, 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phone_no</a:t>
            </a:r>
            <a:r>
              <a:rPr dirty="0" sz="1800" spc="9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sz="1800">
              <a:latin typeface="Carlito"/>
              <a:cs typeface="Carlito"/>
            </a:endParaRPr>
          </a:p>
          <a:p>
            <a:pPr marL="12700" marR="1645920">
              <a:lnSpc>
                <a:spcPct val="100000"/>
              </a:lnSpc>
              <a:tabLst>
                <a:tab pos="1716405" algn="l"/>
              </a:tabLst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pinnum</a:t>
            </a:r>
            <a:r>
              <a:rPr dirty="0" sz="1800" spc="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number,	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dirty="0" sz="1800" spc="-45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(pinnum) </a:t>
            </a:r>
            <a:r>
              <a:rPr dirty="0" sz="1800" spc="-35">
                <a:solidFill>
                  <a:srgbClr val="FFFFFF"/>
                </a:solidFill>
                <a:latin typeface="Carlito"/>
                <a:cs typeface="Carlito"/>
              </a:rPr>
              <a:t>references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pincode(pinnum),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v_fname</a:t>
            </a:r>
            <a:r>
              <a:rPr dirty="0" sz="1800" spc="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varchar(100),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v_lname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varchar(100)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(1000002, 8247423616,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500001,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'Sandhya',</a:t>
            </a:r>
            <a:r>
              <a:rPr dirty="0" sz="1800" spc="1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'Dhanavath’);</a:t>
            </a:r>
            <a:endParaRPr sz="1800">
              <a:latin typeface="Carlito"/>
              <a:cs typeface="Carlito"/>
            </a:endParaRPr>
          </a:p>
          <a:p>
            <a:pPr marL="64135" marR="508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(1000003, 9848522338,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500002,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'Shankar', </a:t>
            </a:r>
            <a:r>
              <a:rPr dirty="0" sz="1800" spc="-45">
                <a:solidFill>
                  <a:srgbClr val="FFFFFF"/>
                </a:solidFill>
                <a:latin typeface="Carlito"/>
                <a:cs typeface="Carlito"/>
              </a:rPr>
              <a:t>'Tejavath’);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(1000004, 7532148967,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500060,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'Waseem', 'Syed’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(1000005, 6459783120,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500125, 'Manoj',</a:t>
            </a:r>
            <a:r>
              <a:rPr dirty="0" sz="1800" spc="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'Boganadham’);</a:t>
            </a:r>
            <a:endParaRPr sz="180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dirty="0" sz="1800" spc="-6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(1000006, 8524615397, 500069, 'Infi',</a:t>
            </a:r>
            <a:r>
              <a:rPr dirty="0" sz="1800" spc="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'Chan’);</a:t>
            </a:r>
            <a:endParaRPr sz="180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(1000007, 9754125896,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600004,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'Bhushank',</a:t>
            </a:r>
            <a:r>
              <a:rPr dirty="0" sz="1800" spc="1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'Kul’);</a:t>
            </a:r>
            <a:endParaRPr sz="180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(1000008, 8462157930,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600055,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'Abhiram',</a:t>
            </a:r>
            <a:r>
              <a:rPr dirty="0" sz="1800" spc="1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'Nallama’);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(1000009, 6841759325,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600008,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'Ashish',</a:t>
            </a:r>
            <a:r>
              <a:rPr dirty="0" sz="1800" spc="1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'Anand’);</a:t>
            </a:r>
            <a:endParaRPr sz="180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(1000010, 8945632178,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600154,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'Lakshita',</a:t>
            </a:r>
            <a:r>
              <a:rPr dirty="0" sz="1800" spc="2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'Chowdary’);</a:t>
            </a:r>
            <a:endParaRPr sz="180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(1000011, 9685741232,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600035,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'Nayan',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'Jyothi’);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(1000012, 8675941236,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600021,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'Ranil',</a:t>
            </a:r>
            <a:r>
              <a:rPr dirty="0" sz="1800" spc="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'Bala’);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(1000013, 7849562134,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600154, </a:t>
            </a:r>
            <a:r>
              <a:rPr dirty="0" sz="1800" spc="-40">
                <a:solidFill>
                  <a:srgbClr val="FFFFFF"/>
                </a:solidFill>
                <a:latin typeface="Carlito"/>
                <a:cs typeface="Carlito"/>
              </a:rPr>
              <a:t>'Tanisha',</a:t>
            </a:r>
            <a:r>
              <a:rPr dirty="0" sz="1800" spc="114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'Agarwal');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1032" y="1168908"/>
            <a:ext cx="3340608" cy="2508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77328" y="1525524"/>
            <a:ext cx="2188464" cy="164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57427" y="809371"/>
            <a:ext cx="4227830" cy="2346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430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table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purchase(  purchase_id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primary </a:t>
            </a:r>
            <a:r>
              <a:rPr dirty="0" sz="1800" spc="-90">
                <a:solidFill>
                  <a:srgbClr val="FFFFFF"/>
                </a:solidFill>
                <a:latin typeface="Carlito"/>
                <a:cs typeface="Carlito"/>
              </a:rPr>
              <a:t>key, 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varchar(100));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3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purchase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values(102,'Credit Card');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3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purchase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values(103,'Cash');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3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purchase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 values(104,'UPI');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3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purchase</a:t>
            </a:r>
            <a:r>
              <a:rPr dirty="0" sz="1800" spc="114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values(105,'e-wallets');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3957" y="656285"/>
            <a:ext cx="6923405" cy="5512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dirty="0" sz="180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ticket(</a:t>
            </a:r>
            <a:endParaRPr sz="1800">
              <a:latin typeface="Carlito"/>
              <a:cs typeface="Carlito"/>
            </a:endParaRPr>
          </a:p>
          <a:p>
            <a:pPr marL="116205" marR="4112260" indent="-52069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ticket_id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primary </a:t>
            </a:r>
            <a:r>
              <a:rPr dirty="0" sz="1800" spc="-90">
                <a:solidFill>
                  <a:srgbClr val="FFFFFF"/>
                </a:solidFill>
                <a:latin typeface="Carlito"/>
                <a:cs typeface="Carlito"/>
              </a:rPr>
              <a:t>key, 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ticket_date</a:t>
            </a:r>
            <a:r>
              <a:rPr dirty="0" sz="180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date,</a:t>
            </a:r>
            <a:endParaRPr sz="180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v_id</a:t>
            </a:r>
            <a:r>
              <a:rPr dirty="0" sz="180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sz="1800">
              <a:latin typeface="Carlito"/>
              <a:cs typeface="Carlito"/>
            </a:endParaRPr>
          </a:p>
          <a:p>
            <a:pPr marL="170815" marR="251904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(v_id)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REFERENCES visitor(v_id),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purchase_id</a:t>
            </a:r>
            <a:r>
              <a:rPr dirty="0" sz="1800" spc="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sz="1800">
              <a:latin typeface="Carlito"/>
              <a:cs typeface="Carlito"/>
            </a:endParaRPr>
          </a:p>
          <a:p>
            <a:pPr marL="11620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(purchase_id)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REFERENCES</a:t>
            </a:r>
            <a:r>
              <a:rPr dirty="0" sz="180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purchase(purchase_id),</a:t>
            </a:r>
            <a:endParaRPr sz="180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  <a:tabLst>
                <a:tab pos="1716405" algn="l"/>
              </a:tabLst>
            </a:pP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zoo_id</a:t>
            </a:r>
            <a:r>
              <a:rPr dirty="0" sz="1800" spc="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number,	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(zoo_id)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REFERENCES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zoo(zoo_id));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(9034351, '15-08-2020', 1000002, 104,</a:t>
            </a:r>
            <a:r>
              <a:rPr dirty="0" sz="1800" spc="8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10004);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30">
                <a:solidFill>
                  <a:srgbClr val="FFFFFF"/>
                </a:solidFill>
                <a:latin typeface="Carlito"/>
                <a:cs typeface="Carlito"/>
              </a:rPr>
              <a:t>ticket </a:t>
            </a:r>
            <a:r>
              <a:rPr dirty="0" sz="1800" spc="-6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(2110003, '15-02-2020', 1000003, 104,</a:t>
            </a:r>
            <a:r>
              <a:rPr dirty="0" sz="1800" spc="2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10007);I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(6382682, '15-02-2020',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1000004, 103,</a:t>
            </a:r>
            <a:r>
              <a:rPr dirty="0" sz="1800" spc="8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10003);I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(6824217, '14-02-2020', 1000005, 102,</a:t>
            </a:r>
            <a:r>
              <a:rPr dirty="0" sz="1800" spc="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10007);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(5193139, '15-02-2020',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1000006, 103,</a:t>
            </a:r>
            <a:r>
              <a:rPr dirty="0" sz="1800" spc="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10009);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(5542291, '14-02-2020', 1000007, 102,</a:t>
            </a:r>
            <a:r>
              <a:rPr dirty="0" sz="1800" spc="9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10003);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(2580752, '14-02-2020',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1000008, 104,</a:t>
            </a:r>
            <a:r>
              <a:rPr dirty="0" sz="1800" spc="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10007);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30">
                <a:solidFill>
                  <a:srgbClr val="FFFFFF"/>
                </a:solidFill>
                <a:latin typeface="Carlito"/>
                <a:cs typeface="Carlito"/>
              </a:rPr>
              <a:t>ticket </a:t>
            </a:r>
            <a:r>
              <a:rPr dirty="0" sz="1800" spc="-6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(9154961, '15-02-2020', 1000009, 102,</a:t>
            </a:r>
            <a:r>
              <a:rPr dirty="0" sz="1800" spc="2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10007);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(8391607, '14-02-2020', 1000010, 101,</a:t>
            </a:r>
            <a:r>
              <a:rPr dirty="0" sz="1800" spc="9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10007);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(1329791, '14-02-2020',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1000011, 102,</a:t>
            </a:r>
            <a:r>
              <a:rPr dirty="0" sz="1800" spc="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10007);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4439" y="996696"/>
            <a:ext cx="9700259" cy="5055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4428" y="1808988"/>
            <a:ext cx="4203191" cy="2804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8007" y="1411224"/>
            <a:ext cx="20701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56512" y="1040129"/>
            <a:ext cx="6375400" cy="436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dirty="0" sz="180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looks_after(</a:t>
            </a:r>
            <a:endParaRPr sz="1800">
              <a:latin typeface="Carlito"/>
              <a:cs typeface="Carlito"/>
            </a:endParaRPr>
          </a:p>
          <a:p>
            <a:pPr marL="11620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animal_id</a:t>
            </a:r>
            <a:r>
              <a:rPr dirty="0" sz="1800" spc="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sz="1800">
              <a:latin typeface="Carlito"/>
              <a:cs typeface="Carlito"/>
            </a:endParaRPr>
          </a:p>
          <a:p>
            <a:pPr marL="64135" marR="1032510" indent="-52069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kEY (animal_id)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REFERENCES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animal(animal_id), 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(emp_id)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REFERENCES</a:t>
            </a:r>
            <a:r>
              <a:rPr dirty="0" sz="1800" spc="-1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employee(emp_id));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rlito"/>
              <a:cs typeface="Carlito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looks_after(animal_id,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emp_id)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(30010, 1002);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looks_after(animal_id,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emp_id)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(30004, 1003);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looks_after(animal_id,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emp_id)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(30005, 1004);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looks_after(animal_id,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emp_id)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(30006, 1005);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looks_after(animal_id,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emp_id)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(30007, 1006);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looks_after(animal_id,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emp_id)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(30008, 1007); 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looks_after(animal_id,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emp_id)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(30009, 1000);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looks_after(animal_id,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emp_id)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(30011, 1010);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looks_after(animal_id,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emp_id)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(30001, 1009);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looks_after(animal_id,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emp_id)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(30002,</a:t>
            </a:r>
            <a:r>
              <a:rPr dirty="0" sz="1800" spc="3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1010);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422" y="762127"/>
            <a:ext cx="9137650" cy="5302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dirty="0" sz="180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visits(</a:t>
            </a:r>
            <a:endParaRPr sz="1800">
              <a:latin typeface="Carlito"/>
              <a:cs typeface="Carlito"/>
            </a:endParaRPr>
          </a:p>
          <a:p>
            <a:pPr marL="116205">
              <a:lnSpc>
                <a:spcPct val="100000"/>
              </a:lnSpc>
            </a:pP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ticket_id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number PRIMARY</a:t>
            </a:r>
            <a:r>
              <a:rPr dirty="0" sz="1800" spc="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Carlito"/>
                <a:cs typeface="Carlito"/>
              </a:rPr>
              <a:t>KEY,</a:t>
            </a:r>
            <a:endParaRPr sz="180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(ticket_id)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REFERENCES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ticket(ticket_id), </a:t>
            </a:r>
            <a:r>
              <a:rPr dirty="0" baseline="-3086" sz="2700" spc="-7">
                <a:solidFill>
                  <a:srgbClr val="FFFFFF"/>
                </a:solidFill>
                <a:latin typeface="Carlito"/>
                <a:cs typeface="Carlito"/>
              </a:rPr>
              <a:t>in_time</a:t>
            </a:r>
            <a:r>
              <a:rPr dirty="0" baseline="-3086" sz="2700" spc="-202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baseline="-3086" sz="2700" spc="-135">
                <a:solidFill>
                  <a:srgbClr val="FFFFFF"/>
                </a:solidFill>
                <a:latin typeface="Carlito"/>
                <a:cs typeface="Carlito"/>
              </a:rPr>
              <a:t>TIMESTAMP,</a:t>
            </a:r>
            <a:endParaRPr baseline="-3086" sz="2700">
              <a:latin typeface="Carlito"/>
              <a:cs typeface="Carlito"/>
            </a:endParaRPr>
          </a:p>
          <a:p>
            <a:pPr marL="17081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out_time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Carlito"/>
                <a:cs typeface="Carlito"/>
              </a:rPr>
              <a:t>TIMESTAMP);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visits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(1329791,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to_timestamp('16/02/2020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10:53:10',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'dd/mm/yyyy 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HH24:MI:SS'),to_timestamp(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'16/02/2020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16:53:15','dd/mm/yyyy HH24:MI:SS'));INSERT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visits 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(9154961,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to_timestamp('2020-02-16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10:53:45','yyyy/mm/dd HH24:MI:SS'), 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to_timestamp('2020-02-16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16:07:41','yyyy/mm/dd HH24:MI:SS'));INSERT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visits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(5542291,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10:45:55','yyyy/mm/dd HH24:MI:SS'), 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16:05:09','yyyy/mm/dd HH24:MI:SS'));INSERT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visits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(5193139,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10:57:30','yyyy/mm/dd HH24:MI:SS'), 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16:07:11','yyyy/mm/dd HH24:MI:SS'));INSERT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visits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(6824217,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10:59:37','yyyy/mm/dd HH24:MI:SS'), 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16:49:04','yyyy/mm/dd HH24:MI:SS'));INSERT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visits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(2110003,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10:35:55','yyyy/mm/dd HH24:MI:SS'), 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16:39:35','yyyy/mm/dd HH24:MI:SS'));INSERT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visits </a:t>
            </a:r>
            <a:r>
              <a:rPr dirty="0" sz="1800" spc="-55">
                <a:solidFill>
                  <a:srgbClr val="FFFFFF"/>
                </a:solidFill>
                <a:latin typeface="Carlito"/>
                <a:cs typeface="Carlito"/>
              </a:rPr>
              <a:t>VALUES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(6382682,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10:19:33','yyyy/mm/dd HH24:MI:SS'), 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16:37:00','yyyy/mm/dd</a:t>
            </a:r>
            <a:r>
              <a:rPr dirty="0" sz="1800" spc="114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HH24:MI:SS'));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1320" y="1938527"/>
            <a:ext cx="5239511" cy="230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2362" y="607009"/>
            <a:ext cx="43180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>
                <a:solidFill>
                  <a:srgbClr val="EE52A4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27157" y="2613736"/>
            <a:ext cx="43180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>
                <a:solidFill>
                  <a:srgbClr val="EE52A4"/>
                </a:solidFill>
                <a:latin typeface="Arial"/>
                <a:cs typeface="Arial"/>
              </a:rPr>
              <a:t>”</a:t>
            </a:r>
            <a:endParaRPr sz="9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6407" y="2005406"/>
            <a:ext cx="25654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4000" spc="-5" b="1" i="1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eX Gyre Adventor"/>
                <a:cs typeface="TeX Gyre Adventor"/>
              </a:rPr>
              <a:t>Thank</a:t>
            </a:r>
            <a:r>
              <a:rPr dirty="0" u="heavy" sz="4000" spc="-60" b="1" i="1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eX Gyre Adventor"/>
                <a:cs typeface="TeX Gyre Adventor"/>
              </a:rPr>
              <a:t> </a:t>
            </a:r>
            <a:r>
              <a:rPr dirty="0" u="heavy" sz="4000" spc="-10" b="1" i="1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eX Gyre Adventor"/>
                <a:cs typeface="TeX Gyre Adventor"/>
              </a:rPr>
              <a:t>You</a:t>
            </a:r>
            <a:endParaRPr sz="4000">
              <a:latin typeface="TeX Gyre Adventor"/>
              <a:cs typeface="TeX Gyre Advento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29328" y="2563367"/>
            <a:ext cx="2591562" cy="98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191" y="839724"/>
            <a:ext cx="8825484" cy="501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09076" y="5867400"/>
            <a:ext cx="9906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460248" y="9144"/>
            <a:ext cx="11330305" cy="6391910"/>
            <a:chOff x="460248" y="9144"/>
            <a:chExt cx="11330305" cy="6391910"/>
          </a:xfrm>
        </p:grpSpPr>
        <p:sp>
          <p:nvSpPr>
            <p:cNvPr id="7" name="object 7"/>
            <p:cNvSpPr/>
            <p:nvPr/>
          </p:nvSpPr>
          <p:spPr>
            <a:xfrm>
              <a:off x="7999476" y="9144"/>
              <a:ext cx="1600200" cy="1600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502141" y="1519046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0248" y="1866899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2192000" cy="6689090"/>
            <a:chOff x="0" y="0"/>
            <a:chExt cx="12192000" cy="6689090"/>
          </a:xfrm>
        </p:grpSpPr>
        <p:sp>
          <p:nvSpPr>
            <p:cNvPr id="12" name="object 12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2154935"/>
              <a:ext cx="12191999" cy="45339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1695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Features Of Database</a:t>
            </a:r>
            <a:r>
              <a:rPr dirty="0" sz="3600" spc="-30"/>
              <a:t> </a:t>
            </a:r>
            <a:r>
              <a:rPr dirty="0" sz="3600" spc="-5"/>
              <a:t>: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5298" y="2485466"/>
            <a:ext cx="610108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690"/>
              <a:t>N</a:t>
            </a:r>
            <a:r>
              <a:rPr dirty="0" sz="6000" spc="685"/>
              <a:t>o</a:t>
            </a:r>
            <a:r>
              <a:rPr dirty="0" sz="6000" spc="680"/>
              <a:t>r</a:t>
            </a:r>
            <a:r>
              <a:rPr dirty="0" sz="6000" spc="690"/>
              <a:t>m</a:t>
            </a:r>
            <a:r>
              <a:rPr dirty="0" sz="6000" spc="695"/>
              <a:t>a</a:t>
            </a:r>
            <a:r>
              <a:rPr dirty="0" sz="6000" spc="685"/>
              <a:t>li</a:t>
            </a:r>
            <a:r>
              <a:rPr dirty="0" sz="6000" spc="685"/>
              <a:t>s</a:t>
            </a:r>
            <a:r>
              <a:rPr dirty="0" sz="6000" spc="695"/>
              <a:t>a</a:t>
            </a:r>
            <a:r>
              <a:rPr dirty="0" sz="6000" spc="685"/>
              <a:t>t</a:t>
            </a:r>
            <a:r>
              <a:rPr dirty="0" sz="6000" spc="685"/>
              <a:t>i</a:t>
            </a:r>
            <a:r>
              <a:rPr dirty="0" sz="6000" spc="685"/>
              <a:t>o</a:t>
            </a:r>
            <a:r>
              <a:rPr dirty="0" sz="6000"/>
              <a:t>n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" y="886967"/>
            <a:ext cx="10988040" cy="5084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219" y="687323"/>
            <a:ext cx="10957560" cy="5483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" y="606551"/>
            <a:ext cx="10988040" cy="5644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Meet Popat</dc:creator>
  <dc:title>ZOO MANAGEMENT</dc:title>
  <dcterms:created xsi:type="dcterms:W3CDTF">2023-07-02T10:27:01Z</dcterms:created>
  <dcterms:modified xsi:type="dcterms:W3CDTF">2023-07-02T10:27:01Z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2023-07-02T00:00:00Z</vt:filetime>
  </property>
</Properties>
</file>