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0F75249-822E-456B-A6D7-2A7A7C100176}" type="datetimeFigureOut">
              <a:rPr lang="en-US" smtClean="0"/>
              <a:t>5/4/2023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4FE67FC-70DC-4859-A4DF-61A9BAD9DD0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75249-822E-456B-A6D7-2A7A7C100176}"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E67FC-70DC-4859-A4DF-61A9BAD9DD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75249-822E-456B-A6D7-2A7A7C100176}"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E67FC-70DC-4859-A4DF-61A9BAD9DD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0F75249-822E-456B-A6D7-2A7A7C100176}" type="datetimeFigureOut">
              <a:rPr lang="en-US" smtClean="0"/>
              <a:t>5/4/2023</a:t>
            </a:fld>
            <a:endParaRPr lang="en-US"/>
          </a:p>
        </p:txBody>
      </p:sp>
      <p:sp>
        <p:nvSpPr>
          <p:cNvPr id="9" name="Slide Number Placeholder 8"/>
          <p:cNvSpPr>
            <a:spLocks noGrp="1"/>
          </p:cNvSpPr>
          <p:nvPr>
            <p:ph type="sldNum" sz="quarter" idx="15"/>
          </p:nvPr>
        </p:nvSpPr>
        <p:spPr/>
        <p:txBody>
          <a:bodyPr rtlCol="0"/>
          <a:lstStyle/>
          <a:p>
            <a:fld id="{A4FE67FC-70DC-4859-A4DF-61A9BAD9DD0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0F75249-822E-456B-A6D7-2A7A7C100176}" type="datetimeFigureOut">
              <a:rPr lang="en-US" smtClean="0"/>
              <a:t>5/4/2023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4FE67FC-70DC-4859-A4DF-61A9BAD9DD0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0F75249-822E-456B-A6D7-2A7A7C100176}"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E67FC-70DC-4859-A4DF-61A9BAD9DD0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0F75249-822E-456B-A6D7-2A7A7C100176}"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FE67FC-70DC-4859-A4DF-61A9BAD9DD0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0F75249-822E-456B-A6D7-2A7A7C100176}" type="datetimeFigureOut">
              <a:rPr lang="en-US" smtClean="0"/>
              <a:t>5/4/2023</a:t>
            </a:fld>
            <a:endParaRPr lang="en-US"/>
          </a:p>
        </p:txBody>
      </p:sp>
      <p:sp>
        <p:nvSpPr>
          <p:cNvPr id="7" name="Slide Number Placeholder 6"/>
          <p:cNvSpPr>
            <a:spLocks noGrp="1"/>
          </p:cNvSpPr>
          <p:nvPr>
            <p:ph type="sldNum" sz="quarter" idx="11"/>
          </p:nvPr>
        </p:nvSpPr>
        <p:spPr/>
        <p:txBody>
          <a:bodyPr rtlCol="0"/>
          <a:lstStyle/>
          <a:p>
            <a:fld id="{A4FE67FC-70DC-4859-A4DF-61A9BAD9DD0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75249-822E-456B-A6D7-2A7A7C100176}"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FE67FC-70DC-4859-A4DF-61A9BAD9DD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0F75249-822E-456B-A6D7-2A7A7C100176}" type="datetimeFigureOut">
              <a:rPr lang="en-US" smtClean="0"/>
              <a:t>5/4/2023</a:t>
            </a:fld>
            <a:endParaRPr lang="en-US"/>
          </a:p>
        </p:txBody>
      </p:sp>
      <p:sp>
        <p:nvSpPr>
          <p:cNvPr id="22" name="Slide Number Placeholder 21"/>
          <p:cNvSpPr>
            <a:spLocks noGrp="1"/>
          </p:cNvSpPr>
          <p:nvPr>
            <p:ph type="sldNum" sz="quarter" idx="15"/>
          </p:nvPr>
        </p:nvSpPr>
        <p:spPr/>
        <p:txBody>
          <a:bodyPr rtlCol="0"/>
          <a:lstStyle/>
          <a:p>
            <a:fld id="{A4FE67FC-70DC-4859-A4DF-61A9BAD9DD0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0F75249-822E-456B-A6D7-2A7A7C100176}" type="datetimeFigureOut">
              <a:rPr lang="en-US" smtClean="0"/>
              <a:t>5/4/2023</a:t>
            </a:fld>
            <a:endParaRPr lang="en-US"/>
          </a:p>
        </p:txBody>
      </p:sp>
      <p:sp>
        <p:nvSpPr>
          <p:cNvPr id="18" name="Slide Number Placeholder 17"/>
          <p:cNvSpPr>
            <a:spLocks noGrp="1"/>
          </p:cNvSpPr>
          <p:nvPr>
            <p:ph type="sldNum" sz="quarter" idx="11"/>
          </p:nvPr>
        </p:nvSpPr>
        <p:spPr/>
        <p:txBody>
          <a:bodyPr rtlCol="0"/>
          <a:lstStyle/>
          <a:p>
            <a:fld id="{A4FE67FC-70DC-4859-A4DF-61A9BAD9DD0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0F75249-822E-456B-A6D7-2A7A7C100176}" type="datetimeFigureOut">
              <a:rPr lang="en-US" smtClean="0"/>
              <a:t>5/4/2023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4FE67FC-70DC-4859-A4DF-61A9BAD9DD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47800"/>
            <a:ext cx="8610600" cy="2514599"/>
          </a:xfrm>
        </p:spPr>
        <p:txBody>
          <a:bodyPr>
            <a:normAutofit/>
          </a:bodyPr>
          <a:lstStyle/>
          <a:p>
            <a:r>
              <a:rPr lang="en-US" dirty="0" smtClean="0"/>
              <a:t>Identify the best source of recruitment for a tech startup, based on previous data candidate sources and recruitment strategies.</a:t>
            </a:r>
            <a:endParaRPr lang="en-US" dirty="0"/>
          </a:p>
        </p:txBody>
      </p:sp>
      <p:sp>
        <p:nvSpPr>
          <p:cNvPr id="4" name="TextBox 3"/>
          <p:cNvSpPr txBox="1"/>
          <p:nvPr/>
        </p:nvSpPr>
        <p:spPr>
          <a:xfrm>
            <a:off x="6438900" y="6019800"/>
            <a:ext cx="2362200" cy="461665"/>
          </a:xfrm>
          <a:prstGeom prst="rect">
            <a:avLst/>
          </a:prstGeom>
          <a:noFill/>
        </p:spPr>
        <p:txBody>
          <a:bodyPr wrap="square" rtlCol="0">
            <a:spAutoFit/>
          </a:bodyPr>
          <a:lstStyle/>
          <a:p>
            <a:r>
              <a:rPr lang="en-US" sz="1200" dirty="0" smtClean="0"/>
              <a:t>           By</a:t>
            </a:r>
          </a:p>
          <a:p>
            <a:r>
              <a:rPr lang="en-US" sz="1200" dirty="0" smtClean="0"/>
              <a:t>  Vyankatesh kale</a:t>
            </a:r>
            <a:endParaRPr lang="en-US" sz="1200" dirty="0"/>
          </a:p>
        </p:txBody>
      </p:sp>
    </p:spTree>
    <p:extLst>
      <p:ext uri="{BB962C8B-B14F-4D97-AF65-F5344CB8AC3E}">
        <p14:creationId xmlns:p14="http://schemas.microsoft.com/office/powerpoint/2010/main" val="2428009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3200" b="1" dirty="0" smtClean="0"/>
              <a:t>Introduction</a:t>
            </a:r>
            <a:endParaRPr lang="en-US" sz="3200" b="1" dirty="0"/>
          </a:p>
        </p:txBody>
      </p:sp>
      <p:sp>
        <p:nvSpPr>
          <p:cNvPr id="3" name="Content Placeholder 2"/>
          <p:cNvSpPr>
            <a:spLocks noGrp="1"/>
          </p:cNvSpPr>
          <p:nvPr>
            <p:ph sz="quarter" idx="1"/>
          </p:nvPr>
        </p:nvSpPr>
        <p:spPr/>
        <p:txBody>
          <a:bodyPr/>
          <a:lstStyle/>
          <a:p>
            <a:r>
              <a:rPr lang="en-US" dirty="0" smtClean="0"/>
              <a:t>This assignment aims to giv</a:t>
            </a:r>
            <a:r>
              <a:rPr lang="en-US" dirty="0" smtClean="0"/>
              <a:t>e you an idea of applying EDA in a real life business scenario. In this assignment , apart from applying the techniques that you have learnt in EDA module, you </a:t>
            </a:r>
            <a:r>
              <a:rPr lang="en-US" dirty="0"/>
              <a:t>w</a:t>
            </a:r>
            <a:r>
              <a:rPr lang="en-US" dirty="0" smtClean="0"/>
              <a:t>ill also developed a basic understanding of the </a:t>
            </a:r>
            <a:r>
              <a:rPr lang="en-US" dirty="0"/>
              <a:t>best source of recruitment for a tech </a:t>
            </a:r>
            <a:r>
              <a:rPr lang="en-US" dirty="0" smtClean="0"/>
              <a:t>startup company  </a:t>
            </a:r>
            <a:r>
              <a:rPr lang="en-US" dirty="0"/>
              <a:t>based on </a:t>
            </a:r>
            <a:r>
              <a:rPr lang="en-US" dirty="0" smtClean="0"/>
              <a:t>their previous </a:t>
            </a:r>
            <a:r>
              <a:rPr lang="en-US" dirty="0"/>
              <a:t>data </a:t>
            </a:r>
            <a:r>
              <a:rPr lang="en-US" dirty="0" smtClean="0"/>
              <a:t>of candidate </a:t>
            </a:r>
            <a:r>
              <a:rPr lang="en-US" dirty="0"/>
              <a:t>sources and recruitment strategies.</a:t>
            </a:r>
            <a:endParaRPr lang="en-US" dirty="0"/>
          </a:p>
        </p:txBody>
      </p:sp>
    </p:spTree>
    <p:extLst>
      <p:ext uri="{BB962C8B-B14F-4D97-AF65-F5344CB8AC3E}">
        <p14:creationId xmlns:p14="http://schemas.microsoft.com/office/powerpoint/2010/main" val="95151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3200" b="1" dirty="0" smtClean="0"/>
              <a:t>problem statement</a:t>
            </a:r>
            <a:endParaRPr lang="en-US" sz="3200" b="1" dirty="0"/>
          </a:p>
        </p:txBody>
      </p:sp>
      <p:sp>
        <p:nvSpPr>
          <p:cNvPr id="3" name="Content Placeholder 2"/>
          <p:cNvSpPr>
            <a:spLocks noGrp="1"/>
          </p:cNvSpPr>
          <p:nvPr>
            <p:ph sz="quarter" idx="1"/>
          </p:nvPr>
        </p:nvSpPr>
        <p:spPr/>
        <p:txBody>
          <a:bodyPr/>
          <a:lstStyle/>
          <a:p>
            <a:r>
              <a:rPr lang="en-US" dirty="0" smtClean="0"/>
              <a:t>Identifying the best sources of Recruitment for a tech startup , based on their previous data of candidate sources and recruitment strategies and </a:t>
            </a:r>
            <a:r>
              <a:rPr lang="en-US" dirty="0" smtClean="0"/>
              <a:t> Identify the best Recruiting sources which has the best performance for the startup.</a:t>
            </a:r>
            <a:endParaRPr lang="en-US" dirty="0" smtClean="0"/>
          </a:p>
          <a:p>
            <a:endParaRPr lang="en-US" dirty="0"/>
          </a:p>
        </p:txBody>
      </p:sp>
    </p:spTree>
    <p:extLst>
      <p:ext uri="{BB962C8B-B14F-4D97-AF65-F5344CB8AC3E}">
        <p14:creationId xmlns:p14="http://schemas.microsoft.com/office/powerpoint/2010/main" val="3871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3200" b="1" dirty="0"/>
              <a:t>b</a:t>
            </a:r>
            <a:r>
              <a:rPr lang="en-US" sz="3200" b="1" dirty="0" smtClean="0"/>
              <a:t>usiness </a:t>
            </a:r>
            <a:r>
              <a:rPr lang="en-US" sz="3200" b="1" dirty="0"/>
              <a:t>o</a:t>
            </a:r>
            <a:r>
              <a:rPr lang="en-US" sz="3200" b="1" dirty="0" smtClean="0"/>
              <a:t>bjective</a:t>
            </a:r>
            <a:endParaRPr lang="en-US" sz="3200" b="1" dirty="0"/>
          </a:p>
        </p:txBody>
      </p:sp>
      <p:sp>
        <p:nvSpPr>
          <p:cNvPr id="3" name="Content Placeholder 2"/>
          <p:cNvSpPr>
            <a:spLocks noGrp="1"/>
          </p:cNvSpPr>
          <p:nvPr>
            <p:ph sz="quarter" idx="1"/>
          </p:nvPr>
        </p:nvSpPr>
        <p:spPr/>
        <p:txBody>
          <a:bodyPr/>
          <a:lstStyle/>
          <a:p>
            <a:r>
              <a:rPr lang="en-US" dirty="0" smtClean="0"/>
              <a:t>This case study aims to identify the best recruiting sources for the tech startup based on the previous data of candidate sources and recruiting strategies. Identify best recruiting source which helps the startup grow.</a:t>
            </a:r>
          </a:p>
          <a:p>
            <a:r>
              <a:rPr lang="en-US" dirty="0" smtClean="0"/>
              <a:t>Visualize the data and draw inferences and make conclusions regarding the quality of the recruiting sources being used </a:t>
            </a:r>
            <a:endParaRPr lang="en-US" dirty="0"/>
          </a:p>
        </p:txBody>
      </p:sp>
    </p:spTree>
    <p:extLst>
      <p:ext uri="{BB962C8B-B14F-4D97-AF65-F5344CB8AC3E}">
        <p14:creationId xmlns:p14="http://schemas.microsoft.com/office/powerpoint/2010/main" val="128650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3200" b="1" dirty="0" smtClean="0"/>
              <a:t>approach</a:t>
            </a:r>
            <a:endParaRPr lang="en-US" sz="3200" b="1" dirty="0"/>
          </a:p>
        </p:txBody>
      </p:sp>
      <p:sp>
        <p:nvSpPr>
          <p:cNvPr id="3" name="Content Placeholder 2"/>
          <p:cNvSpPr>
            <a:spLocks noGrp="1"/>
          </p:cNvSpPr>
          <p:nvPr>
            <p:ph sz="quarter" idx="1"/>
          </p:nvPr>
        </p:nvSpPr>
        <p:spPr/>
        <p:txBody>
          <a:bodyPr>
            <a:normAutofit fontScale="85000" lnSpcReduction="10000"/>
          </a:bodyPr>
          <a:lstStyle/>
          <a:p>
            <a:pPr marL="457200" indent="-457200">
              <a:buFont typeface="+mj-lt"/>
              <a:buAutoNum type="arabicPeriod"/>
            </a:pPr>
            <a:r>
              <a:rPr lang="en-US" dirty="0" smtClean="0"/>
              <a:t>Import the packages </a:t>
            </a:r>
          </a:p>
          <a:p>
            <a:pPr marL="457200" indent="-457200">
              <a:buFont typeface="+mj-lt"/>
              <a:buAutoNum type="arabicPeriod"/>
            </a:pPr>
            <a:r>
              <a:rPr lang="en-US" dirty="0" smtClean="0"/>
              <a:t>Read the data (Recruiting_data.csv)</a:t>
            </a:r>
          </a:p>
          <a:p>
            <a:pPr marL="457200" indent="-457200">
              <a:buFont typeface="+mj-lt"/>
              <a:buAutoNum type="arabicPeriod"/>
            </a:pPr>
            <a:r>
              <a:rPr lang="en-US" dirty="0" smtClean="0"/>
              <a:t>Check the null/missing values</a:t>
            </a:r>
          </a:p>
          <a:p>
            <a:pPr marL="457200" indent="-457200">
              <a:buFont typeface="+mj-lt"/>
              <a:buAutoNum type="arabicPeriod"/>
            </a:pPr>
            <a:r>
              <a:rPr lang="en-US" dirty="0" smtClean="0"/>
              <a:t>Replace null values with ‘Other’</a:t>
            </a:r>
          </a:p>
          <a:p>
            <a:pPr marL="457200" indent="-457200">
              <a:buFont typeface="+mj-lt"/>
              <a:buAutoNum type="arabicPeriod"/>
            </a:pPr>
            <a:r>
              <a:rPr lang="en-US" dirty="0" smtClean="0"/>
              <a:t>Perform a count on each group using grouping function</a:t>
            </a:r>
          </a:p>
          <a:p>
            <a:pPr marL="457200" indent="-457200">
              <a:buFont typeface="+mj-lt"/>
              <a:buAutoNum type="arabicPeriod"/>
            </a:pPr>
            <a:r>
              <a:rPr lang="en-US" dirty="0" smtClean="0"/>
              <a:t>Calculate average sales number group by recruiting source</a:t>
            </a:r>
          </a:p>
          <a:p>
            <a:pPr marL="457200" indent="-457200">
              <a:buFont typeface="+mj-lt"/>
              <a:buAutoNum type="arabicPeriod"/>
            </a:pPr>
            <a:r>
              <a:rPr lang="en-US" dirty="0"/>
              <a:t>Calculate average </a:t>
            </a:r>
            <a:r>
              <a:rPr lang="en-US" dirty="0" smtClean="0"/>
              <a:t>attrition number group by recruiting source</a:t>
            </a:r>
          </a:p>
          <a:p>
            <a:pPr marL="457200" indent="-457200">
              <a:buFont typeface="+mj-lt"/>
              <a:buAutoNum type="arabicPeriod"/>
            </a:pPr>
            <a:r>
              <a:rPr lang="en-US" dirty="0" smtClean="0"/>
              <a:t>Visualize the data using plotnine</a:t>
            </a:r>
          </a:p>
          <a:p>
            <a:pPr marL="457200" indent="-457200">
              <a:buFont typeface="+mj-lt"/>
              <a:buAutoNum type="arabicPeriod"/>
            </a:pPr>
            <a:r>
              <a:rPr lang="en-US" dirty="0" smtClean="0"/>
              <a:t>Install plotnine and import packages from plotnine</a:t>
            </a:r>
          </a:p>
          <a:p>
            <a:pPr marL="457200" indent="-457200">
              <a:buFont typeface="+mj-lt"/>
              <a:buAutoNum type="arabicPeriod"/>
            </a:pPr>
            <a:r>
              <a:rPr lang="en-US" dirty="0" smtClean="0"/>
              <a:t>Plot a ggplot using attrition number by recruiting source</a:t>
            </a:r>
            <a:endParaRPr lang="en-US" dirty="0"/>
          </a:p>
          <a:p>
            <a:pPr marL="457200" indent="-457200">
              <a:buFont typeface="+mj-lt"/>
              <a:buAutoNum type="arabicPeriod"/>
            </a:pPr>
            <a:r>
              <a:rPr lang="en-US" dirty="0"/>
              <a:t>Plot a ggplot using </a:t>
            </a:r>
            <a:r>
              <a:rPr lang="en-US" dirty="0" smtClean="0"/>
              <a:t>sales number </a:t>
            </a:r>
            <a:r>
              <a:rPr lang="en-US" dirty="0"/>
              <a:t>by recruiting </a:t>
            </a:r>
            <a:r>
              <a:rPr lang="en-US" dirty="0" smtClean="0"/>
              <a:t>source</a:t>
            </a:r>
          </a:p>
          <a:p>
            <a:pPr marL="457200" indent="-457200">
              <a:buFont typeface="+mj-lt"/>
              <a:buAutoNum type="arabicPeriod"/>
            </a:pPr>
            <a:r>
              <a:rPr lang="en-US" dirty="0" smtClean="0"/>
              <a:t>Conclusion </a:t>
            </a:r>
          </a:p>
        </p:txBody>
      </p:sp>
    </p:spTree>
    <p:extLst>
      <p:ext uri="{BB962C8B-B14F-4D97-AF65-F5344CB8AC3E}">
        <p14:creationId xmlns:p14="http://schemas.microsoft.com/office/powerpoint/2010/main" val="288211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fontScale="90000"/>
          </a:bodyPr>
          <a:lstStyle/>
          <a:p>
            <a:pPr algn="ctr"/>
            <a:r>
              <a:rPr lang="en-US" sz="3200" b="1" dirty="0"/>
              <a:t>d</a:t>
            </a:r>
            <a:r>
              <a:rPr lang="en-US" sz="3200" b="1" dirty="0" smtClean="0"/>
              <a:t>ata visualization </a:t>
            </a:r>
            <a:br>
              <a:rPr lang="en-US" sz="3200" b="1" dirty="0" smtClean="0"/>
            </a:br>
            <a:r>
              <a:rPr lang="en-US" sz="3200" b="1" dirty="0"/>
              <a:t/>
            </a:r>
            <a:br>
              <a:rPr lang="en-US" sz="3200" b="1" dirty="0"/>
            </a:br>
            <a:r>
              <a:rPr lang="en-US" sz="1300" b="1" u="sng" dirty="0"/>
              <a:t>a ggplot using </a:t>
            </a:r>
            <a:r>
              <a:rPr lang="en-US" sz="1300" b="1" u="sng" dirty="0" smtClean="0"/>
              <a:t>attrition numbers </a:t>
            </a:r>
            <a:r>
              <a:rPr lang="en-US" sz="1300" b="1" u="sng" dirty="0"/>
              <a:t>by the </a:t>
            </a:r>
            <a:r>
              <a:rPr lang="en-US" sz="1300" b="1" u="sng" dirty="0" smtClean="0"/>
              <a:t>recruiting </a:t>
            </a:r>
            <a:r>
              <a:rPr lang="en-US" sz="1300" b="1" u="sng" dirty="0"/>
              <a:t>Source.</a:t>
            </a:r>
            <a:endParaRPr lang="en-US" sz="3200" b="1" u="sng"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55766" y="1545328"/>
            <a:ext cx="5221234" cy="3941072"/>
          </a:xfrm>
        </p:spPr>
      </p:pic>
      <p:sp>
        <p:nvSpPr>
          <p:cNvPr id="5" name="TextBox 4"/>
          <p:cNvSpPr txBox="1"/>
          <p:nvPr/>
        </p:nvSpPr>
        <p:spPr>
          <a:xfrm>
            <a:off x="609600" y="5615226"/>
            <a:ext cx="7391400" cy="861774"/>
          </a:xfrm>
          <a:prstGeom prst="rect">
            <a:avLst/>
          </a:prstGeom>
          <a:noFill/>
        </p:spPr>
        <p:txBody>
          <a:bodyPr wrap="square" rtlCol="0">
            <a:spAutoFit/>
          </a:bodyPr>
          <a:lstStyle/>
          <a:p>
            <a:r>
              <a:rPr lang="en-US" sz="1600" dirty="0" smtClean="0"/>
              <a:t>Insights from above graph :</a:t>
            </a:r>
          </a:p>
          <a:p>
            <a:endParaRPr lang="en-US" dirty="0" smtClean="0"/>
          </a:p>
          <a:p>
            <a:r>
              <a:rPr lang="en-US" sz="1400" dirty="0" smtClean="0"/>
              <a:t>1. All recruiting sources have Either attrition 0 or attrition 1</a:t>
            </a:r>
            <a:endParaRPr lang="en-US" sz="1400" dirty="0"/>
          </a:p>
        </p:txBody>
      </p:sp>
    </p:spTree>
    <p:extLst>
      <p:ext uri="{BB962C8B-B14F-4D97-AF65-F5344CB8AC3E}">
        <p14:creationId xmlns:p14="http://schemas.microsoft.com/office/powerpoint/2010/main" val="404218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600" u="sng" dirty="0"/>
              <a:t>a </a:t>
            </a:r>
            <a:r>
              <a:rPr lang="en-US" sz="1400" u="sng" dirty="0"/>
              <a:t>ggplot</a:t>
            </a:r>
            <a:r>
              <a:rPr lang="en-US" sz="1600" u="sng" dirty="0"/>
              <a:t> using Sales numbers by the Recruiting Source.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0200" y="1545328"/>
            <a:ext cx="5047498" cy="3941072"/>
          </a:xfrm>
        </p:spPr>
      </p:pic>
      <p:sp>
        <p:nvSpPr>
          <p:cNvPr id="5" name="TextBox 4"/>
          <p:cNvSpPr txBox="1"/>
          <p:nvPr/>
        </p:nvSpPr>
        <p:spPr>
          <a:xfrm>
            <a:off x="533400" y="5791200"/>
            <a:ext cx="7239000" cy="830997"/>
          </a:xfrm>
          <a:prstGeom prst="rect">
            <a:avLst/>
          </a:prstGeom>
          <a:noFill/>
        </p:spPr>
        <p:txBody>
          <a:bodyPr wrap="square" rtlCol="0">
            <a:spAutoFit/>
          </a:bodyPr>
          <a:lstStyle/>
          <a:p>
            <a:r>
              <a:rPr lang="en-US" sz="1600" dirty="0" smtClean="0"/>
              <a:t>Insights from above graph :</a:t>
            </a:r>
          </a:p>
          <a:p>
            <a:r>
              <a:rPr lang="en-US" sz="1600" dirty="0" smtClean="0"/>
              <a:t>1.</a:t>
            </a:r>
            <a:r>
              <a:rPr lang="en-US" sz="1600" b="1" dirty="0" smtClean="0"/>
              <a:t> </a:t>
            </a:r>
            <a:r>
              <a:rPr lang="en-US" sz="1400" dirty="0"/>
              <a:t>Performance rating of recruiting sources like </a:t>
            </a:r>
            <a:r>
              <a:rPr lang="en-US" sz="1400" dirty="0" smtClean="0"/>
              <a:t>Referral </a:t>
            </a:r>
            <a:r>
              <a:rPr lang="en-US" sz="1400" dirty="0"/>
              <a:t>and search firm is less than all other sources</a:t>
            </a:r>
            <a:endParaRPr lang="en-US" sz="1400" dirty="0"/>
          </a:p>
        </p:txBody>
      </p:sp>
    </p:spTree>
    <p:extLst>
      <p:ext uri="{BB962C8B-B14F-4D97-AF65-F5344CB8AC3E}">
        <p14:creationId xmlns:p14="http://schemas.microsoft.com/office/powerpoint/2010/main" val="338069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rmAutofit/>
          </a:bodyPr>
          <a:lstStyle/>
          <a:p>
            <a:pPr algn="ctr"/>
            <a:r>
              <a:rPr lang="en-US" sz="3200" b="1" dirty="0" smtClean="0"/>
              <a:t>conclusion</a:t>
            </a:r>
            <a:endParaRPr lang="en-US" sz="3200" b="1" dirty="0"/>
          </a:p>
        </p:txBody>
      </p:sp>
      <p:sp>
        <p:nvSpPr>
          <p:cNvPr id="3" name="Content Placeholder 2"/>
          <p:cNvSpPr>
            <a:spLocks noGrp="1"/>
          </p:cNvSpPr>
          <p:nvPr>
            <p:ph sz="quarter" idx="1"/>
          </p:nvPr>
        </p:nvSpPr>
        <p:spPr/>
        <p:txBody>
          <a:bodyPr>
            <a:normAutofit fontScale="92500" lnSpcReduction="10000"/>
          </a:bodyPr>
          <a:lstStyle/>
          <a:p>
            <a:r>
              <a:rPr lang="en-US" dirty="0" smtClean="0"/>
              <a:t>Recruiting source ‘Other’ has the highest average sales and search firm has least average sales</a:t>
            </a:r>
          </a:p>
          <a:p>
            <a:r>
              <a:rPr lang="en-US" dirty="0" smtClean="0"/>
              <a:t>Search firm has the highest average attrition number</a:t>
            </a:r>
          </a:p>
          <a:p>
            <a:r>
              <a:rPr lang="en-US" dirty="0" smtClean="0"/>
              <a:t>Based </a:t>
            </a:r>
            <a:r>
              <a:rPr lang="en-US" dirty="0"/>
              <a:t>on the visualizations Other recruiting source has a best average </a:t>
            </a:r>
            <a:r>
              <a:rPr lang="en-US" dirty="0" smtClean="0"/>
              <a:t>performance</a:t>
            </a:r>
          </a:p>
          <a:p>
            <a:r>
              <a:rPr lang="en-US" dirty="0"/>
              <a:t>Search firm has a low performance </a:t>
            </a:r>
            <a:r>
              <a:rPr lang="en-US" dirty="0" smtClean="0"/>
              <a:t>rating</a:t>
            </a:r>
          </a:p>
          <a:p>
            <a:r>
              <a:rPr lang="en-US" dirty="0"/>
              <a:t>All recruiting sources have Either attrition 0 or attrition </a:t>
            </a:r>
            <a:r>
              <a:rPr lang="en-US" dirty="0" smtClean="0"/>
              <a:t>1</a:t>
            </a:r>
            <a:endParaRPr lang="en-US" dirty="0"/>
          </a:p>
          <a:p>
            <a:r>
              <a:rPr lang="en-US" dirty="0" smtClean="0"/>
              <a:t>My </a:t>
            </a:r>
            <a:r>
              <a:rPr lang="en-US" dirty="0"/>
              <a:t>recommendations on the best recruiting source are 'Campus' and 'referral' because these two having a best performance rating i.e. rating above 3</a:t>
            </a:r>
          </a:p>
          <a:p>
            <a:r>
              <a:rPr lang="en-US" dirty="0" smtClean="0"/>
              <a:t>All </a:t>
            </a:r>
            <a:r>
              <a:rPr lang="en-US" dirty="0"/>
              <a:t>recruiting sources does not have performance rating above 3 except 'Campus and Referral'</a:t>
            </a:r>
          </a:p>
          <a:p>
            <a:endParaRPr lang="en-US" dirty="0"/>
          </a:p>
          <a:p>
            <a:endParaRPr lang="en-US" dirty="0"/>
          </a:p>
        </p:txBody>
      </p:sp>
    </p:spTree>
    <p:extLst>
      <p:ext uri="{BB962C8B-B14F-4D97-AF65-F5344CB8AC3E}">
        <p14:creationId xmlns:p14="http://schemas.microsoft.com/office/powerpoint/2010/main" val="339091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7467600" cy="1143000"/>
          </a:xfrm>
        </p:spPr>
        <p:txBody>
          <a:bodyPr>
            <a:normAutofit/>
          </a:bodyPr>
          <a:lstStyle/>
          <a:p>
            <a:pPr algn="ctr"/>
            <a:r>
              <a:rPr lang="en-US" sz="3200" b="1" dirty="0" smtClean="0"/>
              <a:t>Thank you </a:t>
            </a:r>
            <a:endParaRPr lang="en-US" sz="3200" b="1" dirty="0"/>
          </a:p>
        </p:txBody>
      </p:sp>
    </p:spTree>
    <p:extLst>
      <p:ext uri="{BB962C8B-B14F-4D97-AF65-F5344CB8AC3E}">
        <p14:creationId xmlns:p14="http://schemas.microsoft.com/office/powerpoint/2010/main" val="722973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413</TotalTime>
  <Words>414</Words>
  <Application>Microsoft Office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Identify the best source of recruitment for a tech startup, based on previous data candidate sources and recruitment strategies.</vt:lpstr>
      <vt:lpstr>Introduction</vt:lpstr>
      <vt:lpstr>problem statement</vt:lpstr>
      <vt:lpstr>business objective</vt:lpstr>
      <vt:lpstr>approach</vt:lpstr>
      <vt:lpstr>data visualization   a ggplot using attrition numbers by the recruiting Source.</vt:lpstr>
      <vt:lpstr>a ggplot using Sales numbers by the Recruiting Source.</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the best source of recruitment for a tech startup, based on previous data candidate sources and recruitment strategies.</dc:title>
  <dc:creator>Admin</dc:creator>
  <cp:lastModifiedBy>Admin</cp:lastModifiedBy>
  <cp:revision>9</cp:revision>
  <dcterms:created xsi:type="dcterms:W3CDTF">2023-04-30T07:48:42Z</dcterms:created>
  <dcterms:modified xsi:type="dcterms:W3CDTF">2023-05-04T10:07:58Z</dcterms:modified>
</cp:coreProperties>
</file>