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6" r:id="rId11"/>
    <p:sldId id="267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4" r:id="rId31"/>
    <p:sldId id="286" r:id="rId32"/>
    <p:sldId id="287" r:id="rId33"/>
    <p:sldId id="288" r:id="rId34"/>
    <p:sldId id="289" r:id="rId35"/>
    <p:sldId id="290" r:id="rId36"/>
    <p:sldId id="292" r:id="rId37"/>
    <p:sldId id="291" r:id="rId38"/>
    <p:sldId id="293" r:id="rId39"/>
    <p:sldId id="296" r:id="rId40"/>
    <p:sldId id="294" r:id="rId41"/>
    <p:sldId id="295" r:id="rId42"/>
    <p:sldId id="298" r:id="rId43"/>
    <p:sldId id="299" r:id="rId44"/>
    <p:sldId id="297" r:id="rId45"/>
    <p:sldId id="300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151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554D-0403-4442-B4AD-FD6AE944697D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900D0-E4C7-49AA-9A42-7CDF7921C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14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554D-0403-4442-B4AD-FD6AE944697D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900D0-E4C7-49AA-9A42-7CDF7921C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79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554D-0403-4442-B4AD-FD6AE944697D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900D0-E4C7-49AA-9A42-7CDF7921C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3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554D-0403-4442-B4AD-FD6AE944697D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900D0-E4C7-49AA-9A42-7CDF7921C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4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554D-0403-4442-B4AD-FD6AE944697D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900D0-E4C7-49AA-9A42-7CDF7921C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85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554D-0403-4442-B4AD-FD6AE944697D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900D0-E4C7-49AA-9A42-7CDF7921C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06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554D-0403-4442-B4AD-FD6AE944697D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900D0-E4C7-49AA-9A42-7CDF7921C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8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554D-0403-4442-B4AD-FD6AE944697D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900D0-E4C7-49AA-9A42-7CDF7921C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2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554D-0403-4442-B4AD-FD6AE944697D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900D0-E4C7-49AA-9A42-7CDF7921C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57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554D-0403-4442-B4AD-FD6AE944697D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900D0-E4C7-49AA-9A42-7CDF7921C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0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554D-0403-4442-B4AD-FD6AE944697D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900D0-E4C7-49AA-9A42-7CDF7921C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90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E554D-0403-4442-B4AD-FD6AE944697D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900D0-E4C7-49AA-9A42-7CDF7921C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Exam 1 Reviews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1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7026" y="737419"/>
            <a:ext cx="1276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while loops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348142" y="1180914"/>
            <a:ext cx="2225289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initialize counter;</a:t>
            </a:r>
            <a:endParaRPr lang="en-US" sz="1400" b="1" dirty="0" smtClean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(condition1)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//loop body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update counter;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907161" y="2340519"/>
            <a:ext cx="1570703" cy="612648"/>
            <a:chOff x="5722374" y="2109019"/>
            <a:chExt cx="1570703" cy="612648"/>
          </a:xfrm>
        </p:grpSpPr>
        <p:sp>
          <p:nvSpPr>
            <p:cNvPr id="5" name="Flowchart: Decision 4"/>
            <p:cNvSpPr/>
            <p:nvPr/>
          </p:nvSpPr>
          <p:spPr>
            <a:xfrm>
              <a:off x="5722374" y="2109019"/>
              <a:ext cx="1570703" cy="612648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86561" y="2230677"/>
              <a:ext cx="1242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 1</a:t>
              </a:r>
              <a:endParaRPr lang="en-US" dirty="0"/>
            </a:p>
          </p:txBody>
        </p:sp>
      </p:grp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7692512" y="2953167"/>
            <a:ext cx="1" cy="5229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Process 7"/>
          <p:cNvSpPr/>
          <p:nvPr/>
        </p:nvSpPr>
        <p:spPr>
          <a:xfrm>
            <a:off x="7215760" y="3477840"/>
            <a:ext cx="914400" cy="6126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endCxn id="5" idx="0"/>
          </p:cNvCxnSpPr>
          <p:nvPr/>
        </p:nvCxnSpPr>
        <p:spPr>
          <a:xfrm>
            <a:off x="7692512" y="1905441"/>
            <a:ext cx="1" cy="435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338777" y="3539152"/>
            <a:ext cx="6769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 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7215760" y="4370149"/>
            <a:ext cx="914400" cy="6126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277324" y="4445640"/>
            <a:ext cx="8528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 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</a:p>
        </p:txBody>
      </p:sp>
      <p:cxnSp>
        <p:nvCxnSpPr>
          <p:cNvPr id="14" name="Straight Arrow Connector 13"/>
          <p:cNvCxnSpPr>
            <a:stCxn id="8" idx="2"/>
            <a:endCxn id="11" idx="0"/>
          </p:cNvCxnSpPr>
          <p:nvPr/>
        </p:nvCxnSpPr>
        <p:spPr>
          <a:xfrm>
            <a:off x="7672960" y="4090488"/>
            <a:ext cx="0" cy="2796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6540910" y="2648021"/>
            <a:ext cx="678426" cy="2020529"/>
          </a:xfrm>
          <a:custGeom>
            <a:avLst/>
            <a:gdLst>
              <a:gd name="connsiteX0" fmla="*/ 678426 w 678426"/>
              <a:gd name="connsiteY0" fmla="*/ 2020529 h 2020529"/>
              <a:gd name="connsiteX1" fmla="*/ 0 w 678426"/>
              <a:gd name="connsiteY1" fmla="*/ 2020529 h 2020529"/>
              <a:gd name="connsiteX2" fmla="*/ 0 w 678426"/>
              <a:gd name="connsiteY2" fmla="*/ 0 h 2020529"/>
              <a:gd name="connsiteX3" fmla="*/ 361336 w 678426"/>
              <a:gd name="connsiteY3" fmla="*/ 7375 h 202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8426" h="2020529">
                <a:moveTo>
                  <a:pt x="678426" y="2020529"/>
                </a:moveTo>
                <a:lnTo>
                  <a:pt x="0" y="2020529"/>
                </a:lnTo>
                <a:lnTo>
                  <a:pt x="0" y="0"/>
                </a:lnTo>
                <a:lnTo>
                  <a:pt x="361336" y="7375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72960" y="298685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0" name="Freeform 19"/>
          <p:cNvSpPr/>
          <p:nvPr/>
        </p:nvSpPr>
        <p:spPr>
          <a:xfrm>
            <a:off x="7757652" y="2633273"/>
            <a:ext cx="1061884" cy="3001296"/>
          </a:xfrm>
          <a:custGeom>
            <a:avLst/>
            <a:gdLst>
              <a:gd name="connsiteX0" fmla="*/ 575187 w 958645"/>
              <a:gd name="connsiteY0" fmla="*/ 0 h 2986548"/>
              <a:gd name="connsiteX1" fmla="*/ 892277 w 958645"/>
              <a:gd name="connsiteY1" fmla="*/ 0 h 2986548"/>
              <a:gd name="connsiteX2" fmla="*/ 958645 w 958645"/>
              <a:gd name="connsiteY2" fmla="*/ 2580967 h 2986548"/>
              <a:gd name="connsiteX3" fmla="*/ 0 w 958645"/>
              <a:gd name="connsiteY3" fmla="*/ 2566219 h 2986548"/>
              <a:gd name="connsiteX4" fmla="*/ 7374 w 958645"/>
              <a:gd name="connsiteY4" fmla="*/ 2986548 h 2986548"/>
              <a:gd name="connsiteX0" fmla="*/ 575187 w 914400"/>
              <a:gd name="connsiteY0" fmla="*/ 0 h 2986548"/>
              <a:gd name="connsiteX1" fmla="*/ 892277 w 914400"/>
              <a:gd name="connsiteY1" fmla="*/ 0 h 2986548"/>
              <a:gd name="connsiteX2" fmla="*/ 914400 w 914400"/>
              <a:gd name="connsiteY2" fmla="*/ 2580967 h 2986548"/>
              <a:gd name="connsiteX3" fmla="*/ 0 w 914400"/>
              <a:gd name="connsiteY3" fmla="*/ 2566219 h 2986548"/>
              <a:gd name="connsiteX4" fmla="*/ 7374 w 914400"/>
              <a:gd name="connsiteY4" fmla="*/ 2986548 h 2986548"/>
              <a:gd name="connsiteX0" fmla="*/ 722671 w 1061884"/>
              <a:gd name="connsiteY0" fmla="*/ 0 h 2986548"/>
              <a:gd name="connsiteX1" fmla="*/ 1039761 w 1061884"/>
              <a:gd name="connsiteY1" fmla="*/ 0 h 2986548"/>
              <a:gd name="connsiteX2" fmla="*/ 1061884 w 1061884"/>
              <a:gd name="connsiteY2" fmla="*/ 2580967 h 2986548"/>
              <a:gd name="connsiteX3" fmla="*/ 0 w 1061884"/>
              <a:gd name="connsiteY3" fmla="*/ 2566219 h 2986548"/>
              <a:gd name="connsiteX4" fmla="*/ 154858 w 1061884"/>
              <a:gd name="connsiteY4" fmla="*/ 2986548 h 2986548"/>
              <a:gd name="connsiteX0" fmla="*/ 722671 w 1061884"/>
              <a:gd name="connsiteY0" fmla="*/ 0 h 3001296"/>
              <a:gd name="connsiteX1" fmla="*/ 1039761 w 1061884"/>
              <a:gd name="connsiteY1" fmla="*/ 0 h 3001296"/>
              <a:gd name="connsiteX2" fmla="*/ 1061884 w 1061884"/>
              <a:gd name="connsiteY2" fmla="*/ 2580967 h 3001296"/>
              <a:gd name="connsiteX3" fmla="*/ 0 w 1061884"/>
              <a:gd name="connsiteY3" fmla="*/ 2566219 h 3001296"/>
              <a:gd name="connsiteX4" fmla="*/ 0 w 1061884"/>
              <a:gd name="connsiteY4" fmla="*/ 3001296 h 3001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1884" h="3001296">
                <a:moveTo>
                  <a:pt x="722671" y="0"/>
                </a:moveTo>
                <a:lnTo>
                  <a:pt x="1039761" y="0"/>
                </a:lnTo>
                <a:lnTo>
                  <a:pt x="1061884" y="2580967"/>
                </a:lnTo>
                <a:lnTo>
                  <a:pt x="0" y="2566219"/>
                </a:lnTo>
                <a:lnTo>
                  <a:pt x="0" y="3001296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418709" y="226394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7127717" y="1374002"/>
            <a:ext cx="1129590" cy="537156"/>
            <a:chOff x="6776885" y="4781796"/>
            <a:chExt cx="1129590" cy="537156"/>
          </a:xfrm>
        </p:grpSpPr>
        <p:sp>
          <p:nvSpPr>
            <p:cNvPr id="22" name="Flowchart: Process 21"/>
            <p:cNvSpPr/>
            <p:nvPr/>
          </p:nvSpPr>
          <p:spPr>
            <a:xfrm>
              <a:off x="6776885" y="4781796"/>
              <a:ext cx="1129590" cy="537156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776885" y="4819541"/>
              <a:ext cx="112959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initialize </a:t>
              </a:r>
            </a:p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counter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88933" y="3075039"/>
            <a:ext cx="3943708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[50] = {“This is a test!”};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&lt;50)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=49;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&gt;=0)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70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4903" y="486697"/>
            <a:ext cx="1594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do-while loops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879084" y="981811"/>
            <a:ext cx="233269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initialize counter;</a:t>
            </a:r>
            <a:endParaRPr lang="en-US" sz="1400" b="1" dirty="0" smtClean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//loop body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update counter;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(condition1);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886430" y="4466687"/>
            <a:ext cx="1570703" cy="612648"/>
            <a:chOff x="5722374" y="2109019"/>
            <a:chExt cx="1570703" cy="612648"/>
          </a:xfrm>
        </p:grpSpPr>
        <p:sp>
          <p:nvSpPr>
            <p:cNvPr id="5" name="Flowchart: Decision 4"/>
            <p:cNvSpPr/>
            <p:nvPr/>
          </p:nvSpPr>
          <p:spPr>
            <a:xfrm>
              <a:off x="5722374" y="2109019"/>
              <a:ext cx="1570703" cy="612648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86561" y="2230677"/>
              <a:ext cx="1242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 1</a:t>
              </a:r>
              <a:endParaRPr lang="en-US" dirty="0"/>
            </a:p>
          </p:txBody>
        </p:sp>
      </p:grp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7671781" y="5079335"/>
            <a:ext cx="1" cy="5229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Process 7"/>
          <p:cNvSpPr/>
          <p:nvPr/>
        </p:nvSpPr>
        <p:spPr>
          <a:xfrm>
            <a:off x="7214582" y="2528871"/>
            <a:ext cx="914400" cy="6126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endCxn id="5" idx="0"/>
          </p:cNvCxnSpPr>
          <p:nvPr/>
        </p:nvCxnSpPr>
        <p:spPr>
          <a:xfrm>
            <a:off x="7671781" y="4031609"/>
            <a:ext cx="1" cy="435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337599" y="2590183"/>
            <a:ext cx="6769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 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7214582" y="3421180"/>
            <a:ext cx="914400" cy="6126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276146" y="3496671"/>
            <a:ext cx="8528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 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</a:p>
        </p:txBody>
      </p:sp>
      <p:cxnSp>
        <p:nvCxnSpPr>
          <p:cNvPr id="13" name="Straight Arrow Connector 12"/>
          <p:cNvCxnSpPr>
            <a:stCxn id="8" idx="2"/>
            <a:endCxn id="11" idx="0"/>
          </p:cNvCxnSpPr>
          <p:nvPr/>
        </p:nvCxnSpPr>
        <p:spPr>
          <a:xfrm>
            <a:off x="7671782" y="3141519"/>
            <a:ext cx="0" cy="2796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6196999" y="2204885"/>
            <a:ext cx="1437969" cy="2575501"/>
          </a:xfrm>
          <a:custGeom>
            <a:avLst/>
            <a:gdLst>
              <a:gd name="connsiteX0" fmla="*/ 678426 w 678426"/>
              <a:gd name="connsiteY0" fmla="*/ 2020529 h 2020529"/>
              <a:gd name="connsiteX1" fmla="*/ 0 w 678426"/>
              <a:gd name="connsiteY1" fmla="*/ 2020529 h 2020529"/>
              <a:gd name="connsiteX2" fmla="*/ 0 w 678426"/>
              <a:gd name="connsiteY2" fmla="*/ 0 h 2020529"/>
              <a:gd name="connsiteX3" fmla="*/ 361336 w 678426"/>
              <a:gd name="connsiteY3" fmla="*/ 7375 h 2020529"/>
              <a:gd name="connsiteX0" fmla="*/ 678426 w 678426"/>
              <a:gd name="connsiteY0" fmla="*/ 2013154 h 2013154"/>
              <a:gd name="connsiteX1" fmla="*/ 0 w 678426"/>
              <a:gd name="connsiteY1" fmla="*/ 2013154 h 2013154"/>
              <a:gd name="connsiteX2" fmla="*/ 0 w 678426"/>
              <a:gd name="connsiteY2" fmla="*/ 21143 h 2013154"/>
              <a:gd name="connsiteX3" fmla="*/ 361336 w 678426"/>
              <a:gd name="connsiteY3" fmla="*/ 0 h 2013154"/>
              <a:gd name="connsiteX0" fmla="*/ 678426 w 1437969"/>
              <a:gd name="connsiteY0" fmla="*/ 1992011 h 1992011"/>
              <a:gd name="connsiteX1" fmla="*/ 0 w 1437969"/>
              <a:gd name="connsiteY1" fmla="*/ 1992011 h 1992011"/>
              <a:gd name="connsiteX2" fmla="*/ 0 w 1437969"/>
              <a:gd name="connsiteY2" fmla="*/ 0 h 1992011"/>
              <a:gd name="connsiteX3" fmla="*/ 1437969 w 1437969"/>
              <a:gd name="connsiteY3" fmla="*/ 13078 h 1992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7969" h="1992011">
                <a:moveTo>
                  <a:pt x="678426" y="1992011"/>
                </a:moveTo>
                <a:lnTo>
                  <a:pt x="0" y="1992011"/>
                </a:lnTo>
                <a:lnTo>
                  <a:pt x="0" y="0"/>
                </a:lnTo>
                <a:lnTo>
                  <a:pt x="1437969" y="13078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376685" y="4411054"/>
            <a:ext cx="497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673407" y="513369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7093685" y="1568020"/>
            <a:ext cx="1129590" cy="537156"/>
            <a:chOff x="6776885" y="4781796"/>
            <a:chExt cx="1129590" cy="537156"/>
          </a:xfrm>
        </p:grpSpPr>
        <p:sp>
          <p:nvSpPr>
            <p:cNvPr id="19" name="Flowchart: Process 18"/>
            <p:cNvSpPr/>
            <p:nvPr/>
          </p:nvSpPr>
          <p:spPr>
            <a:xfrm>
              <a:off x="6776885" y="4781796"/>
              <a:ext cx="1129590" cy="537156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776885" y="4819541"/>
              <a:ext cx="112959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initialize </a:t>
              </a:r>
            </a:p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counter</a:t>
              </a:r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>
            <a:off x="7647066" y="2105979"/>
            <a:ext cx="1" cy="435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8933" y="3075039"/>
            <a:ext cx="3943708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[50] = {“This is a test!”};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while(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&lt;50);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=49;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while(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&gt;=0;)</a:t>
            </a:r>
          </a:p>
        </p:txBody>
      </p:sp>
    </p:spTree>
    <p:extLst>
      <p:ext uri="{BB962C8B-B14F-4D97-AF65-F5344CB8AC3E}">
        <p14:creationId xmlns:p14="http://schemas.microsoft.com/office/powerpoint/2010/main" val="379293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9937" y="390833"/>
            <a:ext cx="406354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Difficulty of using loops: </a:t>
            </a:r>
          </a:p>
          <a:p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how to know when I should use loops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how to determine the loop body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9937" y="390833"/>
            <a:ext cx="406354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Difficulty of using loops: </a:t>
            </a:r>
          </a:p>
          <a:p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how to know when I should use loops</a:t>
            </a:r>
            <a:endParaRPr lang="en-US" dirty="0"/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how to determine the loop body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42103" y="1342103"/>
            <a:ext cx="389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need to perform similar task repeatedly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85737" y="1680429"/>
            <a:ext cx="582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“process the data stored in an array based on their values…”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85736" y="1970021"/>
            <a:ext cx="5391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“accept user input until satisfactory input is provided…”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9937" y="390833"/>
            <a:ext cx="406354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Difficulty of using loops: </a:t>
            </a:r>
          </a:p>
          <a:p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how to know when I should use loops</a:t>
            </a:r>
            <a:endParaRPr lang="en-US" dirty="0"/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how to determine the loop body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42103" y="1342103"/>
            <a:ext cx="389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need to perform similar task repeatedly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85737" y="1680429"/>
            <a:ext cx="582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“process the data stored in an array based on their values…”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85736" y="1970021"/>
            <a:ext cx="5391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“accept user input until satisfactory input is provided…”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31493" y="3038259"/>
            <a:ext cx="7418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you know how you should respond given the value of an element in an array, like having a formula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21711" y="3756222"/>
            <a:ext cx="4051109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theta[3]={0., M_PI, 0.5*M_PI};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&lt;3;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cos(theta[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 &lt;&lt;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31493" y="4778477"/>
            <a:ext cx="7175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more complicated scenario is to loop through all data points and determine which cluster they belong to. There, the formula is the distance of a given point to its neighbors.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740" y="5359229"/>
            <a:ext cx="1366339" cy="146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84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9937" y="390833"/>
            <a:ext cx="406354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Difficulty of using loops: </a:t>
            </a:r>
          </a:p>
          <a:p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how to know when I should use loops</a:t>
            </a:r>
            <a:endParaRPr lang="en-US" dirty="0"/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how to determine the loop body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42103" y="1342103"/>
            <a:ext cx="389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need to perform similar task repeatedly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85737" y="1680429"/>
            <a:ext cx="582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“process the data stored in an array based on their values…”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85736" y="1970021"/>
            <a:ext cx="5391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“accept user input until satisfactory input is provided…”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42103" y="3057761"/>
            <a:ext cx="7501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Another scenario is about how to properly manipulate the indices of the arrays to achieve the desired output.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08471" y="3895532"/>
            <a:ext cx="4126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Think of the example of reversing an array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979" y="4771086"/>
            <a:ext cx="2898057" cy="156223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08471" y="4549967"/>
            <a:ext cx="4166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more complicated scenario: access a tree stored in a 1D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3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4794" y="597310"/>
            <a:ext cx="1778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Embedded loops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36398" y="1437263"/>
                <a:ext cx="1644488" cy="778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6398" y="1437263"/>
                <a:ext cx="1644488" cy="77841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17115" y="861358"/>
                <a:ext cx="10765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115" y="861358"/>
                <a:ext cx="107657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114" r="-454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ket 5"/>
          <p:cNvSpPr/>
          <p:nvPr/>
        </p:nvSpPr>
        <p:spPr>
          <a:xfrm>
            <a:off x="5079548" y="1069881"/>
            <a:ext cx="191729" cy="85983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ket 6"/>
          <p:cNvSpPr/>
          <p:nvPr/>
        </p:nvSpPr>
        <p:spPr>
          <a:xfrm flipH="1">
            <a:off x="5800243" y="1069881"/>
            <a:ext cx="157317" cy="85983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ket 7"/>
          <p:cNvSpPr/>
          <p:nvPr/>
        </p:nvSpPr>
        <p:spPr>
          <a:xfrm>
            <a:off x="6294796" y="1069881"/>
            <a:ext cx="191729" cy="85983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ket 8"/>
          <p:cNvSpPr/>
          <p:nvPr/>
        </p:nvSpPr>
        <p:spPr>
          <a:xfrm flipH="1">
            <a:off x="7350670" y="1069881"/>
            <a:ext cx="157317" cy="85983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ket 9"/>
          <p:cNvSpPr/>
          <p:nvPr/>
        </p:nvSpPr>
        <p:spPr>
          <a:xfrm>
            <a:off x="7599064" y="1069881"/>
            <a:ext cx="191729" cy="11458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ket 10"/>
          <p:cNvSpPr/>
          <p:nvPr/>
        </p:nvSpPr>
        <p:spPr>
          <a:xfrm flipH="1">
            <a:off x="8319758" y="1069881"/>
            <a:ext cx="169696" cy="11458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6390660" y="1209368"/>
            <a:ext cx="1085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865498" y="1138357"/>
            <a:ext cx="0" cy="1070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144292" y="1108150"/>
                <a:ext cx="490904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292" y="1108150"/>
                <a:ext cx="490904" cy="391646"/>
              </a:xfrm>
              <a:prstGeom prst="rect">
                <a:avLst/>
              </a:prstGeom>
              <a:blipFill rotWithShape="0"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5800243" y="2215681"/>
            <a:ext cx="96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i^th</a:t>
            </a:r>
            <a:r>
              <a:rPr lang="en-US" dirty="0" smtClean="0"/>
              <a:t> row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599064" y="2679470"/>
            <a:ext cx="130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</a:t>
            </a:r>
            <a:r>
              <a:rPr lang="en-US" dirty="0" err="1" smtClean="0"/>
              <a:t>^th</a:t>
            </a:r>
            <a:r>
              <a:rPr lang="en-US" dirty="0" smtClean="0"/>
              <a:t> column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7865498" y="2293374"/>
            <a:ext cx="201870" cy="2916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>
            <a:off x="6363929" y="1283110"/>
            <a:ext cx="734305" cy="966019"/>
          </a:xfrm>
          <a:custGeom>
            <a:avLst/>
            <a:gdLst>
              <a:gd name="connsiteX0" fmla="*/ 0 w 734305"/>
              <a:gd name="connsiteY0" fmla="*/ 966019 h 966019"/>
              <a:gd name="connsiteX1" fmla="*/ 648929 w 734305"/>
              <a:gd name="connsiteY1" fmla="*/ 759542 h 966019"/>
              <a:gd name="connsiteX2" fmla="*/ 707923 w 734305"/>
              <a:gd name="connsiteY2" fmla="*/ 0 h 966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4305" h="966019">
                <a:moveTo>
                  <a:pt x="0" y="966019"/>
                </a:moveTo>
                <a:cubicBezTo>
                  <a:pt x="265471" y="943282"/>
                  <a:pt x="530942" y="920545"/>
                  <a:pt x="648929" y="759542"/>
                </a:cubicBezTo>
                <a:cubicBezTo>
                  <a:pt x="766916" y="598539"/>
                  <a:pt x="737419" y="299269"/>
                  <a:pt x="707923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2780" y="604683"/>
            <a:ext cx="7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arrays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334729" y="1143000"/>
            <a:ext cx="3178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&lt;array type&gt; array_names[size];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05876" y="2009284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score[5];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444064"/>
              </p:ext>
            </p:extLst>
          </p:nvPr>
        </p:nvGraphicFramePr>
        <p:xfrm>
          <a:off x="4656914" y="2009284"/>
          <a:ext cx="26055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110"/>
                <a:gridCol w="521110"/>
                <a:gridCol w="521110"/>
                <a:gridCol w="521110"/>
                <a:gridCol w="52111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56914" y="2442208"/>
            <a:ext cx="264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contiguous memory space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82699" y="2009284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4667" y="2633359"/>
            <a:ext cx="196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Arrays initialization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80225" y="3110413"/>
            <a:ext cx="340670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[5] = {0, 2, 5, 1, 7};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80225" y="3844219"/>
            <a:ext cx="340670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= {0, 2, 5, 1, 7};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80225" y="3477316"/>
            <a:ext cx="211788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[5] = {0};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6735" y="4292146"/>
            <a:ext cx="1425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Access arrays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80225" y="4801628"/>
            <a:ext cx="4910319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“the first value is “ &lt;&lt;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“the second value is “ &lt;&lt;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[i+1];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7118" y="5860250"/>
            <a:ext cx="5570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Index of an array starts from </a:t>
            </a:r>
            <a:r>
              <a:rPr lang="en-US" b="1" i="1" dirty="0" smtClean="0">
                <a:solidFill>
                  <a:srgbClr val="FF0000"/>
                </a:solidFill>
              </a:rPr>
              <a:t>0</a:t>
            </a:r>
            <a:r>
              <a:rPr lang="en-US" b="1" i="1" dirty="0" smtClean="0"/>
              <a:t> and ends at </a:t>
            </a:r>
            <a:r>
              <a:rPr lang="en-US" b="1" i="1" dirty="0" smtClean="0">
                <a:solidFill>
                  <a:srgbClr val="FF0000"/>
                </a:solidFill>
              </a:rPr>
              <a:t>array_size-1</a:t>
            </a:r>
            <a:r>
              <a:rPr lang="en-US" b="1" i="1" dirty="0" smtClean="0"/>
              <a:t>!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70751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7745" y="1780310"/>
            <a:ext cx="615271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Write a program to </a:t>
            </a:r>
          </a:p>
          <a:p>
            <a:endParaRPr lang="en-US" sz="2400" dirty="0" smtClean="0"/>
          </a:p>
          <a:p>
            <a:pPr marL="342900" indent="-342900">
              <a:buAutoNum type="arabicPeriod"/>
            </a:pPr>
            <a:r>
              <a:rPr lang="en-US" sz="2400" dirty="0" smtClean="0"/>
              <a:t>Create float type of array with 6 elements.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Initialize the values for the 6 elements as 0.0.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Accept user input for the 6 numbers.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Print out the values at indices 0, 2, 4.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355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8032" y="494071"/>
            <a:ext cx="47584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Create float type of array with 6 elements.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Initialize the values for the 6 elements as 0.0.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07574" y="1263512"/>
            <a:ext cx="2440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[6] = {0.};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0878" y="170343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07574" y="2043275"/>
            <a:ext cx="26548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[6];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&lt;6;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0.0;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36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be covered?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C++ basics</a:t>
            </a:r>
          </a:p>
          <a:p>
            <a:r>
              <a:rPr lang="en-US" dirty="0" smtClean="0"/>
              <a:t>Flow of controls</a:t>
            </a:r>
          </a:p>
          <a:p>
            <a:pPr lvl="1"/>
            <a:r>
              <a:rPr lang="en-US" dirty="0" smtClean="0"/>
              <a:t>if-else statement (multi-way if-else)</a:t>
            </a:r>
          </a:p>
          <a:p>
            <a:pPr lvl="1"/>
            <a:r>
              <a:rPr lang="en-US" dirty="0" smtClean="0"/>
              <a:t>switch</a:t>
            </a:r>
          </a:p>
          <a:p>
            <a:pPr lvl="1"/>
            <a:r>
              <a:rPr lang="en-US" dirty="0" smtClean="0"/>
              <a:t>loops</a:t>
            </a:r>
          </a:p>
          <a:p>
            <a:pPr lvl="2"/>
            <a:r>
              <a:rPr lang="en-US" dirty="0" smtClean="0"/>
              <a:t>for loops</a:t>
            </a:r>
          </a:p>
          <a:p>
            <a:pPr lvl="2"/>
            <a:r>
              <a:rPr lang="en-US" dirty="0" smtClean="0"/>
              <a:t>while loops</a:t>
            </a:r>
          </a:p>
          <a:p>
            <a:pPr lvl="2"/>
            <a:r>
              <a:rPr lang="en-US" dirty="0" smtClean="0"/>
              <a:t>do-while loops</a:t>
            </a:r>
            <a:endParaRPr lang="en-US" dirty="0"/>
          </a:p>
          <a:p>
            <a:r>
              <a:rPr lang="en-US" dirty="0" smtClean="0"/>
              <a:t>Arrays</a:t>
            </a:r>
          </a:p>
          <a:p>
            <a:r>
              <a:rPr lang="en-US" dirty="0" smtClean="0"/>
              <a:t>Pointers and dynamic arrays</a:t>
            </a:r>
          </a:p>
          <a:p>
            <a:r>
              <a:rPr lang="en-US" dirty="0" smtClean="0"/>
              <a:t>Functions </a:t>
            </a:r>
          </a:p>
          <a:p>
            <a:r>
              <a:rPr lang="en-US" dirty="0" smtClean="0"/>
              <a:t>Streams and File I/O</a:t>
            </a:r>
          </a:p>
          <a:p>
            <a:r>
              <a:rPr lang="en-US" dirty="0" smtClean="0"/>
              <a:t>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56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8032" y="494071"/>
            <a:ext cx="47584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Create float type of array with 6 elements.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Initialize the values for the 6 elements as 0.0.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07574" y="1263512"/>
            <a:ext cx="2440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[6] = {0.};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0878" y="170343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07574" y="2043275"/>
            <a:ext cx="26548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[6];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&lt;6;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0.0;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6771" y="3253925"/>
            <a:ext cx="3914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3.  Accept user input for the 6 numbers.</a:t>
            </a:r>
          </a:p>
        </p:txBody>
      </p:sp>
      <p:sp>
        <p:nvSpPr>
          <p:cNvPr id="7" name="Rectangle 6"/>
          <p:cNvSpPr/>
          <p:nvPr/>
        </p:nvSpPr>
        <p:spPr>
          <a:xfrm>
            <a:off x="1607574" y="375925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&lt;6;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69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8032" y="494071"/>
            <a:ext cx="47584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Create float type of array with 6 elements.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Initialize the values for the 6 elements as 0.0.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07574" y="1263512"/>
            <a:ext cx="2440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[6] = {0.};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0878" y="170343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07574" y="2043275"/>
            <a:ext cx="26548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[6];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&lt;6;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0.0;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6771" y="3253925"/>
            <a:ext cx="3914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3.  Accept user input for the 6 numbers.</a:t>
            </a:r>
          </a:p>
        </p:txBody>
      </p:sp>
      <p:sp>
        <p:nvSpPr>
          <p:cNvPr id="7" name="Rectangle 6"/>
          <p:cNvSpPr/>
          <p:nvPr/>
        </p:nvSpPr>
        <p:spPr>
          <a:xfrm>
            <a:off x="1607574" y="375925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&lt;6;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5191" y="4731057"/>
            <a:ext cx="3924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4.  Print out the values at indices 0, 2, 4.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07574" y="5198171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&lt;6;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+=2)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&lt;&lt;“ “;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16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652" y="427703"/>
            <a:ext cx="1240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pointers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65122" y="1020530"/>
            <a:ext cx="4689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How to declare a pointer? 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688690" y="1389862"/>
            <a:ext cx="3190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&lt;pointer type&gt; *</a:t>
            </a:r>
            <a:r>
              <a:rPr lang="en-US" dirty="0" err="1" smtClean="0"/>
              <a:t>pointer_name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74838" y="4473676"/>
            <a:ext cx="194534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my_ptr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/>
              <a:t>double *</a:t>
            </a:r>
            <a:r>
              <a:rPr lang="en-US" dirty="0" err="1" smtClean="0"/>
              <a:t>num_ptr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11161" y="2136339"/>
            <a:ext cx="729307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dirty="0" smtClean="0"/>
              <a:t>  pointer-type </a:t>
            </a:r>
            <a:r>
              <a:rPr lang="en-US" dirty="0"/>
              <a:t>: It specifies the type of pointer. It can be </a:t>
            </a:r>
            <a:r>
              <a:rPr lang="en-US" dirty="0" err="1"/>
              <a:t>int,char</a:t>
            </a:r>
            <a:r>
              <a:rPr lang="en-US" dirty="0"/>
              <a:t>, float etc. This type specifies the type of variable whose address this pointer can store</a:t>
            </a:r>
            <a:r>
              <a:rPr lang="en-US" dirty="0" smtClean="0"/>
              <a:t>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smtClean="0"/>
              <a:t>  pointer-name </a:t>
            </a:r>
            <a:r>
              <a:rPr lang="en-US" dirty="0"/>
              <a:t>: It can be any name specified by the user. Professionally, there are some coding styles which every code follows. The pointer names commonly start with ‘p’ or end with ‘</a:t>
            </a:r>
            <a:r>
              <a:rPr lang="en-US" dirty="0" err="1"/>
              <a:t>ptr</a:t>
            </a:r>
            <a:r>
              <a:rPr lang="en-US" dirty="0" smtClean="0"/>
              <a:t>’.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4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4510" y="678426"/>
            <a:ext cx="2758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How to initialize a pointer?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54798" y="2070853"/>
            <a:ext cx="351480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a_int</a:t>
            </a:r>
            <a:r>
              <a:rPr lang="en-US" dirty="0" smtClean="0"/>
              <a:t> = 0;</a:t>
            </a:r>
          </a:p>
          <a:p>
            <a:r>
              <a:rPr lang="en-US" dirty="0" smtClean="0"/>
              <a:t>double </a:t>
            </a:r>
            <a:r>
              <a:rPr lang="en-US" dirty="0" err="1" smtClean="0"/>
              <a:t>num_double</a:t>
            </a:r>
            <a:r>
              <a:rPr lang="en-US" dirty="0" smtClean="0"/>
              <a:t> = 3.0;</a:t>
            </a:r>
          </a:p>
          <a:p>
            <a:endParaRPr lang="en-US" dirty="0" smtClean="0"/>
          </a:p>
          <a:p>
            <a:r>
              <a:rPr lang="en-US" b="1" dirty="0" err="1" smtClean="0"/>
              <a:t>int</a:t>
            </a:r>
            <a:r>
              <a:rPr lang="en-US" b="1" dirty="0" smtClean="0"/>
              <a:t> *</a:t>
            </a:r>
            <a:r>
              <a:rPr lang="en-US" b="1" dirty="0" err="1" smtClean="0"/>
              <a:t>my_ptr</a:t>
            </a:r>
            <a:r>
              <a:rPr lang="en-US" b="1" dirty="0" smtClean="0"/>
              <a:t> = </a:t>
            </a:r>
            <a:r>
              <a:rPr lang="en-US" b="1" dirty="0" smtClean="0">
                <a:solidFill>
                  <a:srgbClr val="00B0F0"/>
                </a:solidFill>
              </a:rPr>
              <a:t>&amp;</a:t>
            </a:r>
            <a:r>
              <a:rPr lang="en-US" b="1" dirty="0" err="1" smtClean="0"/>
              <a:t>a_int</a:t>
            </a:r>
            <a:r>
              <a:rPr lang="en-US" b="1" dirty="0" smtClean="0"/>
              <a:t>;</a:t>
            </a:r>
          </a:p>
          <a:p>
            <a:endParaRPr lang="en-US" dirty="0"/>
          </a:p>
          <a:p>
            <a:r>
              <a:rPr lang="en-US" b="1" dirty="0" smtClean="0"/>
              <a:t>double *</a:t>
            </a:r>
            <a:r>
              <a:rPr lang="en-US" b="1" dirty="0" err="1" smtClean="0"/>
              <a:t>num_ptr</a:t>
            </a:r>
            <a:r>
              <a:rPr lang="en-US" b="1" dirty="0" smtClean="0"/>
              <a:t> = </a:t>
            </a:r>
            <a:r>
              <a:rPr lang="en-US" b="1" dirty="0" smtClean="0">
                <a:solidFill>
                  <a:srgbClr val="00B0F0"/>
                </a:solidFill>
              </a:rPr>
              <a:t>&amp;</a:t>
            </a:r>
            <a:r>
              <a:rPr lang="en-US" b="1" dirty="0" err="1" smtClean="0"/>
              <a:t>num_double</a:t>
            </a:r>
            <a:r>
              <a:rPr lang="en-US" b="1" dirty="0" smtClean="0"/>
              <a:t>;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144120" y="2070853"/>
            <a:ext cx="266771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a_int</a:t>
            </a:r>
            <a:r>
              <a:rPr lang="en-US" dirty="0" smtClean="0"/>
              <a:t> = 0;</a:t>
            </a:r>
          </a:p>
          <a:p>
            <a:r>
              <a:rPr lang="en-US" dirty="0" smtClean="0"/>
              <a:t>double </a:t>
            </a:r>
            <a:r>
              <a:rPr lang="en-US" dirty="0" err="1" smtClean="0"/>
              <a:t>num_double</a:t>
            </a:r>
            <a:r>
              <a:rPr lang="en-US" dirty="0" smtClean="0"/>
              <a:t> = 3.0;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my_ptr</a:t>
            </a:r>
            <a:r>
              <a:rPr lang="en-US" dirty="0" smtClean="0"/>
              <a:t>;</a:t>
            </a:r>
          </a:p>
          <a:p>
            <a:r>
              <a:rPr lang="en-US" b="1" dirty="0" err="1"/>
              <a:t>my_ptr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F0"/>
                </a:solidFill>
              </a:rPr>
              <a:t>&amp;</a:t>
            </a:r>
            <a:r>
              <a:rPr lang="en-US" b="1" dirty="0" err="1" smtClean="0"/>
              <a:t>a_int</a:t>
            </a:r>
            <a:r>
              <a:rPr lang="en-US" b="1" dirty="0" smtClean="0"/>
              <a:t>;</a:t>
            </a:r>
          </a:p>
          <a:p>
            <a:endParaRPr lang="en-US" dirty="0"/>
          </a:p>
          <a:p>
            <a:r>
              <a:rPr lang="en-US" dirty="0" smtClean="0"/>
              <a:t>double *</a:t>
            </a:r>
            <a:r>
              <a:rPr lang="en-US" dirty="0" err="1" smtClean="0"/>
              <a:t>num_ptr</a:t>
            </a:r>
            <a:r>
              <a:rPr lang="en-US" dirty="0" smtClean="0"/>
              <a:t>;</a:t>
            </a:r>
          </a:p>
          <a:p>
            <a:r>
              <a:rPr lang="en-US" b="1" dirty="0" err="1"/>
              <a:t>num_ptr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F0"/>
                </a:solidFill>
              </a:rPr>
              <a:t>&amp;</a:t>
            </a:r>
            <a:r>
              <a:rPr lang="en-US" b="1" dirty="0" err="1" smtClean="0"/>
              <a:t>num_double</a:t>
            </a:r>
            <a:r>
              <a:rPr lang="en-US" b="1" dirty="0" smtClean="0"/>
              <a:t>;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709565" y="439943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Note that the ‘&amp;’ operator is used to access the address of any type of variable.</a:t>
            </a:r>
          </a:p>
        </p:txBody>
      </p:sp>
    </p:spTree>
    <p:extLst>
      <p:ext uri="{BB962C8B-B14F-4D97-AF65-F5344CB8AC3E}">
        <p14:creationId xmlns:p14="http://schemas.microsoft.com/office/powerpoint/2010/main" val="361912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5319" y="567502"/>
            <a:ext cx="2985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How to </a:t>
            </a:r>
            <a:r>
              <a:rPr lang="en-US" sz="2400" b="1" dirty="0" smtClean="0"/>
              <a:t>use a </a:t>
            </a:r>
            <a:r>
              <a:rPr lang="en-US" sz="2400" b="1" dirty="0"/>
              <a:t>Pointer?</a:t>
            </a:r>
          </a:p>
        </p:txBody>
      </p:sp>
      <p:sp>
        <p:nvSpPr>
          <p:cNvPr id="4" name="Rectangle 3"/>
          <p:cNvSpPr/>
          <p:nvPr/>
        </p:nvSpPr>
        <p:spPr>
          <a:xfrm>
            <a:off x="1055547" y="1166420"/>
            <a:ext cx="66504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For accessing the address of the variable whose memory address the pointer stores.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8984" y="2104553"/>
            <a:ext cx="223683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a_int</a:t>
            </a:r>
            <a:r>
              <a:rPr lang="en-US" dirty="0" smtClean="0"/>
              <a:t> = 0;</a:t>
            </a:r>
          </a:p>
          <a:p>
            <a:endParaRPr lang="en-US" b="1" dirty="0" smtClean="0"/>
          </a:p>
          <a:p>
            <a:r>
              <a:rPr lang="en-US" b="1" dirty="0" err="1" smtClean="0"/>
              <a:t>int</a:t>
            </a:r>
            <a:r>
              <a:rPr lang="en-US" b="1" dirty="0" smtClean="0"/>
              <a:t> *</a:t>
            </a:r>
            <a:r>
              <a:rPr lang="en-US" b="1" dirty="0" err="1" smtClean="0"/>
              <a:t>my_ptr</a:t>
            </a:r>
            <a:r>
              <a:rPr lang="en-US" b="1" dirty="0" smtClean="0"/>
              <a:t> = &amp;</a:t>
            </a:r>
            <a:r>
              <a:rPr lang="en-US" b="1" dirty="0" err="1" smtClean="0"/>
              <a:t>a_int</a:t>
            </a:r>
            <a:r>
              <a:rPr lang="en-US" b="1" dirty="0" smtClean="0"/>
              <a:t>;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667865" y="2492734"/>
            <a:ext cx="1120877" cy="54569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2345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508955" y="2492733"/>
            <a:ext cx="1120877" cy="54569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49683" y="3038424"/>
            <a:ext cx="66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a_int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533539" y="217377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2345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26518" y="3038424"/>
            <a:ext cx="86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my_ptr</a:t>
            </a:r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5493776" y="2308122"/>
            <a:ext cx="1084006" cy="516193"/>
          </a:xfrm>
          <a:custGeom>
            <a:avLst/>
            <a:gdLst>
              <a:gd name="connsiteX0" fmla="*/ 1084006 w 1084006"/>
              <a:gd name="connsiteY0" fmla="*/ 58240 h 567059"/>
              <a:gd name="connsiteX1" fmla="*/ 589935 w 1084006"/>
              <a:gd name="connsiteY1" fmla="*/ 50866 h 567059"/>
              <a:gd name="connsiteX2" fmla="*/ 597310 w 1084006"/>
              <a:gd name="connsiteY2" fmla="*/ 567059 h 567059"/>
              <a:gd name="connsiteX3" fmla="*/ 0 w 1084006"/>
              <a:gd name="connsiteY3" fmla="*/ 567059 h 567059"/>
              <a:gd name="connsiteX0" fmla="*/ 1084006 w 1084006"/>
              <a:gd name="connsiteY0" fmla="*/ 22713 h 531532"/>
              <a:gd name="connsiteX1" fmla="*/ 589935 w 1084006"/>
              <a:gd name="connsiteY1" fmla="*/ 15339 h 531532"/>
              <a:gd name="connsiteX2" fmla="*/ 597310 w 1084006"/>
              <a:gd name="connsiteY2" fmla="*/ 531532 h 531532"/>
              <a:gd name="connsiteX3" fmla="*/ 0 w 1084006"/>
              <a:gd name="connsiteY3" fmla="*/ 531532 h 531532"/>
              <a:gd name="connsiteX0" fmla="*/ 1084006 w 1084006"/>
              <a:gd name="connsiteY0" fmla="*/ 7374 h 516193"/>
              <a:gd name="connsiteX1" fmla="*/ 589935 w 1084006"/>
              <a:gd name="connsiteY1" fmla="*/ 0 h 516193"/>
              <a:gd name="connsiteX2" fmla="*/ 597310 w 1084006"/>
              <a:gd name="connsiteY2" fmla="*/ 516193 h 516193"/>
              <a:gd name="connsiteX3" fmla="*/ 0 w 1084006"/>
              <a:gd name="connsiteY3" fmla="*/ 516193 h 516193"/>
              <a:gd name="connsiteX0" fmla="*/ 1084006 w 1084006"/>
              <a:gd name="connsiteY0" fmla="*/ 7374 h 516193"/>
              <a:gd name="connsiteX1" fmla="*/ 589935 w 1084006"/>
              <a:gd name="connsiteY1" fmla="*/ 0 h 516193"/>
              <a:gd name="connsiteX2" fmla="*/ 597310 w 1084006"/>
              <a:gd name="connsiteY2" fmla="*/ 516193 h 516193"/>
              <a:gd name="connsiteX3" fmla="*/ 0 w 1084006"/>
              <a:gd name="connsiteY3" fmla="*/ 516193 h 516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4006" h="516193">
                <a:moveTo>
                  <a:pt x="1084006" y="7374"/>
                </a:moveTo>
                <a:cubicBezTo>
                  <a:pt x="1047750" y="2459"/>
                  <a:pt x="687028" y="4916"/>
                  <a:pt x="589935" y="0"/>
                </a:cubicBezTo>
                <a:lnTo>
                  <a:pt x="597310" y="516193"/>
                </a:lnTo>
                <a:lnTo>
                  <a:pt x="0" y="516193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55546" y="3659416"/>
            <a:ext cx="66504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2.  For </a:t>
            </a:r>
            <a:r>
              <a:rPr lang="en-US" dirty="0"/>
              <a:t>accessing the value of the variable whose memory address the pointer stores.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14434" y="4416051"/>
            <a:ext cx="349326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a_int</a:t>
            </a:r>
            <a:r>
              <a:rPr lang="en-US" dirty="0" smtClean="0"/>
              <a:t> = 0;</a:t>
            </a:r>
          </a:p>
          <a:p>
            <a:endParaRPr lang="en-US" b="1" dirty="0" smtClean="0"/>
          </a:p>
          <a:p>
            <a:r>
              <a:rPr lang="en-US" b="1" dirty="0" err="1" smtClean="0"/>
              <a:t>int</a:t>
            </a:r>
            <a:r>
              <a:rPr lang="en-US" b="1" dirty="0" smtClean="0"/>
              <a:t> *</a:t>
            </a:r>
            <a:r>
              <a:rPr lang="en-US" b="1" dirty="0" err="1" smtClean="0"/>
              <a:t>my_ptr</a:t>
            </a:r>
            <a:r>
              <a:rPr lang="en-US" b="1" dirty="0" smtClean="0"/>
              <a:t> = &amp;</a:t>
            </a:r>
            <a:r>
              <a:rPr lang="en-US" b="1" dirty="0" err="1" smtClean="0"/>
              <a:t>a_int</a:t>
            </a:r>
            <a:r>
              <a:rPr lang="en-US" b="1" dirty="0" smtClean="0"/>
              <a:t>;</a:t>
            </a:r>
          </a:p>
          <a:p>
            <a:endParaRPr lang="en-US" b="1" dirty="0"/>
          </a:p>
          <a:p>
            <a:r>
              <a:rPr lang="en-US" b="1" dirty="0" smtClean="0"/>
              <a:t>*</a:t>
            </a:r>
            <a:r>
              <a:rPr lang="en-US" b="1" dirty="0" err="1" smtClean="0"/>
              <a:t>my_ptr</a:t>
            </a:r>
            <a:r>
              <a:rPr lang="en-US" b="1" dirty="0" smtClean="0"/>
              <a:t> = 1;</a:t>
            </a:r>
          </a:p>
          <a:p>
            <a:r>
              <a:rPr lang="en-US" b="1" dirty="0" err="1" smtClean="0"/>
              <a:t>cout</a:t>
            </a:r>
            <a:r>
              <a:rPr lang="en-US" b="1" dirty="0" smtClean="0"/>
              <a:t> &lt;&lt; “the value is “ &lt;&lt; *</a:t>
            </a:r>
            <a:r>
              <a:rPr lang="en-US" b="1" dirty="0" err="1" smtClean="0"/>
              <a:t>my_ptr</a:t>
            </a:r>
            <a:r>
              <a:rPr lang="en-US" b="1" dirty="0" smtClean="0"/>
              <a:t>;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250754" y="5484007"/>
            <a:ext cx="3637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What does this asterisk operator do?</a:t>
            </a:r>
          </a:p>
        </p:txBody>
      </p:sp>
      <p:cxnSp>
        <p:nvCxnSpPr>
          <p:cNvPr id="21" name="Straight Arrow Connector 20"/>
          <p:cNvCxnSpPr>
            <a:stCxn id="19" idx="1"/>
          </p:cNvCxnSpPr>
          <p:nvPr/>
        </p:nvCxnSpPr>
        <p:spPr>
          <a:xfrm flipH="1">
            <a:off x="4100052" y="5668673"/>
            <a:ext cx="1150702" cy="208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831690" y="5597013"/>
            <a:ext cx="2396613" cy="71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48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0154" y="546138"/>
            <a:ext cx="20458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Pointers to arrays</a:t>
            </a:r>
            <a:endParaRPr 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18179" y="4032833"/>
            <a:ext cx="273562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arr_int</a:t>
            </a:r>
            <a:r>
              <a:rPr lang="en-US" dirty="0" smtClean="0"/>
              <a:t> [] = {1,2,3,4,5,6};</a:t>
            </a:r>
          </a:p>
          <a:p>
            <a:endParaRPr lang="en-US" b="1" dirty="0" smtClean="0"/>
          </a:p>
          <a:p>
            <a:r>
              <a:rPr lang="en-US" b="1" dirty="0" err="1" smtClean="0"/>
              <a:t>int</a:t>
            </a:r>
            <a:r>
              <a:rPr lang="en-US" b="1" dirty="0" smtClean="0"/>
              <a:t> *</a:t>
            </a:r>
            <a:r>
              <a:rPr lang="en-US" b="1" dirty="0" err="1" smtClean="0"/>
              <a:t>my_ptr</a:t>
            </a:r>
            <a:r>
              <a:rPr lang="en-US" b="1" dirty="0" smtClean="0"/>
              <a:t> = </a:t>
            </a:r>
            <a:r>
              <a:rPr lang="en-US" b="1" dirty="0" err="1" smtClean="0"/>
              <a:t>arr_int</a:t>
            </a:r>
            <a:r>
              <a:rPr lang="en-US" b="1" dirty="0" smtClean="0"/>
              <a:t>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7027" y="1190602"/>
            <a:ext cx="69028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As to any kind of data type, we can have pointers to arrays also. A pointer to array is declared as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1096" y="2264325"/>
            <a:ext cx="44832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&lt;pointer type&gt; *</a:t>
            </a:r>
            <a:r>
              <a:rPr lang="en-US" dirty="0" err="1" smtClean="0"/>
              <a:t>pointer_name</a:t>
            </a:r>
            <a:r>
              <a:rPr lang="en-US" dirty="0" smtClean="0"/>
              <a:t> = </a:t>
            </a:r>
            <a:r>
              <a:rPr lang="en-US" dirty="0" err="1" smtClean="0"/>
              <a:t>array_name</a:t>
            </a:r>
            <a:r>
              <a:rPr lang="en-US" dirty="0" smtClean="0"/>
              <a:t>;</a:t>
            </a:r>
          </a:p>
          <a:p>
            <a:r>
              <a:rPr lang="en-US" dirty="0" smtClean="0"/>
              <a:t>or</a:t>
            </a:r>
          </a:p>
          <a:p>
            <a:r>
              <a:rPr lang="en-US" dirty="0" err="1" smtClean="0"/>
              <a:t>pointer_name</a:t>
            </a:r>
            <a:r>
              <a:rPr lang="en-US" dirty="0" smtClean="0"/>
              <a:t> = </a:t>
            </a:r>
            <a:r>
              <a:rPr lang="en-US" dirty="0" err="1" smtClean="0"/>
              <a:t>array_name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4841" y="5714129"/>
            <a:ext cx="5687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Note there is no ‘&amp;’ operator in front of the array name!!!</a:t>
            </a:r>
          </a:p>
          <a:p>
            <a:r>
              <a:rPr lang="en-US" dirty="0" smtClean="0"/>
              <a:t>It points to the first element of the array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01921" y="4032833"/>
            <a:ext cx="273562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arr_int</a:t>
            </a:r>
            <a:r>
              <a:rPr lang="en-US" dirty="0" smtClean="0"/>
              <a:t> [] = {1,2,3,4,5,6};</a:t>
            </a:r>
          </a:p>
          <a:p>
            <a:endParaRPr lang="en-US" b="1" dirty="0" smtClean="0"/>
          </a:p>
          <a:p>
            <a:r>
              <a:rPr lang="en-US" b="1" dirty="0" err="1" smtClean="0"/>
              <a:t>int</a:t>
            </a:r>
            <a:r>
              <a:rPr lang="en-US" b="1" dirty="0" smtClean="0"/>
              <a:t> *</a:t>
            </a:r>
            <a:r>
              <a:rPr lang="en-US" b="1" dirty="0" err="1" smtClean="0"/>
              <a:t>my_ptr</a:t>
            </a:r>
            <a:r>
              <a:rPr lang="en-US" b="1" dirty="0" smtClean="0"/>
              <a:t>;</a:t>
            </a:r>
          </a:p>
          <a:p>
            <a:r>
              <a:rPr lang="en-US" b="1" dirty="0" err="1"/>
              <a:t>my_ptr</a:t>
            </a:r>
            <a:r>
              <a:rPr lang="en-US" b="1" dirty="0"/>
              <a:t> = </a:t>
            </a:r>
            <a:r>
              <a:rPr lang="en-US" b="1" dirty="0" err="1" smtClean="0"/>
              <a:t>arr_int</a:t>
            </a:r>
            <a:r>
              <a:rPr lang="en-US" b="1" dirty="0" smtClean="0"/>
              <a:t>;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214431" y="4842401"/>
            <a:ext cx="1275620" cy="932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088194" y="5155008"/>
            <a:ext cx="715296" cy="6194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6459791" y="2932857"/>
          <a:ext cx="26055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258"/>
                <a:gridCol w="434258"/>
                <a:gridCol w="434258"/>
                <a:gridCol w="434258"/>
                <a:gridCol w="434258"/>
                <a:gridCol w="434258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ounded Rectangle 12"/>
          <p:cNvSpPr/>
          <p:nvPr/>
        </p:nvSpPr>
        <p:spPr>
          <a:xfrm>
            <a:off x="4885403" y="2934855"/>
            <a:ext cx="1120877" cy="54569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1204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88194" y="3377334"/>
            <a:ext cx="86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my_ptr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209071" y="3360335"/>
            <a:ext cx="1078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arr_int</a:t>
            </a:r>
            <a:r>
              <a:rPr lang="en-US" dirty="0" smtClean="0"/>
              <a:t>[0]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255324" y="2602241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1204</a:t>
            </a:r>
          </a:p>
        </p:txBody>
      </p:sp>
      <p:sp>
        <p:nvSpPr>
          <p:cNvPr id="19" name="Freeform 18"/>
          <p:cNvSpPr/>
          <p:nvPr/>
        </p:nvSpPr>
        <p:spPr>
          <a:xfrm>
            <a:off x="5782813" y="2898193"/>
            <a:ext cx="612058" cy="287594"/>
          </a:xfrm>
          <a:custGeom>
            <a:avLst/>
            <a:gdLst>
              <a:gd name="connsiteX0" fmla="*/ 0 w 612058"/>
              <a:gd name="connsiteY0" fmla="*/ 287594 h 287594"/>
              <a:gd name="connsiteX1" fmla="*/ 294968 w 612058"/>
              <a:gd name="connsiteY1" fmla="*/ 287594 h 287594"/>
              <a:gd name="connsiteX2" fmla="*/ 294968 w 612058"/>
              <a:gd name="connsiteY2" fmla="*/ 0 h 287594"/>
              <a:gd name="connsiteX3" fmla="*/ 612058 w 612058"/>
              <a:gd name="connsiteY3" fmla="*/ 7375 h 287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2058" h="287594">
                <a:moveTo>
                  <a:pt x="0" y="287594"/>
                </a:moveTo>
                <a:lnTo>
                  <a:pt x="294968" y="287594"/>
                </a:lnTo>
                <a:lnTo>
                  <a:pt x="294968" y="0"/>
                </a:lnTo>
                <a:lnTo>
                  <a:pt x="612058" y="7375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659895" y="3271910"/>
            <a:ext cx="0" cy="176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6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5181" y="817418"/>
            <a:ext cx="6899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Difference between the pointer and the name of an array or a variable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38863" y="1619641"/>
            <a:ext cx="6845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name of a variable and an array is associated with a memory space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38863" y="2229241"/>
            <a:ext cx="6774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name of a pointer is also associated with a memory space. But its value can be changed, which allows it to point to different memory address.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555911" y="3334120"/>
            <a:ext cx="1120877" cy="54569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2345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397001" y="3334119"/>
            <a:ext cx="1120877" cy="54569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37729" y="3879810"/>
            <a:ext cx="66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a_int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21585" y="30151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2345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14564" y="3879810"/>
            <a:ext cx="86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my_ptr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5356560" y="3198080"/>
            <a:ext cx="1084006" cy="404297"/>
          </a:xfrm>
          <a:custGeom>
            <a:avLst/>
            <a:gdLst>
              <a:gd name="connsiteX0" fmla="*/ 1084006 w 1084006"/>
              <a:gd name="connsiteY0" fmla="*/ 58240 h 567059"/>
              <a:gd name="connsiteX1" fmla="*/ 589935 w 1084006"/>
              <a:gd name="connsiteY1" fmla="*/ 50866 h 567059"/>
              <a:gd name="connsiteX2" fmla="*/ 597310 w 1084006"/>
              <a:gd name="connsiteY2" fmla="*/ 567059 h 567059"/>
              <a:gd name="connsiteX3" fmla="*/ 0 w 1084006"/>
              <a:gd name="connsiteY3" fmla="*/ 567059 h 567059"/>
              <a:gd name="connsiteX0" fmla="*/ 1084006 w 1084006"/>
              <a:gd name="connsiteY0" fmla="*/ 22713 h 531532"/>
              <a:gd name="connsiteX1" fmla="*/ 589935 w 1084006"/>
              <a:gd name="connsiteY1" fmla="*/ 15339 h 531532"/>
              <a:gd name="connsiteX2" fmla="*/ 597310 w 1084006"/>
              <a:gd name="connsiteY2" fmla="*/ 531532 h 531532"/>
              <a:gd name="connsiteX3" fmla="*/ 0 w 1084006"/>
              <a:gd name="connsiteY3" fmla="*/ 531532 h 531532"/>
              <a:gd name="connsiteX0" fmla="*/ 1084006 w 1084006"/>
              <a:gd name="connsiteY0" fmla="*/ 7374 h 516193"/>
              <a:gd name="connsiteX1" fmla="*/ 589935 w 1084006"/>
              <a:gd name="connsiteY1" fmla="*/ 0 h 516193"/>
              <a:gd name="connsiteX2" fmla="*/ 597310 w 1084006"/>
              <a:gd name="connsiteY2" fmla="*/ 516193 h 516193"/>
              <a:gd name="connsiteX3" fmla="*/ 0 w 1084006"/>
              <a:gd name="connsiteY3" fmla="*/ 516193 h 516193"/>
              <a:gd name="connsiteX0" fmla="*/ 1084006 w 1084006"/>
              <a:gd name="connsiteY0" fmla="*/ 7374 h 516193"/>
              <a:gd name="connsiteX1" fmla="*/ 589935 w 1084006"/>
              <a:gd name="connsiteY1" fmla="*/ 0 h 516193"/>
              <a:gd name="connsiteX2" fmla="*/ 597310 w 1084006"/>
              <a:gd name="connsiteY2" fmla="*/ 516193 h 516193"/>
              <a:gd name="connsiteX3" fmla="*/ 0 w 1084006"/>
              <a:gd name="connsiteY3" fmla="*/ 516193 h 516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4006" h="516193">
                <a:moveTo>
                  <a:pt x="1084006" y="7374"/>
                </a:moveTo>
                <a:cubicBezTo>
                  <a:pt x="1047750" y="2459"/>
                  <a:pt x="687028" y="4916"/>
                  <a:pt x="589935" y="0"/>
                </a:cubicBezTo>
                <a:lnTo>
                  <a:pt x="597310" y="516193"/>
                </a:lnTo>
                <a:lnTo>
                  <a:pt x="0" y="516193"/>
                </a:ln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463606" y="294274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1064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25467" y="3392839"/>
            <a:ext cx="223683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a_int</a:t>
            </a:r>
            <a:r>
              <a:rPr lang="en-US" dirty="0" smtClean="0"/>
              <a:t> = 0;</a:t>
            </a:r>
          </a:p>
          <a:p>
            <a:r>
              <a:rPr lang="en-US" b="1" dirty="0" err="1" smtClean="0"/>
              <a:t>int</a:t>
            </a:r>
            <a:r>
              <a:rPr lang="en-US" b="1" dirty="0" smtClean="0"/>
              <a:t> *</a:t>
            </a:r>
            <a:r>
              <a:rPr lang="en-US" b="1" dirty="0" err="1" smtClean="0"/>
              <a:t>my_ptr</a:t>
            </a:r>
            <a:r>
              <a:rPr lang="en-US" b="1" dirty="0" smtClean="0"/>
              <a:t> = &amp;</a:t>
            </a:r>
            <a:r>
              <a:rPr lang="en-US" b="1" dirty="0" err="1" smtClean="0"/>
              <a:t>a_int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…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47901" y="4875275"/>
            <a:ext cx="18205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b_int</a:t>
            </a:r>
            <a:r>
              <a:rPr lang="en-US" dirty="0" smtClean="0"/>
              <a:t> = 0;</a:t>
            </a:r>
          </a:p>
          <a:p>
            <a:r>
              <a:rPr lang="en-US" b="1" dirty="0" err="1" smtClean="0"/>
              <a:t>my_ptr</a:t>
            </a:r>
            <a:r>
              <a:rPr lang="en-US" b="1" dirty="0" smtClean="0"/>
              <a:t> = &amp;</a:t>
            </a:r>
            <a:r>
              <a:rPr lang="en-US" b="1" dirty="0" err="1" smtClean="0"/>
              <a:t>b_int</a:t>
            </a:r>
            <a:r>
              <a:rPr lang="en-US" b="1" dirty="0" smtClean="0"/>
              <a:t>;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558950" y="4791250"/>
            <a:ext cx="1120877" cy="54569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8649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17603" y="5336940"/>
            <a:ext cx="86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my_ptr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66645" y="439987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1064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830947" y="4875275"/>
            <a:ext cx="1120877" cy="54569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971675" y="5420966"/>
            <a:ext cx="671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b_int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855531" y="455631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8649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5406406" y="4744458"/>
            <a:ext cx="2449125" cy="319637"/>
          </a:xfrm>
          <a:custGeom>
            <a:avLst/>
            <a:gdLst>
              <a:gd name="connsiteX0" fmla="*/ 1084006 w 1084006"/>
              <a:gd name="connsiteY0" fmla="*/ 58240 h 567059"/>
              <a:gd name="connsiteX1" fmla="*/ 589935 w 1084006"/>
              <a:gd name="connsiteY1" fmla="*/ 50866 h 567059"/>
              <a:gd name="connsiteX2" fmla="*/ 597310 w 1084006"/>
              <a:gd name="connsiteY2" fmla="*/ 567059 h 567059"/>
              <a:gd name="connsiteX3" fmla="*/ 0 w 1084006"/>
              <a:gd name="connsiteY3" fmla="*/ 567059 h 567059"/>
              <a:gd name="connsiteX0" fmla="*/ 1084006 w 1084006"/>
              <a:gd name="connsiteY0" fmla="*/ 22713 h 531532"/>
              <a:gd name="connsiteX1" fmla="*/ 589935 w 1084006"/>
              <a:gd name="connsiteY1" fmla="*/ 15339 h 531532"/>
              <a:gd name="connsiteX2" fmla="*/ 597310 w 1084006"/>
              <a:gd name="connsiteY2" fmla="*/ 531532 h 531532"/>
              <a:gd name="connsiteX3" fmla="*/ 0 w 1084006"/>
              <a:gd name="connsiteY3" fmla="*/ 531532 h 531532"/>
              <a:gd name="connsiteX0" fmla="*/ 1084006 w 1084006"/>
              <a:gd name="connsiteY0" fmla="*/ 7374 h 516193"/>
              <a:gd name="connsiteX1" fmla="*/ 589935 w 1084006"/>
              <a:gd name="connsiteY1" fmla="*/ 0 h 516193"/>
              <a:gd name="connsiteX2" fmla="*/ 597310 w 1084006"/>
              <a:gd name="connsiteY2" fmla="*/ 516193 h 516193"/>
              <a:gd name="connsiteX3" fmla="*/ 0 w 1084006"/>
              <a:gd name="connsiteY3" fmla="*/ 516193 h 516193"/>
              <a:gd name="connsiteX0" fmla="*/ 1084006 w 1084006"/>
              <a:gd name="connsiteY0" fmla="*/ 7374 h 516193"/>
              <a:gd name="connsiteX1" fmla="*/ 589935 w 1084006"/>
              <a:gd name="connsiteY1" fmla="*/ 0 h 516193"/>
              <a:gd name="connsiteX2" fmla="*/ 597310 w 1084006"/>
              <a:gd name="connsiteY2" fmla="*/ 516193 h 516193"/>
              <a:gd name="connsiteX3" fmla="*/ 0 w 1084006"/>
              <a:gd name="connsiteY3" fmla="*/ 516193 h 516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4006" h="516193">
                <a:moveTo>
                  <a:pt x="1084006" y="7374"/>
                </a:moveTo>
                <a:cubicBezTo>
                  <a:pt x="1047750" y="2459"/>
                  <a:pt x="687028" y="4916"/>
                  <a:pt x="589935" y="0"/>
                </a:cubicBezTo>
                <a:lnTo>
                  <a:pt x="597310" y="516193"/>
                </a:lnTo>
                <a:lnTo>
                  <a:pt x="0" y="516193"/>
                </a:ln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8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8425" y="309717"/>
            <a:ext cx="1817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Dynamic arrays</a:t>
            </a:r>
            <a:endParaRPr 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50374" y="1128253"/>
            <a:ext cx="215360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my_arr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err="1" smtClean="0"/>
              <a:t>my_arr</a:t>
            </a:r>
            <a:r>
              <a:rPr lang="en-US" dirty="0" smtClean="0"/>
              <a:t> = </a:t>
            </a:r>
            <a:r>
              <a:rPr lang="en-US" b="1" dirty="0" smtClean="0">
                <a:solidFill>
                  <a:srgbClr val="00B0F0"/>
                </a:solidFill>
              </a:rPr>
              <a:t>new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/>
              <a:t>int</a:t>
            </a:r>
            <a:r>
              <a:rPr lang="en-US" dirty="0" smtClean="0"/>
              <a:t> [5];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68209" y="1658732"/>
            <a:ext cx="483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operator allocates the memory for the array!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303977" y="1872895"/>
            <a:ext cx="5383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67463" y="2285343"/>
            <a:ext cx="6784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pointer now points to a contiguous memory space, and </a:t>
            </a:r>
            <a:r>
              <a:rPr lang="en-US" b="1" dirty="0" smtClean="0"/>
              <a:t>points to the first element of the array</a:t>
            </a:r>
            <a:r>
              <a:rPr lang="en-US" dirty="0" smtClean="0"/>
              <a:t>!!!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19084" y="3222523"/>
            <a:ext cx="6618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different from the array name, it can point to a different space!!!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20754" y="4126149"/>
            <a:ext cx="2278637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……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delete</a:t>
            </a:r>
            <a:r>
              <a:rPr lang="en-US" dirty="0" smtClean="0"/>
              <a:t> [] </a:t>
            </a:r>
            <a:r>
              <a:rPr lang="en-US" dirty="0" err="1" smtClean="0"/>
              <a:t>my_arr</a:t>
            </a:r>
            <a:r>
              <a:rPr lang="en-US" dirty="0" smtClean="0"/>
              <a:t>;</a:t>
            </a:r>
          </a:p>
          <a:p>
            <a:r>
              <a:rPr lang="en-US" dirty="0" smtClean="0"/>
              <a:t>……</a:t>
            </a:r>
            <a:endParaRPr lang="en-US" dirty="0"/>
          </a:p>
          <a:p>
            <a:r>
              <a:rPr lang="en-US" dirty="0" err="1" smtClean="0"/>
              <a:t>my_arr</a:t>
            </a:r>
            <a:r>
              <a:rPr lang="en-US" dirty="0" smtClean="0"/>
              <a:t> = </a:t>
            </a:r>
            <a:r>
              <a:rPr lang="en-US" b="1" dirty="0" smtClean="0">
                <a:solidFill>
                  <a:srgbClr val="00B0F0"/>
                </a:solidFill>
              </a:rPr>
              <a:t>new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/>
              <a:t>int</a:t>
            </a:r>
            <a:r>
              <a:rPr lang="en-US" dirty="0" smtClean="0"/>
              <a:t> [50];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18348" y="4126148"/>
            <a:ext cx="2278637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my_arr</a:t>
            </a:r>
            <a:r>
              <a:rPr lang="en-US" dirty="0" smtClean="0"/>
              <a:t>[5];</a:t>
            </a:r>
          </a:p>
          <a:p>
            <a:endParaRPr lang="en-US" dirty="0" smtClean="0"/>
          </a:p>
          <a:p>
            <a:r>
              <a:rPr lang="en-US" dirty="0" smtClean="0"/>
              <a:t>delete [] </a:t>
            </a:r>
            <a:r>
              <a:rPr lang="en-US" dirty="0" err="1" smtClean="0"/>
              <a:t>my_arr</a:t>
            </a:r>
            <a:r>
              <a:rPr lang="en-US" dirty="0" smtClean="0"/>
              <a:t>;</a:t>
            </a:r>
          </a:p>
          <a:p>
            <a:r>
              <a:rPr lang="en-US" dirty="0" smtClean="0"/>
              <a:t>……</a:t>
            </a:r>
            <a:endParaRPr lang="en-US" dirty="0"/>
          </a:p>
          <a:p>
            <a:r>
              <a:rPr lang="en-US" dirty="0" err="1" smtClean="0"/>
              <a:t>my_arr</a:t>
            </a:r>
            <a:r>
              <a:rPr lang="en-US" dirty="0" smtClean="0"/>
              <a:t> = </a:t>
            </a:r>
            <a:r>
              <a:rPr lang="en-US" b="1" dirty="0" smtClean="0">
                <a:solidFill>
                  <a:srgbClr val="00B0F0"/>
                </a:solidFill>
              </a:rPr>
              <a:t>new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/>
              <a:t>int</a:t>
            </a:r>
            <a:r>
              <a:rPr lang="en-US" dirty="0" smtClean="0"/>
              <a:t> [50];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5491646" y="4786314"/>
            <a:ext cx="1932039" cy="877163"/>
          </a:xfrm>
          <a:prstGeom prst="line">
            <a:avLst/>
          </a:prstGeom>
          <a:ln w="5715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5513768" y="4786315"/>
            <a:ext cx="2083215" cy="877162"/>
          </a:xfrm>
          <a:prstGeom prst="line">
            <a:avLst/>
          </a:prstGeom>
          <a:ln w="5715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2058" y="5814603"/>
            <a:ext cx="4706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allows </a:t>
            </a:r>
            <a:r>
              <a:rPr lang="en-US" dirty="0" err="1" smtClean="0"/>
              <a:t>my_arr</a:t>
            </a:r>
            <a:r>
              <a:rPr lang="en-US" dirty="0" smtClean="0"/>
              <a:t> to point to a different space (i.e., creating a new array)!!!</a:t>
            </a:r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847355" y="5169310"/>
            <a:ext cx="450503" cy="663677"/>
          </a:xfrm>
          <a:custGeom>
            <a:avLst/>
            <a:gdLst>
              <a:gd name="connsiteX0" fmla="*/ 450503 w 450503"/>
              <a:gd name="connsiteY0" fmla="*/ 663677 h 663677"/>
              <a:gd name="connsiteX1" fmla="*/ 677 w 450503"/>
              <a:gd name="connsiteY1" fmla="*/ 265471 h 663677"/>
              <a:gd name="connsiteX2" fmla="*/ 369387 w 450503"/>
              <a:gd name="connsiteY2" fmla="*/ 0 h 66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0503" h="663677">
                <a:moveTo>
                  <a:pt x="450503" y="663677"/>
                </a:moveTo>
                <a:cubicBezTo>
                  <a:pt x="232349" y="519880"/>
                  <a:pt x="14196" y="376084"/>
                  <a:pt x="677" y="265471"/>
                </a:cubicBezTo>
                <a:cubicBezTo>
                  <a:pt x="-12842" y="154858"/>
                  <a:pt x="178272" y="77429"/>
                  <a:pt x="369387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6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5319" y="567502"/>
            <a:ext cx="4230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How to </a:t>
            </a:r>
            <a:r>
              <a:rPr lang="en-US" sz="2400" b="1" dirty="0" smtClean="0"/>
              <a:t>access a dynamic array?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37968" y="1408471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same as you access a static array!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87794" y="2426111"/>
            <a:ext cx="556934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my_arr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err="1" smtClean="0"/>
              <a:t>my_arr</a:t>
            </a:r>
            <a:r>
              <a:rPr lang="en-US" dirty="0" smtClean="0"/>
              <a:t> = </a:t>
            </a:r>
            <a:r>
              <a:rPr lang="en-US" b="1" dirty="0" smtClean="0">
                <a:solidFill>
                  <a:srgbClr val="00B0F0"/>
                </a:solidFill>
              </a:rPr>
              <a:t>new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/>
              <a:t>int</a:t>
            </a:r>
            <a:r>
              <a:rPr lang="en-US" dirty="0" smtClean="0"/>
              <a:t> [5];</a:t>
            </a:r>
          </a:p>
          <a:p>
            <a:endParaRPr lang="en-US" dirty="0"/>
          </a:p>
          <a:p>
            <a:r>
              <a:rPr lang="en-US" dirty="0" smtClean="0"/>
              <a:t>// after initializing the values of the array</a:t>
            </a:r>
          </a:p>
          <a:p>
            <a:endParaRPr lang="en-US" dirty="0"/>
          </a:p>
          <a:p>
            <a:r>
              <a:rPr lang="en-US" dirty="0" err="1" smtClean="0"/>
              <a:t>cout</a:t>
            </a:r>
            <a:r>
              <a:rPr lang="en-US" dirty="0" smtClean="0"/>
              <a:t> &lt;&lt; “The value of the third element is “ &lt;&lt; </a:t>
            </a:r>
            <a:r>
              <a:rPr lang="en-US" dirty="0" err="1" smtClean="0"/>
              <a:t>my_arr</a:t>
            </a:r>
            <a:r>
              <a:rPr lang="en-US" dirty="0" smtClean="0"/>
              <a:t>[2];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55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7574" y="1387135"/>
            <a:ext cx="4572000" cy="418576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var_ptr1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&amp;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var_ptr1/4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*var_ptr2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var_ptr1 = var_ptr2;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var_ptr2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*var_ptr1/4;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*var_ptr2 &lt;&lt;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*var_ptr1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8974" y="862781"/>
            <a:ext cx="4722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will be the outcome of the following code?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43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3284" y="722671"/>
            <a:ext cx="1496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C++ basics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02890" y="1614948"/>
            <a:ext cx="5828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 you know how to write a C++ program? What is needed?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2890" y="3642852"/>
            <a:ext cx="4648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 you know how to declare and use variables?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39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25560" y="1266861"/>
            <a:ext cx="5230259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char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= "This is Us!";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char 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str_ptr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str_ptr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str_ptr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't';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for( ; 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str_ptr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!= '\0';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str_ptr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if (*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str_ptr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' ')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str_ptr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'_';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49477" y="589936"/>
            <a:ext cx="4722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will be the outcome of the following code?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02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1774" y="634180"/>
            <a:ext cx="1213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/>
              <a:t>Functions</a:t>
            </a:r>
            <a:endParaRPr lang="en-US" sz="2000" b="1" dirty="0"/>
          </a:p>
        </p:txBody>
      </p:sp>
      <p:sp>
        <p:nvSpPr>
          <p:cNvPr id="3" name="Rectangle 2"/>
          <p:cNvSpPr/>
          <p:nvPr/>
        </p:nvSpPr>
        <p:spPr>
          <a:xfrm>
            <a:off x="1854392" y="1220351"/>
            <a:ext cx="4572000" cy="36317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/>
              <a:t>Building Blocks of Programs</a:t>
            </a:r>
          </a:p>
          <a:p>
            <a:pPr>
              <a:spcBef>
                <a:spcPct val="50000"/>
              </a:spcBef>
            </a:pPr>
            <a:endParaRPr lang="en-US" sz="2000" dirty="0" smtClean="0"/>
          </a:p>
          <a:p>
            <a:pPr>
              <a:spcBef>
                <a:spcPct val="50000"/>
              </a:spcBef>
            </a:pPr>
            <a:endParaRPr lang="en-US" sz="2000" dirty="0"/>
          </a:p>
          <a:p>
            <a:pPr>
              <a:spcBef>
                <a:spcPct val="50000"/>
              </a:spcBef>
            </a:pPr>
            <a:endParaRPr lang="en-US" sz="2000" dirty="0" smtClean="0"/>
          </a:p>
          <a:p>
            <a:pPr>
              <a:spcBef>
                <a:spcPct val="50000"/>
              </a:spcBef>
            </a:pPr>
            <a:endParaRPr lang="en-US" sz="2000" dirty="0" smtClean="0"/>
          </a:p>
          <a:p>
            <a:pPr>
              <a:spcBef>
                <a:spcPct val="50000"/>
              </a:spcBef>
            </a:pPr>
            <a:endParaRPr lang="en-US" sz="2000" dirty="0"/>
          </a:p>
          <a:p>
            <a:pPr>
              <a:spcBef>
                <a:spcPct val="50000"/>
              </a:spcBef>
            </a:pPr>
            <a:endParaRPr lang="en-US" sz="2000" dirty="0" smtClean="0"/>
          </a:p>
          <a:p>
            <a:pPr>
              <a:spcBef>
                <a:spcPct val="50000"/>
              </a:spcBef>
            </a:pPr>
            <a:endParaRPr 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640669" y="2480858"/>
            <a:ext cx="439973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&lt;return type&gt; </a:t>
            </a:r>
            <a:r>
              <a:rPr lang="en-US" dirty="0" err="1" smtClean="0"/>
              <a:t>function_name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dirty="0" smtClean="0"/>
              <a:t>argument list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 function body…</a:t>
            </a:r>
          </a:p>
          <a:p>
            <a:r>
              <a:rPr lang="en-US" dirty="0" smtClean="0"/>
              <a:t>      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return_statement</a:t>
            </a:r>
            <a:r>
              <a:rPr lang="en-US" dirty="0" smtClean="0"/>
              <a:t>;</a:t>
            </a:r>
          </a:p>
          <a:p>
            <a:r>
              <a:rPr lang="en-US" b="1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5" name="Right Brace 4"/>
          <p:cNvSpPr/>
          <p:nvPr/>
        </p:nvSpPr>
        <p:spPr>
          <a:xfrm rot="16200000">
            <a:off x="5337983" y="922220"/>
            <a:ext cx="270164" cy="2847112"/>
          </a:xfrm>
          <a:prstGeom prst="rightBrace">
            <a:avLst>
              <a:gd name="adj1" fmla="val 7756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42420" y="1815749"/>
            <a:ext cx="25492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signature of the function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620658" y="248085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658" y="2920852"/>
            <a:ext cx="89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20658" y="3557601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6496665" y="2750574"/>
            <a:ext cx="1364226" cy="285659"/>
          </a:xfrm>
          <a:custGeom>
            <a:avLst/>
            <a:gdLst>
              <a:gd name="connsiteX0" fmla="*/ 1364226 w 1364226"/>
              <a:gd name="connsiteY0" fmla="*/ 0 h 383731"/>
              <a:gd name="connsiteX1" fmla="*/ 663677 w 1364226"/>
              <a:gd name="connsiteY1" fmla="*/ 383458 h 383731"/>
              <a:gd name="connsiteX2" fmla="*/ 0 w 1364226"/>
              <a:gd name="connsiteY2" fmla="*/ 66368 h 383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4226" h="383731">
                <a:moveTo>
                  <a:pt x="1364226" y="0"/>
                </a:moveTo>
                <a:cubicBezTo>
                  <a:pt x="1127637" y="186198"/>
                  <a:pt x="891048" y="372397"/>
                  <a:pt x="663677" y="383458"/>
                </a:cubicBezTo>
                <a:cubicBezTo>
                  <a:pt x="436306" y="394519"/>
                  <a:pt x="0" y="66368"/>
                  <a:pt x="0" y="66368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4608871" y="3185653"/>
            <a:ext cx="3141407" cy="429908"/>
          </a:xfrm>
          <a:custGeom>
            <a:avLst/>
            <a:gdLst>
              <a:gd name="connsiteX0" fmla="*/ 3141407 w 3141407"/>
              <a:gd name="connsiteY0" fmla="*/ 0 h 408077"/>
              <a:gd name="connsiteX1" fmla="*/ 1061884 w 3141407"/>
              <a:gd name="connsiteY1" fmla="*/ 405580 h 408077"/>
              <a:gd name="connsiteX2" fmla="*/ 0 w 3141407"/>
              <a:gd name="connsiteY2" fmla="*/ 140109 h 408077"/>
              <a:gd name="connsiteX0" fmla="*/ 3141407 w 3141407"/>
              <a:gd name="connsiteY0" fmla="*/ 0 h 408077"/>
              <a:gd name="connsiteX1" fmla="*/ 1061884 w 3141407"/>
              <a:gd name="connsiteY1" fmla="*/ 405580 h 408077"/>
              <a:gd name="connsiteX2" fmla="*/ 0 w 3141407"/>
              <a:gd name="connsiteY2" fmla="*/ 140109 h 408077"/>
              <a:gd name="connsiteX0" fmla="*/ 3141407 w 3141407"/>
              <a:gd name="connsiteY0" fmla="*/ 0 h 429908"/>
              <a:gd name="connsiteX1" fmla="*/ 1224116 w 3141407"/>
              <a:gd name="connsiteY1" fmla="*/ 427703 h 429908"/>
              <a:gd name="connsiteX2" fmla="*/ 0 w 3141407"/>
              <a:gd name="connsiteY2" fmla="*/ 140109 h 42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1407" h="429908">
                <a:moveTo>
                  <a:pt x="3141407" y="0"/>
                </a:moveTo>
                <a:cubicBezTo>
                  <a:pt x="2171699" y="375468"/>
                  <a:pt x="1747684" y="404352"/>
                  <a:pt x="1224116" y="427703"/>
                </a:cubicBezTo>
                <a:cubicBezTo>
                  <a:pt x="700548" y="451054"/>
                  <a:pt x="269158" y="284520"/>
                  <a:pt x="0" y="140109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3156156" y="3926932"/>
            <a:ext cx="4830098" cy="1065725"/>
          </a:xfrm>
          <a:custGeom>
            <a:avLst/>
            <a:gdLst>
              <a:gd name="connsiteX0" fmla="*/ 4911213 w 4911213"/>
              <a:gd name="connsiteY0" fmla="*/ 191729 h 1328609"/>
              <a:gd name="connsiteX1" fmla="*/ 1496961 w 4911213"/>
              <a:gd name="connsiteY1" fmla="*/ 1327355 h 1328609"/>
              <a:gd name="connsiteX2" fmla="*/ 0 w 4911213"/>
              <a:gd name="connsiteY2" fmla="*/ 0 h 1328609"/>
              <a:gd name="connsiteX3" fmla="*/ 0 w 4911213"/>
              <a:gd name="connsiteY3" fmla="*/ 0 h 1328609"/>
              <a:gd name="connsiteX0" fmla="*/ 5089944 w 5089944"/>
              <a:gd name="connsiteY0" fmla="*/ 53950 h 1327439"/>
              <a:gd name="connsiteX1" fmla="*/ 1496961 w 5089944"/>
              <a:gd name="connsiteY1" fmla="*/ 1327355 h 1327439"/>
              <a:gd name="connsiteX2" fmla="*/ 0 w 5089944"/>
              <a:gd name="connsiteY2" fmla="*/ 0 h 1327439"/>
              <a:gd name="connsiteX3" fmla="*/ 0 w 5089944"/>
              <a:gd name="connsiteY3" fmla="*/ 0 h 1327439"/>
              <a:gd name="connsiteX0" fmla="*/ 5089944 w 5089944"/>
              <a:gd name="connsiteY0" fmla="*/ 53950 h 1327461"/>
              <a:gd name="connsiteX1" fmla="*/ 1496961 w 5089944"/>
              <a:gd name="connsiteY1" fmla="*/ 1327355 h 1327461"/>
              <a:gd name="connsiteX2" fmla="*/ 0 w 5089944"/>
              <a:gd name="connsiteY2" fmla="*/ 0 h 1327461"/>
              <a:gd name="connsiteX3" fmla="*/ 0 w 5089944"/>
              <a:gd name="connsiteY3" fmla="*/ 0 h 1327461"/>
              <a:gd name="connsiteX0" fmla="*/ 5089944 w 5089944"/>
              <a:gd name="connsiteY0" fmla="*/ 53950 h 1327456"/>
              <a:gd name="connsiteX1" fmla="*/ 1496961 w 5089944"/>
              <a:gd name="connsiteY1" fmla="*/ 1327355 h 1327456"/>
              <a:gd name="connsiteX2" fmla="*/ 0 w 5089944"/>
              <a:gd name="connsiteY2" fmla="*/ 0 h 1327456"/>
              <a:gd name="connsiteX3" fmla="*/ 0 w 5089944"/>
              <a:gd name="connsiteY3" fmla="*/ 0 h 1327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9944" h="1327456">
                <a:moveTo>
                  <a:pt x="5089944" y="53950"/>
                </a:moveTo>
                <a:cubicBezTo>
                  <a:pt x="4615801" y="747963"/>
                  <a:pt x="2345285" y="1336347"/>
                  <a:pt x="1496961" y="1327355"/>
                </a:cubicBezTo>
                <a:cubicBezTo>
                  <a:pt x="648637" y="1318363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6961" y="3010286"/>
            <a:ext cx="1415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Definition of a function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2060411" y="3290184"/>
            <a:ext cx="509985" cy="110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53065" y="5700252"/>
            <a:ext cx="161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 calling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991218" y="5681258"/>
            <a:ext cx="3505447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 smtClean="0"/>
              <a:t>function_name</a:t>
            </a:r>
            <a:r>
              <a:rPr lang="en-US" dirty="0" smtClean="0"/>
              <a:t> (parameter values);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2227560" y="5810712"/>
            <a:ext cx="509985" cy="110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58146" y="5163485"/>
            <a:ext cx="5596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Function declaration appears first before function call!!!!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2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6018" y="990600"/>
            <a:ext cx="2686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Why use functions?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1766455" y="1727353"/>
            <a:ext cx="63592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first reason is </a:t>
            </a:r>
            <a:r>
              <a:rPr lang="en-US" i="1" dirty="0"/>
              <a:t>reusability</a:t>
            </a:r>
            <a:r>
              <a:rPr lang="en-US" dirty="0"/>
              <a:t>. Once a function is defined, it can be used over and over and over again. You can invoke the same function many times in your program, which saves you work. </a:t>
            </a:r>
          </a:p>
        </p:txBody>
      </p:sp>
      <p:sp>
        <p:nvSpPr>
          <p:cNvPr id="6" name="Rectangle 5"/>
          <p:cNvSpPr/>
          <p:nvPr/>
        </p:nvSpPr>
        <p:spPr>
          <a:xfrm>
            <a:off x="1766455" y="2840641"/>
            <a:ext cx="63592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second reason is </a:t>
            </a:r>
            <a:r>
              <a:rPr lang="en-US" i="1" dirty="0"/>
              <a:t>abstraction</a:t>
            </a:r>
            <a:r>
              <a:rPr lang="en-US" dirty="0"/>
              <a:t>. </a:t>
            </a:r>
            <a:r>
              <a:rPr lang="en-US" dirty="0" smtClean="0"/>
              <a:t>You only </a:t>
            </a:r>
            <a:r>
              <a:rPr lang="en-US" dirty="0"/>
              <a:t>need to know the following things: </a:t>
            </a:r>
          </a:p>
        </p:txBody>
      </p:sp>
      <p:sp>
        <p:nvSpPr>
          <p:cNvPr id="7" name="Rectangle 6"/>
          <p:cNvSpPr/>
          <p:nvPr/>
        </p:nvSpPr>
        <p:spPr>
          <a:xfrm>
            <a:off x="2507097" y="3486972"/>
            <a:ext cx="55149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The name of the function; </a:t>
            </a:r>
          </a:p>
          <a:p>
            <a:pPr>
              <a:buFont typeface="+mj-lt"/>
              <a:buAutoNum type="arabicPeriod"/>
            </a:pPr>
            <a:r>
              <a:rPr lang="en-US" dirty="0"/>
              <a:t>What the function does; </a:t>
            </a:r>
          </a:p>
          <a:p>
            <a:pPr>
              <a:buFont typeface="+mj-lt"/>
              <a:buAutoNum type="arabicPeriod"/>
            </a:pPr>
            <a:r>
              <a:rPr lang="en-US" dirty="0"/>
              <a:t>What arguments you must give to the function; and </a:t>
            </a:r>
          </a:p>
          <a:p>
            <a:pPr>
              <a:buFont typeface="+mj-lt"/>
              <a:buAutoNum type="arabicPeriod"/>
            </a:pPr>
            <a:r>
              <a:rPr lang="en-US" dirty="0"/>
              <a:t>What kind of result the function returns. </a:t>
            </a:r>
          </a:p>
        </p:txBody>
      </p:sp>
      <p:sp>
        <p:nvSpPr>
          <p:cNvPr id="8" name="Rectangle 7"/>
          <p:cNvSpPr/>
          <p:nvPr/>
        </p:nvSpPr>
        <p:spPr>
          <a:xfrm>
            <a:off x="1932037" y="4924406"/>
            <a:ext cx="59509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you don't have to know how it works inside!</a:t>
            </a:r>
            <a:r>
              <a:rPr lang="en-US" dirty="0"/>
              <a:t> You don't have to understand anything about what goes on inside the </a:t>
            </a:r>
            <a:r>
              <a:rPr lang="en-US" dirty="0" smtClean="0"/>
              <a:t>function.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45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0045" y="494070"/>
            <a:ext cx="14037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parameters</a:t>
            </a:r>
            <a:endParaRPr lang="en-US" sz="2000" b="1" dirty="0"/>
          </a:p>
        </p:txBody>
      </p:sp>
      <p:sp>
        <p:nvSpPr>
          <p:cNvPr id="3" name="Rectangle 2"/>
          <p:cNvSpPr/>
          <p:nvPr/>
        </p:nvSpPr>
        <p:spPr>
          <a:xfrm>
            <a:off x="1438917" y="2066000"/>
            <a:ext cx="491837" cy="367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30754" y="2066001"/>
            <a:ext cx="491837" cy="367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5290" y="2433145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nums</a:t>
            </a:r>
            <a:r>
              <a:rPr lang="en-US" sz="1400" dirty="0" smtClean="0"/>
              <a:t>[0]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118292" y="2433145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nums</a:t>
            </a:r>
            <a:r>
              <a:rPr lang="en-US" sz="1400" dirty="0" smtClean="0"/>
              <a:t>[1]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257189" y="3256079"/>
            <a:ext cx="1634836" cy="1856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57189" y="4716468"/>
            <a:ext cx="16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swap() function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63692" y="3435555"/>
            <a:ext cx="491837" cy="367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141538" y="3435555"/>
            <a:ext cx="491837" cy="367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05680" y="3858119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num1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043676" y="385514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num2</a:t>
            </a:r>
            <a:endParaRPr lang="en-US" sz="1400" dirty="0"/>
          </a:p>
        </p:txBody>
      </p:sp>
      <p:sp>
        <p:nvSpPr>
          <p:cNvPr id="13" name="Freeform 12"/>
          <p:cNvSpPr/>
          <p:nvPr/>
        </p:nvSpPr>
        <p:spPr>
          <a:xfrm>
            <a:off x="1596368" y="2311921"/>
            <a:ext cx="140321" cy="1233055"/>
          </a:xfrm>
          <a:custGeom>
            <a:avLst/>
            <a:gdLst>
              <a:gd name="connsiteX0" fmla="*/ 129215 w 129215"/>
              <a:gd name="connsiteY0" fmla="*/ 0 h 1233055"/>
              <a:gd name="connsiteX1" fmla="*/ 11451 w 129215"/>
              <a:gd name="connsiteY1" fmla="*/ 609600 h 1233055"/>
              <a:gd name="connsiteX2" fmla="*/ 4524 w 129215"/>
              <a:gd name="connsiteY2" fmla="*/ 1233055 h 1233055"/>
              <a:gd name="connsiteX0" fmla="*/ 126909 w 126909"/>
              <a:gd name="connsiteY0" fmla="*/ 0 h 1233055"/>
              <a:gd name="connsiteX1" fmla="*/ 9145 w 126909"/>
              <a:gd name="connsiteY1" fmla="*/ 609600 h 1233055"/>
              <a:gd name="connsiteX2" fmla="*/ 2218 w 126909"/>
              <a:gd name="connsiteY2" fmla="*/ 1233055 h 1233055"/>
              <a:gd name="connsiteX0" fmla="*/ 124691 w 128856"/>
              <a:gd name="connsiteY0" fmla="*/ 0 h 1233055"/>
              <a:gd name="connsiteX1" fmla="*/ 6927 w 128856"/>
              <a:gd name="connsiteY1" fmla="*/ 609600 h 1233055"/>
              <a:gd name="connsiteX2" fmla="*/ 0 w 128856"/>
              <a:gd name="connsiteY2" fmla="*/ 1233055 h 1233055"/>
              <a:gd name="connsiteX0" fmla="*/ 124691 w 129624"/>
              <a:gd name="connsiteY0" fmla="*/ 0 h 1233055"/>
              <a:gd name="connsiteX1" fmla="*/ 6927 w 129624"/>
              <a:gd name="connsiteY1" fmla="*/ 609600 h 1233055"/>
              <a:gd name="connsiteX2" fmla="*/ 0 w 129624"/>
              <a:gd name="connsiteY2" fmla="*/ 1233055 h 1233055"/>
              <a:gd name="connsiteX0" fmla="*/ 135184 w 141489"/>
              <a:gd name="connsiteY0" fmla="*/ 0 h 1233055"/>
              <a:gd name="connsiteX1" fmla="*/ 17420 w 141489"/>
              <a:gd name="connsiteY1" fmla="*/ 609600 h 1233055"/>
              <a:gd name="connsiteX2" fmla="*/ 10493 w 141489"/>
              <a:gd name="connsiteY2" fmla="*/ 1233055 h 1233055"/>
              <a:gd name="connsiteX0" fmla="*/ 126488 w 132222"/>
              <a:gd name="connsiteY0" fmla="*/ 0 h 1233055"/>
              <a:gd name="connsiteX1" fmla="*/ 8724 w 132222"/>
              <a:gd name="connsiteY1" fmla="*/ 609600 h 1233055"/>
              <a:gd name="connsiteX2" fmla="*/ 8724 w 132222"/>
              <a:gd name="connsiteY2" fmla="*/ 1233055 h 1233055"/>
              <a:gd name="connsiteX0" fmla="*/ 148038 w 156083"/>
              <a:gd name="connsiteY0" fmla="*/ 0 h 1233055"/>
              <a:gd name="connsiteX1" fmla="*/ 30274 w 156083"/>
              <a:gd name="connsiteY1" fmla="*/ 609600 h 1233055"/>
              <a:gd name="connsiteX2" fmla="*/ 30274 w 156083"/>
              <a:gd name="connsiteY2" fmla="*/ 1233055 h 1233055"/>
              <a:gd name="connsiteX0" fmla="*/ 138803 w 145680"/>
              <a:gd name="connsiteY0" fmla="*/ 0 h 1233055"/>
              <a:gd name="connsiteX1" fmla="*/ 21039 w 145680"/>
              <a:gd name="connsiteY1" fmla="*/ 609600 h 1233055"/>
              <a:gd name="connsiteX2" fmla="*/ 21039 w 145680"/>
              <a:gd name="connsiteY2" fmla="*/ 1233055 h 1233055"/>
              <a:gd name="connsiteX0" fmla="*/ 138803 w 140321"/>
              <a:gd name="connsiteY0" fmla="*/ 0 h 1233055"/>
              <a:gd name="connsiteX1" fmla="*/ 21039 w 140321"/>
              <a:gd name="connsiteY1" fmla="*/ 609600 h 1233055"/>
              <a:gd name="connsiteX2" fmla="*/ 21039 w 140321"/>
              <a:gd name="connsiteY2" fmla="*/ 1233055 h 1233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321" h="1233055">
                <a:moveTo>
                  <a:pt x="138803" y="0"/>
                </a:moveTo>
                <a:cubicBezTo>
                  <a:pt x="152657" y="437572"/>
                  <a:pt x="68376" y="397164"/>
                  <a:pt x="21039" y="609600"/>
                </a:cubicBezTo>
                <a:cubicBezTo>
                  <a:pt x="-26298" y="822036"/>
                  <a:pt x="21039" y="1233055"/>
                  <a:pt x="21039" y="1233055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2095389" y="2298067"/>
            <a:ext cx="219616" cy="1246909"/>
          </a:xfrm>
          <a:custGeom>
            <a:avLst/>
            <a:gdLst>
              <a:gd name="connsiteX0" fmla="*/ 0 w 222229"/>
              <a:gd name="connsiteY0" fmla="*/ 0 h 1246909"/>
              <a:gd name="connsiteX1" fmla="*/ 214745 w 222229"/>
              <a:gd name="connsiteY1" fmla="*/ 581891 h 1246909"/>
              <a:gd name="connsiteX2" fmla="*/ 152400 w 222229"/>
              <a:gd name="connsiteY2" fmla="*/ 1246909 h 1246909"/>
              <a:gd name="connsiteX0" fmla="*/ 0 w 216061"/>
              <a:gd name="connsiteY0" fmla="*/ 0 h 1246909"/>
              <a:gd name="connsiteX1" fmla="*/ 214745 w 216061"/>
              <a:gd name="connsiteY1" fmla="*/ 581891 h 1246909"/>
              <a:gd name="connsiteX2" fmla="*/ 152400 w 216061"/>
              <a:gd name="connsiteY2" fmla="*/ 1246909 h 1246909"/>
              <a:gd name="connsiteX0" fmla="*/ 0 w 215678"/>
              <a:gd name="connsiteY0" fmla="*/ 0 h 1246909"/>
              <a:gd name="connsiteX1" fmla="*/ 214745 w 215678"/>
              <a:gd name="connsiteY1" fmla="*/ 581891 h 1246909"/>
              <a:gd name="connsiteX2" fmla="*/ 152400 w 215678"/>
              <a:gd name="connsiteY2" fmla="*/ 1246909 h 1246909"/>
              <a:gd name="connsiteX0" fmla="*/ 0 w 219616"/>
              <a:gd name="connsiteY0" fmla="*/ 0 h 1246909"/>
              <a:gd name="connsiteX1" fmla="*/ 214745 w 219616"/>
              <a:gd name="connsiteY1" fmla="*/ 581891 h 1246909"/>
              <a:gd name="connsiteX2" fmla="*/ 152400 w 219616"/>
              <a:gd name="connsiteY2" fmla="*/ 1246909 h 1246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616" h="1246909">
                <a:moveTo>
                  <a:pt x="0" y="0"/>
                </a:moveTo>
                <a:cubicBezTo>
                  <a:pt x="32326" y="408709"/>
                  <a:pt x="196273" y="450273"/>
                  <a:pt x="214745" y="581891"/>
                </a:cubicBezTo>
                <a:cubicBezTo>
                  <a:pt x="233217" y="713509"/>
                  <a:pt x="196272" y="1018309"/>
                  <a:pt x="152400" y="1246909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45246" y="2711341"/>
            <a:ext cx="1368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copy values!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87123" y="5711656"/>
            <a:ext cx="1392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call-by-value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351782" y="1254424"/>
            <a:ext cx="3406702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swap(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num1,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num2);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43446" y="1251262"/>
            <a:ext cx="3621504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swap(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&amp;num1,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&amp;num2);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217393" y="2302018"/>
            <a:ext cx="491837" cy="367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709230" y="2302019"/>
            <a:ext cx="491837" cy="367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997071" y="2641453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nums</a:t>
            </a:r>
            <a:r>
              <a:rPr lang="en-US" sz="1400" dirty="0" smtClean="0"/>
              <a:t>[0]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697904" y="2633601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nums</a:t>
            </a:r>
            <a:r>
              <a:rPr lang="en-US" sz="1400" dirty="0" smtClean="0"/>
              <a:t>[1]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6035665" y="3492097"/>
            <a:ext cx="1634836" cy="1856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035665" y="4952486"/>
            <a:ext cx="16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swap() function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242168" y="3671573"/>
            <a:ext cx="491837" cy="367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920014" y="3671573"/>
            <a:ext cx="491837" cy="367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184156" y="4094137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num1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6822152" y="4091164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num2</a:t>
            </a:r>
            <a:endParaRPr lang="en-US" sz="1400" dirty="0"/>
          </a:p>
        </p:txBody>
      </p:sp>
      <p:sp>
        <p:nvSpPr>
          <p:cNvPr id="29" name="Freeform 28"/>
          <p:cNvSpPr/>
          <p:nvPr/>
        </p:nvSpPr>
        <p:spPr>
          <a:xfrm>
            <a:off x="5819979" y="2138251"/>
            <a:ext cx="520876" cy="1621958"/>
          </a:xfrm>
          <a:custGeom>
            <a:avLst/>
            <a:gdLst>
              <a:gd name="connsiteX0" fmla="*/ 129215 w 129215"/>
              <a:gd name="connsiteY0" fmla="*/ 0 h 1233055"/>
              <a:gd name="connsiteX1" fmla="*/ 11451 w 129215"/>
              <a:gd name="connsiteY1" fmla="*/ 609600 h 1233055"/>
              <a:gd name="connsiteX2" fmla="*/ 4524 w 129215"/>
              <a:gd name="connsiteY2" fmla="*/ 1233055 h 1233055"/>
              <a:gd name="connsiteX0" fmla="*/ 126909 w 126909"/>
              <a:gd name="connsiteY0" fmla="*/ 0 h 1233055"/>
              <a:gd name="connsiteX1" fmla="*/ 9145 w 126909"/>
              <a:gd name="connsiteY1" fmla="*/ 609600 h 1233055"/>
              <a:gd name="connsiteX2" fmla="*/ 2218 w 126909"/>
              <a:gd name="connsiteY2" fmla="*/ 1233055 h 1233055"/>
              <a:gd name="connsiteX0" fmla="*/ 124691 w 128856"/>
              <a:gd name="connsiteY0" fmla="*/ 0 h 1233055"/>
              <a:gd name="connsiteX1" fmla="*/ 6927 w 128856"/>
              <a:gd name="connsiteY1" fmla="*/ 609600 h 1233055"/>
              <a:gd name="connsiteX2" fmla="*/ 0 w 128856"/>
              <a:gd name="connsiteY2" fmla="*/ 1233055 h 1233055"/>
              <a:gd name="connsiteX0" fmla="*/ 124691 w 129624"/>
              <a:gd name="connsiteY0" fmla="*/ 0 h 1233055"/>
              <a:gd name="connsiteX1" fmla="*/ 6927 w 129624"/>
              <a:gd name="connsiteY1" fmla="*/ 609600 h 1233055"/>
              <a:gd name="connsiteX2" fmla="*/ 0 w 129624"/>
              <a:gd name="connsiteY2" fmla="*/ 1233055 h 1233055"/>
              <a:gd name="connsiteX0" fmla="*/ 135184 w 141489"/>
              <a:gd name="connsiteY0" fmla="*/ 0 h 1233055"/>
              <a:gd name="connsiteX1" fmla="*/ 17420 w 141489"/>
              <a:gd name="connsiteY1" fmla="*/ 609600 h 1233055"/>
              <a:gd name="connsiteX2" fmla="*/ 10493 w 141489"/>
              <a:gd name="connsiteY2" fmla="*/ 1233055 h 1233055"/>
              <a:gd name="connsiteX0" fmla="*/ 126488 w 132222"/>
              <a:gd name="connsiteY0" fmla="*/ 0 h 1233055"/>
              <a:gd name="connsiteX1" fmla="*/ 8724 w 132222"/>
              <a:gd name="connsiteY1" fmla="*/ 609600 h 1233055"/>
              <a:gd name="connsiteX2" fmla="*/ 8724 w 132222"/>
              <a:gd name="connsiteY2" fmla="*/ 1233055 h 1233055"/>
              <a:gd name="connsiteX0" fmla="*/ 148038 w 156083"/>
              <a:gd name="connsiteY0" fmla="*/ 0 h 1233055"/>
              <a:gd name="connsiteX1" fmla="*/ 30274 w 156083"/>
              <a:gd name="connsiteY1" fmla="*/ 609600 h 1233055"/>
              <a:gd name="connsiteX2" fmla="*/ 30274 w 156083"/>
              <a:gd name="connsiteY2" fmla="*/ 1233055 h 1233055"/>
              <a:gd name="connsiteX0" fmla="*/ 138803 w 145680"/>
              <a:gd name="connsiteY0" fmla="*/ 0 h 1233055"/>
              <a:gd name="connsiteX1" fmla="*/ 21039 w 145680"/>
              <a:gd name="connsiteY1" fmla="*/ 609600 h 1233055"/>
              <a:gd name="connsiteX2" fmla="*/ 21039 w 145680"/>
              <a:gd name="connsiteY2" fmla="*/ 1233055 h 1233055"/>
              <a:gd name="connsiteX0" fmla="*/ 138803 w 140321"/>
              <a:gd name="connsiteY0" fmla="*/ 0 h 1233055"/>
              <a:gd name="connsiteX1" fmla="*/ 21039 w 140321"/>
              <a:gd name="connsiteY1" fmla="*/ 609600 h 1233055"/>
              <a:gd name="connsiteX2" fmla="*/ 21039 w 140321"/>
              <a:gd name="connsiteY2" fmla="*/ 1233055 h 1233055"/>
              <a:gd name="connsiteX0" fmla="*/ 0 w 401780"/>
              <a:gd name="connsiteY0" fmla="*/ 0 h 1627909"/>
              <a:gd name="connsiteX1" fmla="*/ 374072 w 401780"/>
              <a:gd name="connsiteY1" fmla="*/ 1004454 h 1627909"/>
              <a:gd name="connsiteX2" fmla="*/ 374072 w 401780"/>
              <a:gd name="connsiteY2" fmla="*/ 1627909 h 1627909"/>
              <a:gd name="connsiteX0" fmla="*/ 86792 w 488572"/>
              <a:gd name="connsiteY0" fmla="*/ 160 h 1628069"/>
              <a:gd name="connsiteX1" fmla="*/ 460864 w 488572"/>
              <a:gd name="connsiteY1" fmla="*/ 1004614 h 1628069"/>
              <a:gd name="connsiteX2" fmla="*/ 460864 w 488572"/>
              <a:gd name="connsiteY2" fmla="*/ 1628069 h 1628069"/>
              <a:gd name="connsiteX0" fmla="*/ 105777 w 314107"/>
              <a:gd name="connsiteY0" fmla="*/ 162 h 1621144"/>
              <a:gd name="connsiteX1" fmla="*/ 299740 w 314107"/>
              <a:gd name="connsiteY1" fmla="*/ 997689 h 1621144"/>
              <a:gd name="connsiteX2" fmla="*/ 299740 w 314107"/>
              <a:gd name="connsiteY2" fmla="*/ 1621144 h 1621144"/>
              <a:gd name="connsiteX0" fmla="*/ 282281 w 490611"/>
              <a:gd name="connsiteY0" fmla="*/ 1070 h 1622052"/>
              <a:gd name="connsiteX1" fmla="*/ 476244 w 490611"/>
              <a:gd name="connsiteY1" fmla="*/ 998597 h 1622052"/>
              <a:gd name="connsiteX2" fmla="*/ 476244 w 490611"/>
              <a:gd name="connsiteY2" fmla="*/ 1622052 h 1622052"/>
              <a:gd name="connsiteX0" fmla="*/ 317340 w 605719"/>
              <a:gd name="connsiteY0" fmla="*/ 1026 h 1622008"/>
              <a:gd name="connsiteX1" fmla="*/ 511303 w 605719"/>
              <a:gd name="connsiteY1" fmla="*/ 998553 h 1622008"/>
              <a:gd name="connsiteX2" fmla="*/ 511303 w 605719"/>
              <a:gd name="connsiteY2" fmla="*/ 1622008 h 1622008"/>
              <a:gd name="connsiteX0" fmla="*/ 293710 w 529749"/>
              <a:gd name="connsiteY0" fmla="*/ 962 h 1621944"/>
              <a:gd name="connsiteX1" fmla="*/ 487673 w 529749"/>
              <a:gd name="connsiteY1" fmla="*/ 998489 h 1621944"/>
              <a:gd name="connsiteX2" fmla="*/ 487673 w 529749"/>
              <a:gd name="connsiteY2" fmla="*/ 1621944 h 1621944"/>
              <a:gd name="connsiteX0" fmla="*/ 326913 w 520876"/>
              <a:gd name="connsiteY0" fmla="*/ 976 h 1621958"/>
              <a:gd name="connsiteX1" fmla="*/ 382331 w 520876"/>
              <a:gd name="connsiteY1" fmla="*/ 984648 h 1621958"/>
              <a:gd name="connsiteX2" fmla="*/ 520876 w 520876"/>
              <a:gd name="connsiteY2" fmla="*/ 1621958 h 1621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876" h="1621958">
                <a:moveTo>
                  <a:pt x="326913" y="976"/>
                </a:moveTo>
                <a:cubicBezTo>
                  <a:pt x="-393524" y="-32506"/>
                  <a:pt x="287659" y="804539"/>
                  <a:pt x="382331" y="984648"/>
                </a:cubicBezTo>
                <a:cubicBezTo>
                  <a:pt x="477003" y="1164757"/>
                  <a:pt x="520876" y="1621958"/>
                  <a:pt x="520876" y="1621958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7101759" y="2173867"/>
            <a:ext cx="466818" cy="1607128"/>
          </a:xfrm>
          <a:custGeom>
            <a:avLst/>
            <a:gdLst>
              <a:gd name="connsiteX0" fmla="*/ 0 w 222229"/>
              <a:gd name="connsiteY0" fmla="*/ 0 h 1246909"/>
              <a:gd name="connsiteX1" fmla="*/ 214745 w 222229"/>
              <a:gd name="connsiteY1" fmla="*/ 581891 h 1246909"/>
              <a:gd name="connsiteX2" fmla="*/ 152400 w 222229"/>
              <a:gd name="connsiteY2" fmla="*/ 1246909 h 1246909"/>
              <a:gd name="connsiteX0" fmla="*/ 0 w 216061"/>
              <a:gd name="connsiteY0" fmla="*/ 0 h 1246909"/>
              <a:gd name="connsiteX1" fmla="*/ 214745 w 216061"/>
              <a:gd name="connsiteY1" fmla="*/ 581891 h 1246909"/>
              <a:gd name="connsiteX2" fmla="*/ 152400 w 216061"/>
              <a:gd name="connsiteY2" fmla="*/ 1246909 h 1246909"/>
              <a:gd name="connsiteX0" fmla="*/ 0 w 215678"/>
              <a:gd name="connsiteY0" fmla="*/ 0 h 1246909"/>
              <a:gd name="connsiteX1" fmla="*/ 214745 w 215678"/>
              <a:gd name="connsiteY1" fmla="*/ 581891 h 1246909"/>
              <a:gd name="connsiteX2" fmla="*/ 152400 w 215678"/>
              <a:gd name="connsiteY2" fmla="*/ 1246909 h 1246909"/>
              <a:gd name="connsiteX0" fmla="*/ 0 w 219616"/>
              <a:gd name="connsiteY0" fmla="*/ 0 h 1246909"/>
              <a:gd name="connsiteX1" fmla="*/ 214745 w 219616"/>
              <a:gd name="connsiteY1" fmla="*/ 581891 h 1246909"/>
              <a:gd name="connsiteX2" fmla="*/ 152400 w 219616"/>
              <a:gd name="connsiteY2" fmla="*/ 1246909 h 1246909"/>
              <a:gd name="connsiteX0" fmla="*/ 519545 w 521386"/>
              <a:gd name="connsiteY0" fmla="*/ 0 h 1690255"/>
              <a:gd name="connsiteX1" fmla="*/ 62345 w 521386"/>
              <a:gd name="connsiteY1" fmla="*/ 1025237 h 1690255"/>
              <a:gd name="connsiteX2" fmla="*/ 0 w 521386"/>
              <a:gd name="connsiteY2" fmla="*/ 1690255 h 1690255"/>
              <a:gd name="connsiteX0" fmla="*/ 519545 w 655464"/>
              <a:gd name="connsiteY0" fmla="*/ 0 h 1690255"/>
              <a:gd name="connsiteX1" fmla="*/ 62345 w 655464"/>
              <a:gd name="connsiteY1" fmla="*/ 1025237 h 1690255"/>
              <a:gd name="connsiteX2" fmla="*/ 0 w 655464"/>
              <a:gd name="connsiteY2" fmla="*/ 1690255 h 1690255"/>
              <a:gd name="connsiteX0" fmla="*/ 318655 w 478018"/>
              <a:gd name="connsiteY0" fmla="*/ 0 h 1634837"/>
              <a:gd name="connsiteX1" fmla="*/ 62345 w 478018"/>
              <a:gd name="connsiteY1" fmla="*/ 969819 h 1634837"/>
              <a:gd name="connsiteX2" fmla="*/ 0 w 478018"/>
              <a:gd name="connsiteY2" fmla="*/ 1634837 h 1634837"/>
              <a:gd name="connsiteX0" fmla="*/ 318655 w 507552"/>
              <a:gd name="connsiteY0" fmla="*/ 0 h 1634837"/>
              <a:gd name="connsiteX1" fmla="*/ 62345 w 507552"/>
              <a:gd name="connsiteY1" fmla="*/ 969819 h 1634837"/>
              <a:gd name="connsiteX2" fmla="*/ 0 w 507552"/>
              <a:gd name="connsiteY2" fmla="*/ 1634837 h 1634837"/>
              <a:gd name="connsiteX0" fmla="*/ 221673 w 425775"/>
              <a:gd name="connsiteY0" fmla="*/ 0 h 1607128"/>
              <a:gd name="connsiteX1" fmla="*/ 62345 w 425775"/>
              <a:gd name="connsiteY1" fmla="*/ 942110 h 1607128"/>
              <a:gd name="connsiteX2" fmla="*/ 0 w 425775"/>
              <a:gd name="connsiteY2" fmla="*/ 1607128 h 1607128"/>
              <a:gd name="connsiteX0" fmla="*/ 221673 w 477423"/>
              <a:gd name="connsiteY0" fmla="*/ 0 h 1607128"/>
              <a:gd name="connsiteX1" fmla="*/ 62345 w 477423"/>
              <a:gd name="connsiteY1" fmla="*/ 942110 h 1607128"/>
              <a:gd name="connsiteX2" fmla="*/ 0 w 477423"/>
              <a:gd name="connsiteY2" fmla="*/ 1607128 h 1607128"/>
              <a:gd name="connsiteX0" fmla="*/ 221673 w 531240"/>
              <a:gd name="connsiteY0" fmla="*/ 0 h 1607128"/>
              <a:gd name="connsiteX1" fmla="*/ 277090 w 531240"/>
              <a:gd name="connsiteY1" fmla="*/ 893619 h 1607128"/>
              <a:gd name="connsiteX2" fmla="*/ 0 w 531240"/>
              <a:gd name="connsiteY2" fmla="*/ 1607128 h 1607128"/>
              <a:gd name="connsiteX0" fmla="*/ 221673 w 538362"/>
              <a:gd name="connsiteY0" fmla="*/ 0 h 1607128"/>
              <a:gd name="connsiteX1" fmla="*/ 277090 w 538362"/>
              <a:gd name="connsiteY1" fmla="*/ 893619 h 1607128"/>
              <a:gd name="connsiteX2" fmla="*/ 0 w 538362"/>
              <a:gd name="connsiteY2" fmla="*/ 1607128 h 1607128"/>
              <a:gd name="connsiteX0" fmla="*/ 145473 w 451849"/>
              <a:gd name="connsiteY0" fmla="*/ 0 h 1607128"/>
              <a:gd name="connsiteX1" fmla="*/ 200890 w 451849"/>
              <a:gd name="connsiteY1" fmla="*/ 893619 h 1607128"/>
              <a:gd name="connsiteX2" fmla="*/ 0 w 451849"/>
              <a:gd name="connsiteY2" fmla="*/ 1607128 h 1607128"/>
              <a:gd name="connsiteX0" fmla="*/ 145982 w 452358"/>
              <a:gd name="connsiteY0" fmla="*/ 0 h 1607128"/>
              <a:gd name="connsiteX1" fmla="*/ 201399 w 452358"/>
              <a:gd name="connsiteY1" fmla="*/ 893619 h 1607128"/>
              <a:gd name="connsiteX2" fmla="*/ 509 w 452358"/>
              <a:gd name="connsiteY2" fmla="*/ 1607128 h 1607128"/>
              <a:gd name="connsiteX0" fmla="*/ 146178 w 466818"/>
              <a:gd name="connsiteY0" fmla="*/ 0 h 1607128"/>
              <a:gd name="connsiteX1" fmla="*/ 201595 w 466818"/>
              <a:gd name="connsiteY1" fmla="*/ 893619 h 1607128"/>
              <a:gd name="connsiteX2" fmla="*/ 705 w 466818"/>
              <a:gd name="connsiteY2" fmla="*/ 1607128 h 160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6818" h="1607128">
                <a:moveTo>
                  <a:pt x="146178" y="0"/>
                </a:moveTo>
                <a:cubicBezTo>
                  <a:pt x="788104" y="1"/>
                  <a:pt x="281258" y="743528"/>
                  <a:pt x="201595" y="893619"/>
                </a:cubicBezTo>
                <a:cubicBezTo>
                  <a:pt x="121932" y="1043710"/>
                  <a:pt x="-10841" y="1357746"/>
                  <a:pt x="705" y="1607128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779149" y="2976940"/>
            <a:ext cx="187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copy the address!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69467" y="193228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1204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660034" y="194013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1208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84615" y="5711656"/>
            <a:ext cx="1785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call-by-reference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8795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1658679"/>
            <a:ext cx="4572000" cy="37548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increase(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[2] = {30, 21};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increase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[0],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[0] &lt;&lt; " " &lt;&lt;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increase(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&amp;num1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num2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num1 +=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num2 += 20;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10145" y="831273"/>
            <a:ext cx="409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the output of the following code?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51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1658679"/>
            <a:ext cx="4572000" cy="37548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increase(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[2] = {30, 21};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increase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[0] &lt;&lt; " " &lt;&lt;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increase(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*num1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num2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*num1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num2 += 20;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10145" y="831273"/>
            <a:ext cx="409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the output of the following code?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62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2836" y="1143000"/>
            <a:ext cx="7370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Rule of thumb when choosing the way of passing parameters to a function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52741" y="1995215"/>
            <a:ext cx="77234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you don’t want the function to modify the outer variable, choose call-by-value</a:t>
            </a:r>
          </a:p>
          <a:p>
            <a:endParaRPr lang="en-US" dirty="0"/>
          </a:p>
          <a:p>
            <a:r>
              <a:rPr lang="en-US" dirty="0" smtClean="0"/>
              <a:t>If you do want the function to change the value(s) in the outer variable, choose call-by-reference (or by pointers)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81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7419" y="575187"/>
            <a:ext cx="2129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Streams &amp; File I/O</a:t>
            </a:r>
            <a:endParaRPr lang="en-US" sz="2000" b="1" dirty="0"/>
          </a:p>
        </p:txBody>
      </p:sp>
      <p:sp>
        <p:nvSpPr>
          <p:cNvPr id="3" name="Rectangle 2"/>
          <p:cNvSpPr/>
          <p:nvPr/>
        </p:nvSpPr>
        <p:spPr>
          <a:xfrm>
            <a:off x="810492" y="1215057"/>
            <a:ext cx="741910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</a:rPr>
              <a:t>C++ I/O occurs in </a:t>
            </a:r>
            <a:r>
              <a:rPr lang="en-US" b="1" i="0" dirty="0" smtClean="0">
                <a:solidFill>
                  <a:srgbClr val="000000"/>
                </a:solidFill>
                <a:effectLst/>
              </a:rPr>
              <a:t>streams</a:t>
            </a:r>
            <a:r>
              <a:rPr lang="en-US" b="0" i="0" dirty="0" smtClean="0">
                <a:solidFill>
                  <a:srgbClr val="000000"/>
                </a:solidFill>
                <a:effectLst/>
              </a:rPr>
              <a:t>, </a:t>
            </a:r>
            <a:r>
              <a:rPr lang="en-US" b="1" i="0" dirty="0" smtClean="0">
                <a:solidFill>
                  <a:srgbClr val="000000"/>
                </a:solidFill>
                <a:effectLst/>
              </a:rPr>
              <a:t>which are sequences of bytes</a:t>
            </a:r>
            <a:r>
              <a:rPr lang="en-US" b="0" i="0" dirty="0" smtClean="0">
                <a:solidFill>
                  <a:srgbClr val="000000"/>
                </a:solidFill>
                <a:effectLst/>
              </a:rPr>
              <a:t>. 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</a:rPr>
              <a:t>If bytes flow from a device like a keyboard, a disk drive, or a network connection etc. to main memory, this is called </a:t>
            </a:r>
            <a:r>
              <a:rPr lang="en-US" b="1" i="0" dirty="0" smtClean="0">
                <a:solidFill>
                  <a:srgbClr val="000000"/>
                </a:solidFill>
                <a:effectLst/>
              </a:rPr>
              <a:t>input operation (or input stream).</a:t>
            </a:r>
            <a:r>
              <a:rPr lang="en-US" b="0" i="0" dirty="0" smtClean="0">
                <a:solidFill>
                  <a:srgbClr val="000000"/>
                </a:solidFill>
                <a:effectLst/>
              </a:rPr>
              <a:t> 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I</a:t>
            </a:r>
            <a:r>
              <a:rPr lang="en-US" b="0" i="0" dirty="0" smtClean="0">
                <a:solidFill>
                  <a:srgbClr val="000000"/>
                </a:solidFill>
                <a:effectLst/>
              </a:rPr>
              <a:t>f bytes flow from main memory to a device like a display screen, a printer, a disk drive, or a network connection, </a:t>
            </a:r>
            <a:r>
              <a:rPr lang="en-US" b="0" i="0" dirty="0" err="1" smtClean="0">
                <a:solidFill>
                  <a:srgbClr val="000000"/>
                </a:solidFill>
                <a:effectLst/>
              </a:rPr>
              <a:t>etc</a:t>
            </a:r>
            <a:r>
              <a:rPr lang="en-US" b="0" i="0" dirty="0" smtClean="0">
                <a:solidFill>
                  <a:srgbClr val="000000"/>
                </a:solidFill>
                <a:effectLst/>
              </a:rPr>
              <a:t>, this is called </a:t>
            </a:r>
            <a:r>
              <a:rPr lang="en-US" b="1" i="0" dirty="0" smtClean="0">
                <a:solidFill>
                  <a:srgbClr val="000000"/>
                </a:solidFill>
                <a:effectLst/>
              </a:rPr>
              <a:t>output operation (or output stream)</a:t>
            </a:r>
            <a:r>
              <a:rPr lang="en-US" b="0" i="0" dirty="0" smtClean="0">
                <a:solidFill>
                  <a:srgbClr val="000000"/>
                </a:solidFill>
                <a:effectLst/>
              </a:rPr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0492" y="4096385"/>
            <a:ext cx="1977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Typical header files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7569" y="4570655"/>
            <a:ext cx="1241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fstream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40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68361" y="1290484"/>
            <a:ext cx="4169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standard stream objects under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83658" y="2182761"/>
            <a:ext cx="3982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00B0F0"/>
                </a:solidFill>
              </a:rPr>
              <a:t>cout</a:t>
            </a:r>
            <a:r>
              <a:rPr lang="en-US" dirty="0"/>
              <a:t> </a:t>
            </a:r>
            <a:r>
              <a:rPr lang="en-US" dirty="0" smtClean="0"/>
              <a:t>used with the insertion operator &lt;&lt;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3658" y="2890372"/>
            <a:ext cx="395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00B0F0"/>
                </a:solidFill>
              </a:rPr>
              <a:t>cin</a:t>
            </a:r>
            <a:r>
              <a:rPr lang="en-US" dirty="0" smtClean="0"/>
              <a:t> used with the extraction operator &gt;&gt;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4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5386" y="1430593"/>
            <a:ext cx="330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1. </a:t>
            </a:r>
            <a:r>
              <a:rPr lang="en-US" dirty="0" smtClean="0"/>
              <a:t>include the proper header files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75386" y="2605239"/>
            <a:ext cx="3598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  <a:r>
              <a:rPr lang="en-US" b="1" dirty="0" smtClean="0"/>
              <a:t>. </a:t>
            </a:r>
            <a:r>
              <a:rPr lang="en-US" dirty="0" smtClean="0"/>
              <a:t>create File I/O object (or variable) and link it with the file being processed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75385" y="3636101"/>
            <a:ext cx="38124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3. </a:t>
            </a:r>
            <a:r>
              <a:rPr lang="en-US" dirty="0" smtClean="0"/>
              <a:t>write to or read from the opened file using the proper operator or functions. For reading from a file, check whether it has reached the end of the file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75385" y="5287328"/>
            <a:ext cx="3575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4. </a:t>
            </a:r>
            <a:r>
              <a:rPr lang="en-US" dirty="0" smtClean="0"/>
              <a:t>always remember to close the file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7419" y="589936"/>
            <a:ext cx="1695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File I/O streams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2433396" y="589936"/>
            <a:ext cx="1682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using &lt;</a:t>
            </a:r>
            <a:r>
              <a:rPr lang="en-US" dirty="0" err="1" smtClean="0"/>
              <a:t>fstream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98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3284" y="722671"/>
            <a:ext cx="1496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C++ basics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02890" y="1614948"/>
            <a:ext cx="5828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 you know how to write a C++ program? What is needed?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2890" y="3642852"/>
            <a:ext cx="4648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 you know how to declare and use variables?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20529" y="2074902"/>
            <a:ext cx="183896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&lt;…&gt;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20529" y="4277032"/>
            <a:ext cx="3147015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var1, var2;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var1 = 20; 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var2 = var1+10;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letter = ‘A’;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letter2 = letter+1;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26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7419" y="589936"/>
            <a:ext cx="1695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File I/O streams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253613" y="1865671"/>
            <a:ext cx="1483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to a file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33396" y="589936"/>
            <a:ext cx="1748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under &lt;</a:t>
            </a:r>
            <a:r>
              <a:rPr lang="en-US" dirty="0" err="1" smtClean="0"/>
              <a:t>fstream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63940" y="2235003"/>
            <a:ext cx="4051109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kumimoji="0" lang="en-US" altLang="en-US" sz="14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r>
              <a:rPr kumimoji="0" lang="en-US" altLang="en-US" sz="1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output_stream</a:t>
            </a:r>
            <a:r>
              <a:rPr kumimoji="0" lang="en-US" altLang="en-US" sz="1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output_stream.open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(filename, flags);</a:t>
            </a:r>
            <a:endParaRPr lang="en-US" sz="14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97764" y="3982381"/>
            <a:ext cx="2973891" cy="24929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write</a:t>
            </a:r>
            <a:r>
              <a:rPr kumimoji="0" lang="en-US" altLang="en-US" sz="1200" b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to an ASCII file</a:t>
            </a:r>
            <a:endParaRPr kumimoji="0" lang="en-US" altLang="en-US" sz="1200" b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kumimoji="0" lang="en-US" altLang="en-US" sz="12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kumimoji="0" lang="en-US" altLang="en-US" sz="12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kumimoji="0" lang="en-US" altLang="en-US" sz="12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kumimoji="0" lang="en-US" altLang="en-US" sz="12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kumimoji="0" lang="en-US" altLang="en-US" sz="12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2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2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 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200" b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r>
              <a:rPr kumimoji="0" lang="en-US" altLang="en-US" sz="120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myfile</a:t>
            </a:r>
            <a:r>
              <a:rPr kumimoji="0" lang="en-US" altLang="en-US" sz="12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myfile.open</a:t>
            </a:r>
            <a:r>
              <a:rPr kumimoji="0" lang="en-US" altLang="en-US" sz="12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(“test.txt");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kumimoji="0" lang="en-US" altLang="en-US" sz="120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2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2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kumimoji="0" lang="en-US" altLang="en-US" sz="120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2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kumimoji="0" lang="en-US" altLang="en-US" sz="120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2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myfile</a:t>
            </a:r>
            <a:r>
              <a:rPr lang="en-US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“\n”;</a:t>
            </a:r>
            <a:r>
              <a:rPr kumimoji="0" lang="en-US" altLang="en-US" sz="12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myfile.close</a:t>
            </a:r>
            <a:r>
              <a:rPr kumimoji="0" lang="en-US" altLang="en-US" sz="12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3613" y="3342999"/>
            <a:ext cx="735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typically way to write: using insertion operator &lt;&lt; with certain format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29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7419" y="589936"/>
            <a:ext cx="1695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File I/O streams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216742" y="1349477"/>
            <a:ext cx="1676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from a file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33396" y="589936"/>
            <a:ext cx="1748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under &lt;</a:t>
            </a:r>
            <a:r>
              <a:rPr lang="en-US" dirty="0" err="1" smtClean="0"/>
              <a:t>fstream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96675" y="1652442"/>
            <a:ext cx="3943708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kumimoji="0" lang="en-US" altLang="en-US" sz="14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kumimoji="0" lang="en-US" altLang="en-US" sz="1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input_stream</a:t>
            </a:r>
            <a:r>
              <a:rPr kumimoji="0" lang="en-US" altLang="en-US" sz="1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input_stream.open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(filename, flags);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737181" y="2638844"/>
            <a:ext cx="6183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 important things need to handle when reading from a file!!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37181" y="3262298"/>
            <a:ext cx="3580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format of the file is needed!!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37181" y="3735859"/>
            <a:ext cx="5925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also need to know when we reach the end of the file !!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70156" y="4431684"/>
            <a:ext cx="80274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Typical ways to read:  1) using extraction operator </a:t>
            </a:r>
            <a:r>
              <a:rPr lang="en-US" b="1" dirty="0" smtClean="0">
                <a:solidFill>
                  <a:srgbClr val="00B0F0"/>
                </a:solidFill>
              </a:rPr>
              <a:t>&gt;&gt;</a:t>
            </a:r>
            <a:r>
              <a:rPr lang="en-US" dirty="0" smtClean="0"/>
              <a:t> if the format is </a:t>
            </a:r>
            <a:r>
              <a:rPr lang="en-US" dirty="0"/>
              <a:t>known, ignoring the space character ‘ ‘</a:t>
            </a:r>
          </a:p>
          <a:p>
            <a:r>
              <a:rPr lang="en-US" dirty="0" smtClean="0"/>
              <a:t>2</a:t>
            </a:r>
            <a:r>
              <a:rPr lang="en-US" dirty="0" smtClean="0"/>
              <a:t>) using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 to read a whole line as a string from the file</a:t>
            </a:r>
          </a:p>
          <a:p>
            <a:r>
              <a:rPr lang="en-US" dirty="0" smtClean="0"/>
              <a:t>3) using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get(…)</a:t>
            </a:r>
            <a:r>
              <a:rPr lang="en-US" dirty="0" smtClean="0"/>
              <a:t> to read one character from the </a:t>
            </a:r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70156" y="5681507"/>
            <a:ext cx="7950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to know the end of the file? </a:t>
            </a:r>
          </a:p>
          <a:p>
            <a:r>
              <a:rPr lang="en-US" dirty="0" smtClean="0"/>
              <a:t>using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/>
              <a:t>function or based on the return of the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get() </a:t>
            </a:r>
            <a:r>
              <a:rPr lang="en-US" dirty="0" smtClean="0"/>
              <a:t>and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71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7126" y="1361127"/>
            <a:ext cx="4786299" cy="43396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inStream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inStream.open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("text.txt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outStream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(“output.txt”,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::app);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output[100];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inStream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.is_open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&amp;&amp;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outStream.is_open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while (!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inStream.eof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inStream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output;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outStream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output &lt;&lt; “ ”;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} //end of while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 // end of if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inStream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.close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outStream.close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998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3347" y="162572"/>
            <a:ext cx="5673436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info;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infile.open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(“students.txt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infile.eof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To get you all the lines.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info)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Saves the line in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info.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info;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Prints our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info.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infile.close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443347" y="3791059"/>
            <a:ext cx="5673436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main () {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myStream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example.txt");   // open file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char c;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myStream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.get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loop getting single characters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c;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myStream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.eof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())                      // check for EOF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reached]\n";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myStream.close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                        // close file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87311" y="407260"/>
            <a:ext cx="2210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Reading information without using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69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9542" y="412955"/>
            <a:ext cx="1164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Structures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50375" y="973394"/>
            <a:ext cx="3339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Declare a new type </a:t>
            </a:r>
          </a:p>
          <a:p>
            <a:r>
              <a:rPr lang="en-US" dirty="0" smtClean="0"/>
              <a:t>Combine different types into one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56903" y="1025013"/>
            <a:ext cx="275953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00B0F0"/>
                </a:solidFill>
              </a:rPr>
              <a:t>struct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/>
              <a:t>structure_name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 list of member variables</a:t>
            </a:r>
          </a:p>
          <a:p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54320" y="2433485"/>
            <a:ext cx="3966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structure type to declare variables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24284" y="1649587"/>
            <a:ext cx="234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 memory allocation!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24283" y="2848051"/>
            <a:ext cx="243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Yes, memory allocation!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28443" y="2802817"/>
            <a:ext cx="3195747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 smtClean="0"/>
              <a:t>structure_name</a:t>
            </a:r>
            <a:r>
              <a:rPr lang="en-US" dirty="0" smtClean="0"/>
              <a:t> </a:t>
            </a:r>
            <a:r>
              <a:rPr lang="en-US" dirty="0" err="1" smtClean="0"/>
              <a:t>variable_name</a:t>
            </a:r>
            <a:r>
              <a:rPr lang="en-US" dirty="0" smtClean="0"/>
              <a:t>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50375" y="3952568"/>
            <a:ext cx="1395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Initialization: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24888" y="3952568"/>
            <a:ext cx="4650889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 smtClean="0"/>
              <a:t>structure_name</a:t>
            </a:r>
            <a:r>
              <a:rPr lang="en-US" dirty="0" smtClean="0"/>
              <a:t> </a:t>
            </a:r>
            <a:r>
              <a:rPr lang="en-US" dirty="0" err="1" smtClean="0"/>
              <a:t>variable_name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={list of initial values of member variables};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55523" y="4741606"/>
            <a:ext cx="39966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Students std1={“Smith”, 123, “CS”, 3.89};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04241" y="3223146"/>
            <a:ext cx="20441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Students std1, std2;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201994" y="5316794"/>
            <a:ext cx="413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Access member variables via Dot operator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268515" y="5686126"/>
            <a:ext cx="2323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std1.name=“John Smith”;</a:t>
            </a:r>
          </a:p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std1.avg_GPA;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4940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9935" y="81116"/>
            <a:ext cx="5773994" cy="66402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 Person</a:t>
            </a:r>
          </a:p>
          <a:p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name[50];</a:t>
            </a:r>
          </a:p>
          <a:p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 age;</a:t>
            </a:r>
          </a:p>
          <a:p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    float salary;</a:t>
            </a:r>
          </a:p>
          <a:p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displayData</a:t>
            </a:r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(Person);   </a:t>
            </a:r>
            <a:r>
              <a:rPr lang="en-US" sz="11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Function declaration</a:t>
            </a:r>
          </a:p>
          <a:p>
            <a:endParaRPr lang="en-US" sz="1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    Person p;</a:t>
            </a:r>
          </a:p>
          <a:p>
            <a:endParaRPr lang="en-US" sz="1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"Enter Full name: ";</a:t>
            </a:r>
          </a:p>
          <a:p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cin.get</a:t>
            </a:r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(p.name, 50);</a:t>
            </a:r>
          </a:p>
          <a:p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"Enter age: ";</a:t>
            </a:r>
          </a:p>
          <a:p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sz="1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p.age</a:t>
            </a:r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"Enter salary: ";</a:t>
            </a:r>
          </a:p>
          <a:p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sz="1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p.salary</a:t>
            </a:r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Function call with structure variable as an argument</a:t>
            </a:r>
          </a:p>
          <a:p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displayData</a:t>
            </a:r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(p);</a:t>
            </a:r>
          </a:p>
          <a:p>
            <a:endParaRPr lang="en-US" sz="1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displayData</a:t>
            </a:r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(Person p)</a:t>
            </a:r>
          </a:p>
          <a:p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"\</a:t>
            </a:r>
            <a:r>
              <a:rPr lang="en-US" sz="11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Displaying </a:t>
            </a:r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Information." &lt;&lt; </a:t>
            </a:r>
            <a:r>
              <a:rPr lang="en-US" sz="1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"Name: " &lt;&lt; p.name &lt;&lt; </a:t>
            </a:r>
            <a:r>
              <a:rPr lang="en-US" sz="1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&lt;&lt;"Age: " &lt;&lt; </a:t>
            </a:r>
            <a:r>
              <a:rPr lang="en-US" sz="1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p.age</a:t>
            </a:r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"Salary: " &lt;&lt; </a:t>
            </a:r>
            <a:r>
              <a:rPr lang="en-US" sz="1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p.salary</a:t>
            </a:r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942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0265" y="796413"/>
            <a:ext cx="2462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if-else statements</a:t>
            </a:r>
            <a:endParaRPr lang="en-US" sz="2400" b="1"/>
          </a:p>
        </p:txBody>
      </p:sp>
      <p:sp>
        <p:nvSpPr>
          <p:cNvPr id="3" name="TextBox 2"/>
          <p:cNvSpPr txBox="1"/>
          <p:nvPr/>
        </p:nvSpPr>
        <p:spPr>
          <a:xfrm>
            <a:off x="877529" y="1880420"/>
            <a:ext cx="3079689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(condition 1)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statement1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(condition 2)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statement2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(condition 3)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statement3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statement4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635910" y="1880420"/>
            <a:ext cx="1570703" cy="612648"/>
            <a:chOff x="5722374" y="2109019"/>
            <a:chExt cx="1570703" cy="612648"/>
          </a:xfrm>
        </p:grpSpPr>
        <p:sp>
          <p:nvSpPr>
            <p:cNvPr id="4" name="Flowchart: Decision 3"/>
            <p:cNvSpPr/>
            <p:nvPr/>
          </p:nvSpPr>
          <p:spPr>
            <a:xfrm>
              <a:off x="5722374" y="2109019"/>
              <a:ext cx="1570703" cy="612648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86561" y="2230677"/>
              <a:ext cx="1242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 1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852652" y="2614726"/>
            <a:ext cx="1570703" cy="612648"/>
            <a:chOff x="5722374" y="2109019"/>
            <a:chExt cx="1570703" cy="612648"/>
          </a:xfrm>
        </p:grpSpPr>
        <p:sp>
          <p:nvSpPr>
            <p:cNvPr id="8" name="Flowchart: Decision 7"/>
            <p:cNvSpPr/>
            <p:nvPr/>
          </p:nvSpPr>
          <p:spPr>
            <a:xfrm>
              <a:off x="5722374" y="2109019"/>
              <a:ext cx="1570703" cy="612648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86561" y="2230677"/>
              <a:ext cx="1242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 2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53865" y="3420755"/>
            <a:ext cx="1570703" cy="612648"/>
            <a:chOff x="5722374" y="2109019"/>
            <a:chExt cx="1570703" cy="612648"/>
          </a:xfrm>
        </p:grpSpPr>
        <p:sp>
          <p:nvSpPr>
            <p:cNvPr id="11" name="Flowchart: Decision 10"/>
            <p:cNvSpPr/>
            <p:nvPr/>
          </p:nvSpPr>
          <p:spPr>
            <a:xfrm>
              <a:off x="5722374" y="2109019"/>
              <a:ext cx="1570703" cy="612648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86561" y="2230677"/>
              <a:ext cx="1242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 3</a:t>
              </a:r>
              <a:endParaRPr lang="en-US" dirty="0"/>
            </a:p>
          </p:txBody>
        </p:sp>
      </p:grpSp>
      <p:sp>
        <p:nvSpPr>
          <p:cNvPr id="13" name="Freeform 12"/>
          <p:cNvSpPr/>
          <p:nvPr/>
        </p:nvSpPr>
        <p:spPr>
          <a:xfrm>
            <a:off x="6186948" y="2182761"/>
            <a:ext cx="442452" cy="427704"/>
          </a:xfrm>
          <a:custGeom>
            <a:avLst/>
            <a:gdLst>
              <a:gd name="connsiteX0" fmla="*/ 0 w 442452"/>
              <a:gd name="connsiteY0" fmla="*/ 7374 h 427704"/>
              <a:gd name="connsiteX1" fmla="*/ 435078 w 442452"/>
              <a:gd name="connsiteY1" fmla="*/ 0 h 427704"/>
              <a:gd name="connsiteX2" fmla="*/ 442452 w 442452"/>
              <a:gd name="connsiteY2" fmla="*/ 427704 h 427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2452" h="427704">
                <a:moveTo>
                  <a:pt x="0" y="7374"/>
                </a:moveTo>
                <a:lnTo>
                  <a:pt x="435078" y="0"/>
                </a:lnTo>
                <a:lnTo>
                  <a:pt x="442452" y="427704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7425813" y="2912806"/>
            <a:ext cx="309716" cy="494071"/>
          </a:xfrm>
          <a:custGeom>
            <a:avLst/>
            <a:gdLst>
              <a:gd name="connsiteX0" fmla="*/ 0 w 309716"/>
              <a:gd name="connsiteY0" fmla="*/ 0 h 494071"/>
              <a:gd name="connsiteX1" fmla="*/ 309716 w 309716"/>
              <a:gd name="connsiteY1" fmla="*/ 0 h 494071"/>
              <a:gd name="connsiteX2" fmla="*/ 309716 w 309716"/>
              <a:gd name="connsiteY2" fmla="*/ 494071 h 494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716" h="494071">
                <a:moveTo>
                  <a:pt x="0" y="0"/>
                </a:moveTo>
                <a:lnTo>
                  <a:pt x="309716" y="0"/>
                </a:lnTo>
                <a:lnTo>
                  <a:pt x="309716" y="494071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4" idx="2"/>
          </p:cNvCxnSpPr>
          <p:nvPr/>
        </p:nvCxnSpPr>
        <p:spPr>
          <a:xfrm flipH="1">
            <a:off x="5421261" y="2493068"/>
            <a:ext cx="1" cy="52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2"/>
          </p:cNvCxnSpPr>
          <p:nvPr/>
        </p:nvCxnSpPr>
        <p:spPr>
          <a:xfrm flipH="1">
            <a:off x="6638003" y="3227374"/>
            <a:ext cx="1" cy="806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2"/>
          </p:cNvCxnSpPr>
          <p:nvPr/>
        </p:nvCxnSpPr>
        <p:spPr>
          <a:xfrm flipH="1">
            <a:off x="7735529" y="4033403"/>
            <a:ext cx="3688" cy="590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Process 24"/>
          <p:cNvSpPr/>
          <p:nvPr/>
        </p:nvSpPr>
        <p:spPr>
          <a:xfrm>
            <a:off x="4944509" y="3017741"/>
            <a:ext cx="914400" cy="6126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Process 25"/>
          <p:cNvSpPr/>
          <p:nvPr/>
        </p:nvSpPr>
        <p:spPr>
          <a:xfrm>
            <a:off x="6172200" y="4022187"/>
            <a:ext cx="914400" cy="6126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/>
          <p:cNvSpPr/>
          <p:nvPr/>
        </p:nvSpPr>
        <p:spPr>
          <a:xfrm>
            <a:off x="7259167" y="4634835"/>
            <a:ext cx="914400" cy="6126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/>
          <p:cNvSpPr/>
          <p:nvPr/>
        </p:nvSpPr>
        <p:spPr>
          <a:xfrm>
            <a:off x="8173567" y="5743735"/>
            <a:ext cx="914400" cy="6126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8523338" y="3727079"/>
            <a:ext cx="173797" cy="2016656"/>
          </a:xfrm>
          <a:custGeom>
            <a:avLst/>
            <a:gdLst>
              <a:gd name="connsiteX0" fmla="*/ 0 w 309716"/>
              <a:gd name="connsiteY0" fmla="*/ 0 h 494071"/>
              <a:gd name="connsiteX1" fmla="*/ 309716 w 309716"/>
              <a:gd name="connsiteY1" fmla="*/ 0 h 494071"/>
              <a:gd name="connsiteX2" fmla="*/ 309716 w 309716"/>
              <a:gd name="connsiteY2" fmla="*/ 494071 h 494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716" h="494071">
                <a:moveTo>
                  <a:pt x="0" y="0"/>
                </a:moveTo>
                <a:lnTo>
                  <a:pt x="309716" y="0"/>
                </a:lnTo>
                <a:lnTo>
                  <a:pt x="309716" y="494071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947474" y="3227374"/>
            <a:ext cx="103488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statement1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120563" y="4234748"/>
            <a:ext cx="103488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218072" y="4822290"/>
            <a:ext cx="103488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statement3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160702" y="5922021"/>
            <a:ext cx="103488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statement4</a:t>
            </a:r>
          </a:p>
        </p:txBody>
      </p:sp>
      <p:cxnSp>
        <p:nvCxnSpPr>
          <p:cNvPr id="38" name="Straight Arrow Connector 37"/>
          <p:cNvCxnSpPr>
            <a:endCxn id="4" idx="0"/>
          </p:cNvCxnSpPr>
          <p:nvPr/>
        </p:nvCxnSpPr>
        <p:spPr>
          <a:xfrm>
            <a:off x="5421261" y="1445342"/>
            <a:ext cx="1" cy="435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944347" y="2490889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165415" y="3399632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318401" y="405205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180387" y="1846925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359755" y="256155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567167" y="340687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61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1161" y="648929"/>
            <a:ext cx="2384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switch statement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209368" y="1541207"/>
            <a:ext cx="3621504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switch 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Controlling_expression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case Constant_1: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statement_1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break;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case Constant_2: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statement_2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break;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……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case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Constant_n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statement_n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break;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default: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default_statement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759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7749" y="928068"/>
            <a:ext cx="4572000" cy="50783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= -2;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"Please enter x: \n";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switch(x)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case 0: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"Draw red.";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case -1: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"x cannot be negative!";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break;    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case 1: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"Draw blue.";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break;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case 2: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"Draw green.";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break;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default: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"value of x unknown";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9258" y="272845"/>
            <a:ext cx="4568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will be the output of the following code?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7749" y="928068"/>
            <a:ext cx="4572000" cy="43396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= 0;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"Please enter x: \n";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switch(x)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case 0: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case 1: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case 2: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"Draw blue.";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break;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case 3: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"Draw green.";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break;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default: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"value of x unknown";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9258" y="272845"/>
            <a:ext cx="4568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will be the output of the following code?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3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7026" y="737419"/>
            <a:ext cx="1062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For loops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66918" y="1386412"/>
            <a:ext cx="576952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(initialize counter; condition1; counter update)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//loop body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907161" y="2340519"/>
            <a:ext cx="1570703" cy="612648"/>
            <a:chOff x="5722374" y="2109019"/>
            <a:chExt cx="1570703" cy="612648"/>
          </a:xfrm>
        </p:grpSpPr>
        <p:sp>
          <p:nvSpPr>
            <p:cNvPr id="5" name="Flowchart: Decision 4"/>
            <p:cNvSpPr/>
            <p:nvPr/>
          </p:nvSpPr>
          <p:spPr>
            <a:xfrm>
              <a:off x="5722374" y="2109019"/>
              <a:ext cx="1570703" cy="612648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86561" y="2230677"/>
              <a:ext cx="1242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 1</a:t>
              </a:r>
              <a:endParaRPr lang="en-US" dirty="0"/>
            </a:p>
          </p:txBody>
        </p:sp>
      </p:grp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7692512" y="2953167"/>
            <a:ext cx="1" cy="5229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Process 7"/>
          <p:cNvSpPr/>
          <p:nvPr/>
        </p:nvSpPr>
        <p:spPr>
          <a:xfrm>
            <a:off x="7215760" y="3477840"/>
            <a:ext cx="914400" cy="6126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endCxn id="5" idx="0"/>
          </p:cNvCxnSpPr>
          <p:nvPr/>
        </p:nvCxnSpPr>
        <p:spPr>
          <a:xfrm>
            <a:off x="7692512" y="1905441"/>
            <a:ext cx="1" cy="435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338777" y="3539152"/>
            <a:ext cx="6769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 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7215760" y="4370149"/>
            <a:ext cx="914400" cy="6126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277324" y="4445640"/>
            <a:ext cx="8528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 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</a:p>
        </p:txBody>
      </p:sp>
      <p:cxnSp>
        <p:nvCxnSpPr>
          <p:cNvPr id="14" name="Straight Arrow Connector 13"/>
          <p:cNvCxnSpPr>
            <a:stCxn id="8" idx="2"/>
            <a:endCxn id="11" idx="0"/>
          </p:cNvCxnSpPr>
          <p:nvPr/>
        </p:nvCxnSpPr>
        <p:spPr>
          <a:xfrm>
            <a:off x="7672960" y="4090488"/>
            <a:ext cx="0" cy="2796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6540910" y="2648021"/>
            <a:ext cx="678426" cy="2020529"/>
          </a:xfrm>
          <a:custGeom>
            <a:avLst/>
            <a:gdLst>
              <a:gd name="connsiteX0" fmla="*/ 678426 w 678426"/>
              <a:gd name="connsiteY0" fmla="*/ 2020529 h 2020529"/>
              <a:gd name="connsiteX1" fmla="*/ 0 w 678426"/>
              <a:gd name="connsiteY1" fmla="*/ 2020529 h 2020529"/>
              <a:gd name="connsiteX2" fmla="*/ 0 w 678426"/>
              <a:gd name="connsiteY2" fmla="*/ 0 h 2020529"/>
              <a:gd name="connsiteX3" fmla="*/ 361336 w 678426"/>
              <a:gd name="connsiteY3" fmla="*/ 7375 h 202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8426" h="2020529">
                <a:moveTo>
                  <a:pt x="678426" y="2020529"/>
                </a:moveTo>
                <a:lnTo>
                  <a:pt x="0" y="2020529"/>
                </a:lnTo>
                <a:lnTo>
                  <a:pt x="0" y="0"/>
                </a:lnTo>
                <a:lnTo>
                  <a:pt x="361336" y="7375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72960" y="298685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0" name="Freeform 19"/>
          <p:cNvSpPr/>
          <p:nvPr/>
        </p:nvSpPr>
        <p:spPr>
          <a:xfrm>
            <a:off x="7757652" y="2633273"/>
            <a:ext cx="1061884" cy="3001296"/>
          </a:xfrm>
          <a:custGeom>
            <a:avLst/>
            <a:gdLst>
              <a:gd name="connsiteX0" fmla="*/ 575187 w 958645"/>
              <a:gd name="connsiteY0" fmla="*/ 0 h 2986548"/>
              <a:gd name="connsiteX1" fmla="*/ 892277 w 958645"/>
              <a:gd name="connsiteY1" fmla="*/ 0 h 2986548"/>
              <a:gd name="connsiteX2" fmla="*/ 958645 w 958645"/>
              <a:gd name="connsiteY2" fmla="*/ 2580967 h 2986548"/>
              <a:gd name="connsiteX3" fmla="*/ 0 w 958645"/>
              <a:gd name="connsiteY3" fmla="*/ 2566219 h 2986548"/>
              <a:gd name="connsiteX4" fmla="*/ 7374 w 958645"/>
              <a:gd name="connsiteY4" fmla="*/ 2986548 h 2986548"/>
              <a:gd name="connsiteX0" fmla="*/ 575187 w 914400"/>
              <a:gd name="connsiteY0" fmla="*/ 0 h 2986548"/>
              <a:gd name="connsiteX1" fmla="*/ 892277 w 914400"/>
              <a:gd name="connsiteY1" fmla="*/ 0 h 2986548"/>
              <a:gd name="connsiteX2" fmla="*/ 914400 w 914400"/>
              <a:gd name="connsiteY2" fmla="*/ 2580967 h 2986548"/>
              <a:gd name="connsiteX3" fmla="*/ 0 w 914400"/>
              <a:gd name="connsiteY3" fmla="*/ 2566219 h 2986548"/>
              <a:gd name="connsiteX4" fmla="*/ 7374 w 914400"/>
              <a:gd name="connsiteY4" fmla="*/ 2986548 h 2986548"/>
              <a:gd name="connsiteX0" fmla="*/ 722671 w 1061884"/>
              <a:gd name="connsiteY0" fmla="*/ 0 h 2986548"/>
              <a:gd name="connsiteX1" fmla="*/ 1039761 w 1061884"/>
              <a:gd name="connsiteY1" fmla="*/ 0 h 2986548"/>
              <a:gd name="connsiteX2" fmla="*/ 1061884 w 1061884"/>
              <a:gd name="connsiteY2" fmla="*/ 2580967 h 2986548"/>
              <a:gd name="connsiteX3" fmla="*/ 0 w 1061884"/>
              <a:gd name="connsiteY3" fmla="*/ 2566219 h 2986548"/>
              <a:gd name="connsiteX4" fmla="*/ 154858 w 1061884"/>
              <a:gd name="connsiteY4" fmla="*/ 2986548 h 2986548"/>
              <a:gd name="connsiteX0" fmla="*/ 722671 w 1061884"/>
              <a:gd name="connsiteY0" fmla="*/ 0 h 3001296"/>
              <a:gd name="connsiteX1" fmla="*/ 1039761 w 1061884"/>
              <a:gd name="connsiteY1" fmla="*/ 0 h 3001296"/>
              <a:gd name="connsiteX2" fmla="*/ 1061884 w 1061884"/>
              <a:gd name="connsiteY2" fmla="*/ 2580967 h 3001296"/>
              <a:gd name="connsiteX3" fmla="*/ 0 w 1061884"/>
              <a:gd name="connsiteY3" fmla="*/ 2566219 h 3001296"/>
              <a:gd name="connsiteX4" fmla="*/ 0 w 1061884"/>
              <a:gd name="connsiteY4" fmla="*/ 3001296 h 3001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1884" h="3001296">
                <a:moveTo>
                  <a:pt x="722671" y="0"/>
                </a:moveTo>
                <a:lnTo>
                  <a:pt x="1039761" y="0"/>
                </a:lnTo>
                <a:lnTo>
                  <a:pt x="1061884" y="2580967"/>
                </a:lnTo>
                <a:lnTo>
                  <a:pt x="0" y="2566219"/>
                </a:lnTo>
                <a:lnTo>
                  <a:pt x="0" y="3001296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418709" y="226394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7127717" y="1374002"/>
            <a:ext cx="1129590" cy="537156"/>
            <a:chOff x="6776885" y="4781796"/>
            <a:chExt cx="1129590" cy="537156"/>
          </a:xfrm>
        </p:grpSpPr>
        <p:sp>
          <p:nvSpPr>
            <p:cNvPr id="22" name="Flowchart: Process 21"/>
            <p:cNvSpPr/>
            <p:nvPr/>
          </p:nvSpPr>
          <p:spPr>
            <a:xfrm>
              <a:off x="6776885" y="4781796"/>
              <a:ext cx="1129590" cy="537156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776885" y="4819541"/>
              <a:ext cx="112959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initialize </a:t>
              </a:r>
            </a:p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counter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88933" y="3075039"/>
            <a:ext cx="3943708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[50] = {“This is a test!”};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&lt;50;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=49;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&gt;=0;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31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2314</TotalTime>
  <Words>3338</Words>
  <Application>Microsoft Office PowerPoint</Application>
  <PresentationFormat>On-screen Show (4:3)</PresentationFormat>
  <Paragraphs>722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Exam 1 Reviews</vt:lpstr>
      <vt:lpstr>What will be covered?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 1 Reviews</dc:title>
  <dc:creator>Guoning Chen</dc:creator>
  <cp:lastModifiedBy>Guoning Chen</cp:lastModifiedBy>
  <cp:revision>38</cp:revision>
  <dcterms:created xsi:type="dcterms:W3CDTF">2017-02-14T17:39:22Z</dcterms:created>
  <dcterms:modified xsi:type="dcterms:W3CDTF">2017-02-16T17:36:18Z</dcterms:modified>
</cp:coreProperties>
</file>