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7" r:id="rId3"/>
    <p:sldId id="268" r:id="rId4"/>
    <p:sldId id="266" r:id="rId5"/>
    <p:sldId id="272" r:id="rId6"/>
    <p:sldId id="278" r:id="rId7"/>
    <p:sldId id="280" r:id="rId8"/>
    <p:sldId id="279" r:id="rId9"/>
    <p:sldId id="281" r:id="rId10"/>
    <p:sldId id="287" r:id="rId11"/>
    <p:sldId id="289" r:id="rId12"/>
    <p:sldId id="282" r:id="rId13"/>
    <p:sldId id="283" r:id="rId14"/>
    <p:sldId id="294" r:id="rId15"/>
    <p:sldId id="295" r:id="rId16"/>
    <p:sldId id="296" r:id="rId17"/>
    <p:sldId id="297" r:id="rId18"/>
    <p:sldId id="298" r:id="rId19"/>
    <p:sldId id="299" r:id="rId20"/>
    <p:sldId id="285" r:id="rId21"/>
    <p:sldId id="286" r:id="rId22"/>
    <p:sldId id="302" r:id="rId23"/>
    <p:sldId id="303" r:id="rId24"/>
    <p:sldId id="290" r:id="rId25"/>
    <p:sldId id="293" r:id="rId26"/>
    <p:sldId id="291" r:id="rId27"/>
    <p:sldId id="292" r:id="rId28"/>
    <p:sldId id="300" r:id="rId29"/>
    <p:sldId id="301" r:id="rId30"/>
    <p:sldId id="306" r:id="rId31"/>
    <p:sldId id="307" r:id="rId32"/>
    <p:sldId id="304" r:id="rId33"/>
    <p:sldId id="305" r:id="rId34"/>
    <p:sldId id="308" r:id="rId35"/>
    <p:sldId id="310" r:id="rId36"/>
    <p:sldId id="309" r:id="rId37"/>
    <p:sldId id="311" r:id="rId38"/>
    <p:sldId id="312" r:id="rId39"/>
    <p:sldId id="313" r:id="rId40"/>
    <p:sldId id="314" r:id="rId41"/>
    <p:sldId id="315" r:id="rId42"/>
    <p:sldId id="316" r:id="rId43"/>
    <p:sldId id="31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4721"/>
  </p:normalViewPr>
  <p:slideViewPr>
    <p:cSldViewPr snapToGrid="0">
      <p:cViewPr varScale="1">
        <p:scale>
          <a:sx n="108" d="100"/>
          <a:sy n="108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F6C9-58B9-496F-B6DB-9946451F7E5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99356-5A69-45A9-9DB6-47F5D195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49FEA-B5D8-46C4-BCC0-B37BD39CF5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736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8E315-B8C5-43B7-A610-DE01C2B65B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9664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6139EF-B7ED-4142-9691-2167710C69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6605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4293C1-7C5B-4B5A-BBEA-C073275C5DF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286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DBF82-5F36-4A3C-9735-3CACC7D457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6979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0C4AD5-BB9A-4C3F-BB3E-1431E14952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8754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BF2096-8AAC-46D1-9702-55A80B3A104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99795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FA6324-D499-4AB5-8663-5957DA2091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7423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55E7C-C5F9-49C2-830D-91882ECD63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8610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17D4F5-2F21-472D-9DF4-B0D01BFCED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66549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348549-F2B2-407D-A908-9A5EF6CC14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41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408EA7-8A25-4368-B8CE-C7868ED739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0381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E8605-7539-448D-99DC-3BAC4D8524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93231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55E7C-C5F9-49C2-830D-91882ECD63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3329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1758C-0ABC-485B-8641-00DED93F92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2802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05F65-3587-4826-AF02-E9DBEC3309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8855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A0BD8-13E9-4B6A-8B42-6457E61ECBB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2575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5D7740-D990-4F86-A979-F89EF52A86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0710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1A466-DA0A-4E89-8F87-BF763F2EC4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6809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116E02-4239-44C4-B3A5-DA4A977566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2251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4F6D32-9221-4C37-AE60-2F723502FB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627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3E3D91-B940-4F3D-826B-1DE42EE767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7959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619C-823C-4683-AF5C-EE46E207CD8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7D95-18FA-4485-8385-31C05BD3A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Review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36868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while Loops Syntax</a:t>
            </a:r>
          </a:p>
        </p:txBody>
      </p:sp>
      <p:pic>
        <p:nvPicPr>
          <p:cNvPr id="40963" name="Picture 6" descr="savitchc02d_p69.gif   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0" y="1201995"/>
            <a:ext cx="775176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99386" y="4107811"/>
            <a:ext cx="4572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(count &lt; 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"Hi ";	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  <a:b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count++;	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u="sn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5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5627" y="4844846"/>
            <a:ext cx="6666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you implement the above for loop example using while or do-while mechanism?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342101" y="1048856"/>
            <a:ext cx="6032091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&lt;=100;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+=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"the sum of 1 to 100 is " &lt;&lt; x &lt;&lt;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do-while Loop Syntax</a:t>
            </a:r>
          </a:p>
        </p:txBody>
      </p:sp>
      <p:pic>
        <p:nvPicPr>
          <p:cNvPr id="43011" name="Picture 4" descr="C:\WINDOWS\Desktop\Oh_type\sacitch_C++_ppt\gif\savitchc02d_p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600200"/>
            <a:ext cx="745807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2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do-while Loop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251" y="4085302"/>
            <a:ext cx="7886700" cy="501446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Loop body executes how many times?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4390" y="4885148"/>
            <a:ext cx="633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 what situation do-while will be useful?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1087" y="2232301"/>
            <a:ext cx="502182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0;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  		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"Hi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count++;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expression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(count &lt; 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Condition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51271" y="1599236"/>
            <a:ext cx="7093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2400" dirty="0"/>
              <a:t>do-while loops always execute body at least once!</a:t>
            </a:r>
          </a:p>
        </p:txBody>
      </p:sp>
    </p:spTree>
    <p:extLst>
      <p:ext uri="{BB962C8B-B14F-4D97-AF65-F5344CB8AC3E}">
        <p14:creationId xmlns:p14="http://schemas.microsoft.com/office/powerpoint/2010/main" val="40380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052" y="1157748"/>
            <a:ext cx="761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a program that allows the user three attempts to input her/his correct username and password before freezing the user’s account.</a:t>
            </a:r>
          </a:p>
          <a:p>
            <a:r>
              <a:rPr lang="en-US" sz="2000" dirty="0" smtClean="0"/>
              <a:t>How will you implement it?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51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052" y="1157748"/>
            <a:ext cx="761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a program that allows the user three attempts to input her/his correct username and password before freezing the user’s account.</a:t>
            </a:r>
          </a:p>
          <a:p>
            <a:r>
              <a:rPr lang="en-US" sz="2000" dirty="0" smtClean="0"/>
              <a:t>How will you implement it?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51271" y="2772697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459" y="3421626"/>
            <a:ext cx="60703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&lt;3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 accept user input</a:t>
            </a:r>
          </a:p>
          <a:p>
            <a:r>
              <a:rPr lang="en-US" dirty="0"/>
              <a:t> </a:t>
            </a:r>
            <a:r>
              <a:rPr lang="en-US" dirty="0" smtClean="0"/>
              <a:t>     //</a:t>
            </a:r>
            <a:r>
              <a:rPr lang="en-US" dirty="0"/>
              <a:t> </a:t>
            </a:r>
            <a:r>
              <a:rPr lang="en-US" dirty="0" smtClean="0"/>
              <a:t>if input matches the record in the database, exit the loop</a:t>
            </a:r>
          </a:p>
          <a:p>
            <a:r>
              <a:rPr lang="en-US" dirty="0"/>
              <a:t> </a:t>
            </a:r>
            <a:r>
              <a:rPr lang="en-US" dirty="0" smtClean="0"/>
              <a:t>    // otherwise, next attempt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983361" y="4070556"/>
            <a:ext cx="427704" cy="929148"/>
          </a:xfrm>
          <a:prstGeom prst="rightBrace">
            <a:avLst>
              <a:gd name="adj1" fmla="val 4454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11065" y="4211964"/>
            <a:ext cx="150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small algorithm!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6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052" y="1157748"/>
            <a:ext cx="761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a program that allows the user three attempts to input her/his correct username and password before freezing the user’s account.</a:t>
            </a:r>
          </a:p>
          <a:p>
            <a:r>
              <a:rPr lang="en-US" sz="2000" dirty="0" smtClean="0"/>
              <a:t>How will you implement it?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51271" y="277269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70C0"/>
                </a:solidFill>
              </a:rPr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459" y="3421626"/>
            <a:ext cx="607031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while (</a:t>
            </a:r>
            <a:r>
              <a:rPr lang="en-US" b="1" dirty="0" err="1" smtClean="0"/>
              <a:t>i</a:t>
            </a:r>
            <a:r>
              <a:rPr lang="en-US" b="1" dirty="0" smtClean="0"/>
              <a:t>&lt;3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 accept user input</a:t>
            </a:r>
          </a:p>
          <a:p>
            <a:r>
              <a:rPr lang="en-US" dirty="0"/>
              <a:t> </a:t>
            </a:r>
            <a:r>
              <a:rPr lang="en-US" dirty="0" smtClean="0"/>
              <a:t>     //</a:t>
            </a:r>
            <a:r>
              <a:rPr lang="en-US" dirty="0"/>
              <a:t> </a:t>
            </a:r>
            <a:r>
              <a:rPr lang="en-US" dirty="0" smtClean="0"/>
              <a:t>if input matches the record in the database, exit the loop</a:t>
            </a:r>
          </a:p>
          <a:p>
            <a:r>
              <a:rPr lang="en-US" dirty="0"/>
              <a:t> </a:t>
            </a:r>
            <a:r>
              <a:rPr lang="en-US" dirty="0" smtClean="0"/>
              <a:t>    // otherwise, next attempt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 smtClean="0"/>
              <a:t>i</a:t>
            </a:r>
            <a:r>
              <a:rPr lang="en-US" b="1" dirty="0" smtClean="0"/>
              <a:t> 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28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052" y="1157748"/>
            <a:ext cx="761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a program that allows the user three attempts to input her/his correct username and password before freezing the user’s account.</a:t>
            </a:r>
          </a:p>
          <a:p>
            <a:r>
              <a:rPr lang="en-US" sz="2000" dirty="0" smtClean="0"/>
              <a:t>How will you implement it?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07026" y="286762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70C0"/>
                </a:solidFill>
              </a:rPr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459" y="3421626"/>
            <a:ext cx="56553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</a:t>
            </a:r>
            <a:r>
              <a:rPr lang="en-US" dirty="0"/>
              <a:t>if input </a:t>
            </a:r>
            <a:r>
              <a:rPr lang="en-US" dirty="0" smtClean="0"/>
              <a:t>does not match the </a:t>
            </a:r>
            <a:r>
              <a:rPr lang="en-US" dirty="0"/>
              <a:t>record in the database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 accept user input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052" y="2313628"/>
            <a:ext cx="661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I do not set a limit of how many attempts the user can have?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6459" y="5545286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there be an issue?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2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052" y="1157748"/>
            <a:ext cx="761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a program that allows the user three attempts to input her/his correct username and password before freezing the user’s account.</a:t>
            </a:r>
          </a:p>
          <a:p>
            <a:r>
              <a:rPr lang="en-US" sz="2000" dirty="0" smtClean="0"/>
              <a:t>How will you implement it?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07026" y="286762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70C0"/>
                </a:solidFill>
              </a:rPr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459" y="3421626"/>
            <a:ext cx="56553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</a:t>
            </a:r>
            <a:r>
              <a:rPr lang="en-US" dirty="0"/>
              <a:t>if input </a:t>
            </a:r>
            <a:r>
              <a:rPr lang="en-US" dirty="0" smtClean="0"/>
              <a:t>does not match the </a:t>
            </a:r>
            <a:r>
              <a:rPr lang="en-US" dirty="0"/>
              <a:t>record in the database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 accept user input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052" y="2313628"/>
            <a:ext cx="661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I do not set a limit of how many attempts the user can have?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858" y="5175955"/>
            <a:ext cx="836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user has to provide at least one input before the above condition can be checked!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903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052" y="1157748"/>
            <a:ext cx="761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a program that allows the user three attempts to input her/his correct username and password before freezing the user’s account.</a:t>
            </a:r>
          </a:p>
          <a:p>
            <a:r>
              <a:rPr lang="en-US" sz="2000" dirty="0" smtClean="0"/>
              <a:t>How will you implement it?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07026" y="28676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0070C0"/>
                </a:solidFill>
              </a:rPr>
              <a:t>do-while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459" y="3421626"/>
            <a:ext cx="58429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 accept user input</a:t>
            </a:r>
          </a:p>
          <a:p>
            <a:r>
              <a:rPr lang="en-US" dirty="0" smtClean="0"/>
              <a:t>} </a:t>
            </a:r>
            <a:r>
              <a:rPr lang="en-US" dirty="0"/>
              <a:t>while (if input does not match the record in the database</a:t>
            </a:r>
            <a:r>
              <a:rPr lang="en-US" dirty="0" smtClean="0"/>
              <a:t>) 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052" y="2313628"/>
            <a:ext cx="661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I do not set a limit of how many attempts the user can have?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110" y="4991289"/>
            <a:ext cx="836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user has to provide at least one input before the above condition can be checked!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7026" y="5545288"/>
            <a:ext cx="577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loop not achieve the above functionality?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8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if-else Statement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85313"/>
            <a:ext cx="7886700" cy="1964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Formal syntax:</a:t>
            </a:r>
            <a:br>
              <a:rPr lang="en-US" sz="2800" dirty="0" smtClean="0"/>
            </a:br>
            <a:r>
              <a:rPr lang="en-US" sz="2800" dirty="0" smtClean="0"/>
              <a:t>if (&lt;</a:t>
            </a:r>
            <a:r>
              <a:rPr lang="en-US" sz="2800" dirty="0" err="1" smtClean="0"/>
              <a:t>boolean_expression</a:t>
            </a:r>
            <a:r>
              <a:rPr lang="en-US" sz="2800" dirty="0" smtClean="0"/>
              <a:t>&gt;)</a:t>
            </a:r>
            <a:br>
              <a:rPr lang="en-US" sz="2800" dirty="0" smtClean="0"/>
            </a:br>
            <a:r>
              <a:rPr lang="en-US" sz="2800" dirty="0" smtClean="0"/>
              <a:t>	&lt;</a:t>
            </a:r>
            <a:r>
              <a:rPr lang="en-US" sz="2800" dirty="0" err="1" smtClean="0"/>
              <a:t>yes_statement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else</a:t>
            </a:r>
            <a:br>
              <a:rPr lang="en-US" sz="2800" dirty="0" smtClean="0"/>
            </a:br>
            <a:r>
              <a:rPr lang="en-US" sz="2800" dirty="0" smtClean="0"/>
              <a:t>	&lt;</a:t>
            </a:r>
            <a:r>
              <a:rPr lang="en-US" sz="2800" dirty="0" err="1" smtClean="0"/>
              <a:t>no_statement</a:t>
            </a:r>
            <a:r>
              <a:rPr lang="en-US" sz="2800" dirty="0" smtClean="0"/>
              <a:t>&gt;</a:t>
            </a:r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0" y="60910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1097" y="4000917"/>
            <a:ext cx="461254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(</a:t>
            </a:r>
            <a:r>
              <a:rPr lang="en-US" sz="2000" dirty="0" err="1" smtClean="0"/>
              <a:t>i</a:t>
            </a:r>
            <a:r>
              <a:rPr lang="en-US" sz="2000" dirty="0" smtClean="0"/>
              <a:t> % 2 == 0)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</a:t>
            </a:r>
            <a:r>
              <a:rPr lang="en-US" sz="2000" dirty="0" err="1" smtClean="0"/>
              <a:t>i</a:t>
            </a:r>
            <a:r>
              <a:rPr lang="en-US" sz="2000" dirty="0" smtClean="0"/>
              <a:t> is an even number. “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else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“</a:t>
            </a:r>
            <a:r>
              <a:rPr lang="en-US" sz="2000" dirty="0" err="1"/>
              <a:t>i</a:t>
            </a:r>
            <a:r>
              <a:rPr lang="en-US" sz="2000" dirty="0"/>
              <a:t> is an </a:t>
            </a:r>
            <a:r>
              <a:rPr lang="en-US" sz="2000" dirty="0" smtClean="0"/>
              <a:t>odd number</a:t>
            </a:r>
            <a:r>
              <a:rPr lang="en-US" sz="2000" dirty="0"/>
              <a:t>. “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90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break and continue Statements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Flow of Control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Recall how loops provide "graceful" and clear flow of control in and out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In RARE instances, can alter natural flow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break;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Forces loop to exit immediately.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continue;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 Skips rest of loop body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dirty="0" smtClean="0"/>
              <a:t>These statements violate natural flow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Only used when absolutely necessary!</a:t>
            </a:r>
          </a:p>
        </p:txBody>
      </p:sp>
    </p:spTree>
    <p:extLst>
      <p:ext uri="{BB962C8B-B14F-4D97-AF65-F5344CB8AC3E}">
        <p14:creationId xmlns:p14="http://schemas.microsoft.com/office/powerpoint/2010/main" val="29098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Nested Loops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Recall: ANY valid C++ statements can be</a:t>
            </a:r>
            <a:br>
              <a:rPr lang="en-US" sz="2800" dirty="0" smtClean="0"/>
            </a:br>
            <a:r>
              <a:rPr lang="en-US" sz="2800" dirty="0" smtClean="0"/>
              <a:t>inside body of loop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This includes additional loop statements!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Called "nested loops"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Requires careful indenting:</a:t>
            </a:r>
            <a:br>
              <a:rPr lang="en-US" sz="2800" dirty="0" smtClean="0"/>
            </a:br>
            <a:r>
              <a:rPr lang="en-US" sz="2800" dirty="0" smtClean="0"/>
              <a:t>for (outer=0; outer&lt;5; outer++)</a:t>
            </a:r>
            <a:br>
              <a:rPr lang="en-US" sz="2800" dirty="0" smtClean="0"/>
            </a:br>
            <a:r>
              <a:rPr lang="en-US" sz="2800" dirty="0" smtClean="0"/>
              <a:t>     for (inner=7; inner&gt;2; inner--)</a:t>
            </a:r>
            <a:br>
              <a:rPr lang="en-US" sz="2800" dirty="0" smtClean="0"/>
            </a:br>
            <a:r>
              <a:rPr lang="en-US" sz="2800" dirty="0" smtClean="0"/>
              <a:t>  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outer &lt;&lt; inner;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Notice no { } since each body is one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Good style dictates we use { } anyway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819" y="848032"/>
            <a:ext cx="798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typical issues you may see when using loops??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278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819" y="848032"/>
            <a:ext cx="798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typical issues you may see when using loops??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03439" y="2035277"/>
            <a:ext cx="447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loops, program never ends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03439" y="258588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Exits loop unexpectedly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03439" y="3247102"/>
            <a:ext cx="395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Incorrect number of iterations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03439" y="3947649"/>
            <a:ext cx="2237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Other reasons??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99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64334" y="4940709"/>
            <a:ext cx="4455772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Why  do we need arrays?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343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Array Usage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Powerful storage mechanism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What you can do with arrays?</a:t>
            </a:r>
          </a:p>
          <a:p>
            <a:pPr lvl="1" eaLnBrk="1" hangingPunct="1"/>
            <a:r>
              <a:rPr lang="en-US" sz="2400" dirty="0" smtClean="0"/>
              <a:t>"Do this to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indexed variable"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is computed by program</a:t>
            </a:r>
          </a:p>
          <a:p>
            <a:pPr lvl="1" eaLnBrk="1" hangingPunct="1"/>
            <a:r>
              <a:rPr lang="en-US" sz="2400" dirty="0" smtClean="0"/>
              <a:t>"Display all elements of array score"</a:t>
            </a:r>
          </a:p>
          <a:p>
            <a:pPr lvl="1" eaLnBrk="1" hangingPunct="1"/>
            <a:r>
              <a:rPr lang="en-US" sz="2400" dirty="0" smtClean="0"/>
              <a:t>"Fill elements of array score from user input"</a:t>
            </a:r>
          </a:p>
          <a:p>
            <a:pPr lvl="1" eaLnBrk="1" hangingPunct="1"/>
            <a:r>
              <a:rPr lang="en-US" sz="2400" dirty="0" smtClean="0"/>
              <a:t>"Find highest value in array score"</a:t>
            </a:r>
          </a:p>
          <a:p>
            <a:pPr lvl="1" eaLnBrk="1" hangingPunct="1"/>
            <a:r>
              <a:rPr lang="en-US" sz="2400" dirty="0" smtClean="0"/>
              <a:t>"Find lowest value in array score"</a:t>
            </a:r>
          </a:p>
        </p:txBody>
      </p:sp>
      <p:pic>
        <p:nvPicPr>
          <p:cNvPr id="3074" name="Picture 2" descr="Image result for 1D data pl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32" y="1954161"/>
            <a:ext cx="2625213" cy="196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Declaring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Declare the array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allocates memory</a:t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int</a:t>
            </a:r>
            <a:r>
              <a:rPr lang="en-US" sz="2800" dirty="0" smtClean="0"/>
              <a:t> score[5];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Declares array of 5 integers named "score"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Similar to declaring five variables: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score[0], score[1], score[2], score[3], score[4]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Individual parts called many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Indexed or subscripted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"Elements"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Value in brackets called index or subscript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Numbered from 0 to size - 1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07440"/>
              </p:ext>
            </p:extLst>
          </p:nvPr>
        </p:nvGraphicFramePr>
        <p:xfrm>
          <a:off x="6363927" y="2259781"/>
          <a:ext cx="2605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10"/>
                <a:gridCol w="521110"/>
                <a:gridCol w="521110"/>
                <a:gridCol w="521110"/>
                <a:gridCol w="5211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Accessing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Access using index/subscript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cout &lt;&lt; score[3];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Note two uses of brackets: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declaration, specifies SIZE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Anywhere else, specifies a subscript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Size, subscript need not be 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 score[MAX_SCORES];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score[n+1] = 99;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n is 2, identical to: score[3]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98260"/>
              </p:ext>
            </p:extLst>
          </p:nvPr>
        </p:nvGraphicFramePr>
        <p:xfrm>
          <a:off x="6120578" y="2053303"/>
          <a:ext cx="2605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10"/>
                <a:gridCol w="521110"/>
                <a:gridCol w="521110"/>
                <a:gridCol w="521110"/>
                <a:gridCol w="5211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8008374" y="2424143"/>
            <a:ext cx="0" cy="282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3298" y="2794983"/>
            <a:ext cx="165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– integer 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465871" y="2433484"/>
            <a:ext cx="4557252" cy="483027"/>
          </a:xfrm>
          <a:custGeom>
            <a:avLst/>
            <a:gdLst>
              <a:gd name="connsiteX0" fmla="*/ 0 w 4557252"/>
              <a:gd name="connsiteY0" fmla="*/ 0 h 483027"/>
              <a:gd name="connsiteX1" fmla="*/ 2706329 w 4557252"/>
              <a:gd name="connsiteY1" fmla="*/ 471948 h 483027"/>
              <a:gd name="connsiteX2" fmla="*/ 4557252 w 4557252"/>
              <a:gd name="connsiteY2" fmla="*/ 287593 h 48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7252" h="483027">
                <a:moveTo>
                  <a:pt x="0" y="0"/>
                </a:moveTo>
                <a:cubicBezTo>
                  <a:pt x="973393" y="212008"/>
                  <a:pt x="1946787" y="424016"/>
                  <a:pt x="2706329" y="471948"/>
                </a:cubicBezTo>
                <a:cubicBezTo>
                  <a:pt x="3465871" y="519880"/>
                  <a:pt x="4011561" y="403736"/>
                  <a:pt x="4557252" y="2875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WINDOWS\Desktop\Oh_type\sacitch_C++_ppt\gif\savitchc05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08" y="-267929"/>
            <a:ext cx="76390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WINDOWS\Desktop\Oh_type\sacitch_C++_ppt\gif\savitchc05d01_2of2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7" y="3919180"/>
            <a:ext cx="723900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61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for-loops with Arrays  (</a:t>
            </a:r>
            <a:r>
              <a:rPr lang="en-US" b="1" dirty="0" smtClean="0">
                <a:solidFill>
                  <a:srgbClr val="FF0000"/>
                </a:solidFill>
              </a:rPr>
              <a:t>very typical!!</a:t>
            </a:r>
            <a:r>
              <a:rPr lang="en-US" b="1" dirty="0" smtClean="0"/>
              <a:t>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Natural counting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Naturally works well "counting through" elements</a:t>
            </a:r>
            <a:br>
              <a:rPr lang="en-US" sz="2400" dirty="0" smtClean="0"/>
            </a:br>
            <a:r>
              <a:rPr lang="en-US" sz="2400" dirty="0" smtClean="0"/>
              <a:t>of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800" dirty="0" smtClean="0"/>
              <a:t>for (</a:t>
            </a:r>
            <a:r>
              <a:rPr lang="en-US" sz="2800" dirty="0" err="1" smtClean="0"/>
              <a:t>idx</a:t>
            </a:r>
            <a:r>
              <a:rPr lang="en-US" sz="2800" dirty="0" smtClean="0"/>
              <a:t> = 0; </a:t>
            </a:r>
            <a:r>
              <a:rPr lang="en-US" sz="2800" dirty="0" err="1" smtClean="0"/>
              <a:t>idx</a:t>
            </a:r>
            <a:r>
              <a:rPr lang="en-US" sz="2800" dirty="0" smtClean="0"/>
              <a:t>&lt;5; </a:t>
            </a:r>
            <a:r>
              <a:rPr lang="en-US" sz="2800" dirty="0" err="1" smtClean="0"/>
              <a:t>idx</a:t>
            </a:r>
            <a:r>
              <a:rPr lang="en-US" sz="2800" dirty="0" smtClean="0"/>
              <a:t>++)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score[</a:t>
            </a:r>
            <a:r>
              <a:rPr lang="en-US" sz="2800" dirty="0" err="1" smtClean="0"/>
              <a:t>idx</a:t>
            </a:r>
            <a:r>
              <a:rPr lang="en-US" sz="2800" dirty="0" smtClean="0"/>
              <a:t>] &lt;&lt; "off by "</a:t>
            </a:r>
            <a:br>
              <a:rPr lang="en-US" sz="2800" dirty="0" smtClean="0"/>
            </a:br>
            <a:r>
              <a:rPr lang="en-US" sz="2800" dirty="0" smtClean="0"/>
              <a:t>		&lt;&lt; max – score[</a:t>
            </a:r>
            <a:r>
              <a:rPr lang="en-US" sz="2800" dirty="0" err="1" smtClean="0"/>
              <a:t>idx</a:t>
            </a:r>
            <a:r>
              <a:rPr lang="en-US" sz="2800" dirty="0" smtClean="0"/>
              <a:t>]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Loop control variable (</a:t>
            </a:r>
            <a:r>
              <a:rPr lang="en-US" sz="2400" dirty="0" err="1" smtClean="0"/>
              <a:t>idx</a:t>
            </a:r>
            <a:r>
              <a:rPr lang="en-US" sz="2400" dirty="0" smtClean="0"/>
              <a:t>) counts from 0 – 5</a:t>
            </a:r>
          </a:p>
        </p:txBody>
      </p:sp>
    </p:spTree>
    <p:extLst>
      <p:ext uri="{BB962C8B-B14F-4D97-AF65-F5344CB8AC3E}">
        <p14:creationId xmlns:p14="http://schemas.microsoft.com/office/powerpoint/2010/main" val="7279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Multiway if-else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82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Not new, just different indenting</a:t>
            </a:r>
          </a:p>
          <a:p>
            <a:pPr eaLnBrk="1" hangingPunct="1"/>
            <a:r>
              <a:rPr lang="en-US" sz="2800" dirty="0" smtClean="0"/>
              <a:t>Avoids "excessive" indenting</a:t>
            </a:r>
          </a:p>
          <a:p>
            <a:pPr lvl="1" eaLnBrk="1" hangingPunct="1"/>
            <a:r>
              <a:rPr lang="en-US" sz="2400" dirty="0" smtClean="0"/>
              <a:t>Syntax:</a:t>
            </a:r>
          </a:p>
        </p:txBody>
      </p:sp>
      <p:pic>
        <p:nvPicPr>
          <p:cNvPr id="30724" name="Picture 4" descr="C:\WINDOWS\Desktop\Oh_type\sacitch_C++_ppt\gif\savitchc02d_p6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8" y="3269225"/>
            <a:ext cx="62484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33715" y="365126"/>
            <a:ext cx="240028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(condition 1)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if (condition 2)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if (condition 3)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statement 1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}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else { </a:t>
            </a:r>
          </a:p>
          <a:p>
            <a:r>
              <a:rPr lang="en-US" sz="1200" dirty="0" smtClean="0"/>
              <a:t>                 statement 2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}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if </a:t>
            </a:r>
            <a:r>
              <a:rPr lang="en-US" sz="1200" dirty="0"/>
              <a:t>(condition </a:t>
            </a:r>
            <a:r>
              <a:rPr lang="en-US" sz="1200" dirty="0" smtClean="0"/>
              <a:t>4) </a:t>
            </a:r>
            <a:r>
              <a:rPr lang="en-US" sz="1200" dirty="0"/>
              <a:t>{</a:t>
            </a:r>
          </a:p>
          <a:p>
            <a:r>
              <a:rPr lang="en-US" sz="1200" dirty="0"/>
              <a:t>             if (condition </a:t>
            </a:r>
            <a:r>
              <a:rPr lang="en-US" sz="1200" dirty="0" smtClean="0"/>
              <a:t>5) </a:t>
            </a:r>
            <a:r>
              <a:rPr lang="en-US" sz="1200" dirty="0"/>
              <a:t>{</a:t>
            </a:r>
          </a:p>
          <a:p>
            <a:r>
              <a:rPr lang="en-US" sz="1200" dirty="0"/>
              <a:t>                 statement </a:t>
            </a:r>
            <a:r>
              <a:rPr lang="en-US" sz="1200" dirty="0" smtClean="0"/>
              <a:t>3</a:t>
            </a:r>
            <a:endParaRPr lang="en-US" sz="1200" dirty="0"/>
          </a:p>
          <a:p>
            <a:r>
              <a:rPr lang="en-US" sz="1200" dirty="0"/>
              <a:t>             }</a:t>
            </a:r>
          </a:p>
          <a:p>
            <a:r>
              <a:rPr lang="en-US" sz="1200" dirty="0"/>
              <a:t>             else { </a:t>
            </a:r>
          </a:p>
          <a:p>
            <a:r>
              <a:rPr lang="en-US" sz="1200" dirty="0"/>
              <a:t>                 statement </a:t>
            </a:r>
            <a:r>
              <a:rPr lang="en-US" sz="1200" dirty="0" smtClean="0"/>
              <a:t>4</a:t>
            </a:r>
            <a:endParaRPr lang="en-US" sz="1200" dirty="0"/>
          </a:p>
          <a:p>
            <a:r>
              <a:rPr lang="en-US" sz="1200" dirty="0"/>
              <a:t>             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     }</a:t>
            </a:r>
          </a:p>
          <a:p>
            <a:r>
              <a:rPr lang="en-US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As simple variables can be initialized at</a:t>
            </a:r>
            <a:br>
              <a:rPr lang="en-US" sz="2800" dirty="0" smtClean="0"/>
            </a:br>
            <a:r>
              <a:rPr lang="en-US" sz="2800" dirty="0" smtClean="0"/>
              <a:t>declaration: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price = 0;	// 0 is initial value</a:t>
            </a:r>
          </a:p>
          <a:p>
            <a:pPr eaLnBrk="1" hangingPunct="1"/>
            <a:r>
              <a:rPr lang="en-US" sz="2800" dirty="0" smtClean="0"/>
              <a:t>Arrays can as well:</a:t>
            </a:r>
            <a:br>
              <a:rPr lang="en-US" sz="2800" dirty="0" smtClean="0"/>
            </a:br>
            <a:r>
              <a:rPr lang="en-US" sz="2800" u="sng" dirty="0" err="1" smtClean="0"/>
              <a:t>int</a:t>
            </a:r>
            <a:r>
              <a:rPr lang="en-US" sz="2800" u="sng" dirty="0" smtClean="0"/>
              <a:t> children[3] = {2, 12, 1};</a:t>
            </a:r>
          </a:p>
          <a:p>
            <a:pPr lvl="1" eaLnBrk="1" hangingPunct="1"/>
            <a:r>
              <a:rPr lang="en-US" sz="2400" dirty="0" smtClean="0"/>
              <a:t>Equivalent to following: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children[3];</a:t>
            </a:r>
            <a:br>
              <a:rPr lang="en-US" sz="2400" dirty="0" smtClean="0"/>
            </a:br>
            <a:r>
              <a:rPr lang="en-US" sz="2400" dirty="0" smtClean="0"/>
              <a:t>children[0] = 2;</a:t>
            </a:r>
            <a:br>
              <a:rPr lang="en-US" sz="2400" dirty="0" smtClean="0"/>
            </a:br>
            <a:r>
              <a:rPr lang="en-US" sz="2400" dirty="0" smtClean="0"/>
              <a:t>children[1] = 12;</a:t>
            </a:r>
            <a:br>
              <a:rPr lang="en-US" sz="2400" dirty="0" smtClean="0"/>
            </a:br>
            <a:r>
              <a:rPr lang="en-US" sz="2400" dirty="0" smtClean="0"/>
              <a:t>children[2] = 1;</a:t>
            </a:r>
          </a:p>
        </p:txBody>
      </p:sp>
    </p:spTree>
    <p:extLst>
      <p:ext uri="{BB962C8B-B14F-4D97-AF65-F5344CB8AC3E}">
        <p14:creationId xmlns:p14="http://schemas.microsoft.com/office/powerpoint/2010/main" val="317615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Auto-Initializing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fewer values than size supplied: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Fills from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Fills "rest" with zero of array base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If array-size is left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Declares array with size required based on</a:t>
            </a:r>
            <a:br>
              <a:rPr lang="en-US" smtClean="0"/>
            </a:br>
            <a:r>
              <a:rPr lang="en-US" smtClean="0"/>
              <a:t>number of initialization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int b[] = {5, 12, 11};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Allocates array b to size 3</a:t>
            </a:r>
          </a:p>
        </p:txBody>
      </p:sp>
    </p:spTree>
    <p:extLst>
      <p:ext uri="{BB962C8B-B14F-4D97-AF65-F5344CB8AC3E}">
        <p14:creationId xmlns:p14="http://schemas.microsoft.com/office/powerpoint/2010/main" val="8412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Array Pitfall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indexes always start with zero!</a:t>
            </a:r>
          </a:p>
          <a:p>
            <a:pPr eaLnBrk="1" hangingPunct="1"/>
            <a:r>
              <a:rPr lang="en-US" b="1" dirty="0" smtClean="0"/>
              <a:t>Zero is "first" number </a:t>
            </a:r>
            <a:r>
              <a:rPr lang="en-US" dirty="0" smtClean="0"/>
              <a:t>to computer</a:t>
            </a:r>
            <a:br>
              <a:rPr lang="en-US" dirty="0" smtClean="0"/>
            </a:br>
            <a:r>
              <a:rPr lang="en-US" dirty="0" smtClean="0"/>
              <a:t>scientists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C++ will "let" you go beyond range</a:t>
            </a:r>
          </a:p>
          <a:p>
            <a:pPr lvl="1" eaLnBrk="1" hangingPunct="1"/>
            <a:r>
              <a:rPr lang="en-US" dirty="0" smtClean="0"/>
              <a:t>Unpredictable results</a:t>
            </a:r>
          </a:p>
          <a:p>
            <a:pPr lvl="1" eaLnBrk="1" hangingPunct="1"/>
            <a:r>
              <a:rPr lang="en-US" dirty="0" smtClean="0"/>
              <a:t>Compiler will not detect these errors!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Up to programmer to "stay in range"</a:t>
            </a:r>
          </a:p>
        </p:txBody>
      </p:sp>
    </p:spTree>
    <p:extLst>
      <p:ext uri="{BB962C8B-B14F-4D97-AF65-F5344CB8AC3E}">
        <p14:creationId xmlns:p14="http://schemas.microsoft.com/office/powerpoint/2010/main" val="13707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Array Pitfall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</a:rPr>
              <a:t>Indexes range from 0 to (</a:t>
            </a:r>
            <a:r>
              <a:rPr lang="en-US" sz="2800" b="1" u="sng" dirty="0" err="1" smtClean="0">
                <a:solidFill>
                  <a:srgbClr val="FF0000"/>
                </a:solidFill>
              </a:rPr>
              <a:t>array_size</a:t>
            </a:r>
            <a:r>
              <a:rPr lang="en-US" sz="2800" b="1" u="sng" dirty="0" smtClean="0">
                <a:solidFill>
                  <a:srgbClr val="FF0000"/>
                </a:solidFill>
              </a:rPr>
              <a:t> – 1)</a:t>
            </a:r>
          </a:p>
          <a:p>
            <a:pPr lvl="1" eaLnBrk="1" hangingPunct="1"/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double temperature[24]; 	// 24 is array size</a:t>
            </a:r>
            <a:br>
              <a:rPr lang="en-US" sz="2400" dirty="0" smtClean="0"/>
            </a:br>
            <a:r>
              <a:rPr lang="en-US" sz="2400" dirty="0" smtClean="0"/>
              <a:t>// Declares array of 24 double values called</a:t>
            </a:r>
            <a:br>
              <a:rPr lang="en-US" sz="2400" dirty="0" smtClean="0"/>
            </a:br>
            <a:r>
              <a:rPr lang="en-US" sz="2400" dirty="0" smtClean="0"/>
              <a:t>temperature</a:t>
            </a:r>
          </a:p>
          <a:p>
            <a:pPr lvl="2" eaLnBrk="1" hangingPunct="1"/>
            <a:r>
              <a:rPr lang="en-US" sz="2000" dirty="0" smtClean="0"/>
              <a:t>They are indexed as:</a:t>
            </a:r>
            <a:br>
              <a:rPr lang="en-US" sz="2000" dirty="0" smtClean="0"/>
            </a:br>
            <a:r>
              <a:rPr lang="en-US" sz="2000" dirty="0" smtClean="0"/>
              <a:t>temperature[0], temperature[1] … temperature[23]</a:t>
            </a:r>
          </a:p>
          <a:p>
            <a:pPr lvl="1" eaLnBrk="1" hangingPunct="1"/>
            <a:r>
              <a:rPr lang="en-US" sz="2400" dirty="0" smtClean="0"/>
              <a:t>Common mistake:</a:t>
            </a:r>
            <a:br>
              <a:rPr lang="en-US" sz="2400" dirty="0" smtClean="0"/>
            </a:br>
            <a:r>
              <a:rPr lang="en-US" sz="2400" dirty="0" smtClean="0"/>
              <a:t>temperature[24] = 5;</a:t>
            </a:r>
          </a:p>
          <a:p>
            <a:pPr lvl="2" eaLnBrk="1" hangingPunct="1"/>
            <a:r>
              <a:rPr lang="en-US" sz="2000" dirty="0" smtClean="0"/>
              <a:t>Index 24 is "out of range"!</a:t>
            </a:r>
          </a:p>
          <a:p>
            <a:pPr lvl="2" eaLnBrk="1" hangingPunct="1"/>
            <a:r>
              <a:rPr lang="en-US" sz="2000" dirty="0" smtClean="0"/>
              <a:t>No warning, possibly disastrous results</a:t>
            </a:r>
          </a:p>
        </p:txBody>
      </p:sp>
    </p:spTree>
    <p:extLst>
      <p:ext uri="{BB962C8B-B14F-4D97-AF65-F5344CB8AC3E}">
        <p14:creationId xmlns:p14="http://schemas.microsoft.com/office/powerpoint/2010/main" val="7311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Defined Constant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692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 everywhere size of array is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 for-loop for traversal:</a:t>
            </a:r>
            <a:br>
              <a:rPr lang="en-US" sz="2400" dirty="0" smtClean="0"/>
            </a:br>
            <a:r>
              <a:rPr lang="en-US" sz="2000" dirty="0" smtClean="0"/>
              <a:t>for (</a:t>
            </a:r>
            <a:r>
              <a:rPr lang="en-US" sz="2000" dirty="0" err="1" smtClean="0"/>
              <a:t>idx</a:t>
            </a:r>
            <a:r>
              <a:rPr lang="en-US" sz="2000" dirty="0" smtClean="0"/>
              <a:t> = 0; </a:t>
            </a:r>
            <a:r>
              <a:rPr lang="en-US" sz="2000" dirty="0" err="1" smtClean="0"/>
              <a:t>idx</a:t>
            </a:r>
            <a:r>
              <a:rPr lang="en-US" sz="2000" dirty="0" smtClean="0"/>
              <a:t> &lt; NUMBER_OF_STUDENTS; </a:t>
            </a:r>
            <a:r>
              <a:rPr lang="en-US" sz="2000" dirty="0" err="1" smtClean="0"/>
              <a:t>idx</a:t>
            </a:r>
            <a:r>
              <a:rPr lang="en-US" sz="2000" dirty="0" smtClean="0"/>
              <a:t>++)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// Manipulate array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 calculations involving size:</a:t>
            </a:r>
            <a:br>
              <a:rPr lang="en-US" sz="2400" dirty="0" smtClean="0"/>
            </a:br>
            <a:r>
              <a:rPr lang="en-US" sz="2400" dirty="0" err="1" smtClean="0"/>
              <a:t>lastIndex</a:t>
            </a:r>
            <a:r>
              <a:rPr lang="en-US" sz="2400" dirty="0" smtClean="0"/>
              <a:t> = (NUMBER_OF_STUDENTS –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passing array to functions (later)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BENEFIT</a:t>
            </a:r>
            <a:r>
              <a:rPr lang="en-US" sz="2800" dirty="0" smtClean="0"/>
              <a:t>: if size changes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requires only ONE change in program!</a:t>
            </a:r>
          </a:p>
        </p:txBody>
      </p:sp>
    </p:spTree>
    <p:extLst>
      <p:ext uri="{BB962C8B-B14F-4D97-AF65-F5344CB8AC3E}">
        <p14:creationId xmlns:p14="http://schemas.microsoft.com/office/powerpoint/2010/main" val="389331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Auto-Initializing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fewer values than size supplied: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Fills from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Fills "rest" with zero of array base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If array-size is left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Declares array with size required based on</a:t>
            </a:r>
            <a:br>
              <a:rPr lang="en-US" sz="2400" b="1" dirty="0" smtClean="0"/>
            </a:br>
            <a:r>
              <a:rPr lang="en-US" sz="2400" b="1" dirty="0" smtClean="0"/>
              <a:t>number of initialization values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b[] = {5, 12, 11};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Allocates array b to size 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58211"/>
              </p:ext>
            </p:extLst>
          </p:nvPr>
        </p:nvGraphicFramePr>
        <p:xfrm>
          <a:off x="5220927" y="5047226"/>
          <a:ext cx="1563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10"/>
                <a:gridCol w="521110"/>
                <a:gridCol w="521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Ranged-Based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 C++11 ranged-based for loop makes it easy to iterate over each element in a loop</a:t>
            </a:r>
          </a:p>
          <a:p>
            <a:r>
              <a:rPr lang="en-US" dirty="0" smtClean="0"/>
              <a:t>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4900" y="2589846"/>
            <a:ext cx="6934200" cy="96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for (datatype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varname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: array)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{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	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//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varname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is set to each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successive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      //  element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in the array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Frutiger"/>
              </a:rPr>
              <a:t>	}</a:t>
            </a:r>
            <a:endParaRPr lang="en-US" b="1" dirty="0">
              <a:effectLst/>
              <a:latin typeface="Frutiger"/>
              <a:ea typeface="Times New Roman" panose="02020603050405020304" pitchFamily="18" charset="0"/>
              <a:cs typeface="Frutig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4872652"/>
            <a:ext cx="427703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[] = {20, 30, 40, 50};</a:t>
            </a:r>
            <a:endParaRPr lang="en-US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x 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&lt;&lt; x &lt;&lt; " ";</a:t>
            </a:r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00019" y="6209924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20 30 40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Arrays with more than one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char page[30][100];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Two indexes: An "array of arrays"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Visualize as:</a:t>
            </a:r>
            <a:br>
              <a:rPr lang="en-US" sz="1800" dirty="0" smtClean="0"/>
            </a:br>
            <a:r>
              <a:rPr lang="en-US" sz="1800" dirty="0" smtClean="0"/>
              <a:t>page[0][0], page[0][1], …, page[0][99]</a:t>
            </a:r>
            <a:br>
              <a:rPr lang="en-US" sz="1800" dirty="0" smtClean="0"/>
            </a:br>
            <a:r>
              <a:rPr lang="en-US" sz="1800" dirty="0" smtClean="0"/>
              <a:t>page[1][0], page[1][1], …, page[1][99]</a:t>
            </a:r>
            <a:br>
              <a:rPr lang="en-US" sz="1800" dirty="0" smtClean="0"/>
            </a:br>
            <a:r>
              <a:rPr lang="en-US" sz="1800" dirty="0" smtClean="0"/>
              <a:t>…</a:t>
            </a:r>
            <a:br>
              <a:rPr lang="en-US" sz="1800" dirty="0" smtClean="0"/>
            </a:br>
            <a:r>
              <a:rPr lang="en-US" sz="1800" dirty="0" smtClean="0"/>
              <a:t>page[29][0], page[29][1], …, page[29][99]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C++ allows any number of indexes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Typically no more than two</a:t>
            </a: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99" y="2271251"/>
            <a:ext cx="2835121" cy="21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and Dynamic Arrays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18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380" y="797712"/>
            <a:ext cx="7057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concept of pointers is one of the most powerful fundamentals of C/C++ language.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386" y="4039814"/>
            <a:ext cx="7175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Through pointers a developer can </a:t>
            </a:r>
            <a:r>
              <a:rPr lang="en-US" b="1" dirty="0"/>
              <a:t>directly access memory </a:t>
            </a:r>
            <a:r>
              <a:rPr lang="en-US" dirty="0"/>
              <a:t>from his/her code which makes memory related operations very fast. But, as always, with great power comes great responsibility.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98406" y="2469083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9496" y="2469082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406" y="20997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9496" y="20997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2471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5" idx="1"/>
            <a:endCxn id="6" idx="3"/>
          </p:cNvCxnSpPr>
          <p:nvPr/>
        </p:nvCxnSpPr>
        <p:spPr>
          <a:xfrm rot="10800000">
            <a:off x="2651150" y="2284416"/>
            <a:ext cx="1188347" cy="457512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84458" y="3124789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31630" y="3124789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186" y="460705"/>
            <a:ext cx="712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implement the case when only multiple conditions are satisfied, the following code will be executed?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1481" y="1558977"/>
            <a:ext cx="18288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34525" y="1993692"/>
            <a:ext cx="42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instance, determine whether a given point falls within a square region </a:t>
            </a:r>
          </a:p>
          <a:p>
            <a:r>
              <a:rPr lang="en-US" dirty="0" smtClean="0"/>
              <a:t>[xl, </a:t>
            </a:r>
            <a:r>
              <a:rPr lang="en-US" dirty="0" err="1" smtClean="0"/>
              <a:t>xr</a:t>
            </a:r>
            <a:r>
              <a:rPr lang="en-US" dirty="0" smtClean="0"/>
              <a:t>] X [</a:t>
            </a:r>
            <a:r>
              <a:rPr lang="en-US" dirty="0" err="1" smtClean="0"/>
              <a:t>yb</a:t>
            </a:r>
            <a:r>
              <a:rPr lang="en-US" dirty="0" smtClean="0"/>
              <a:t>, </a:t>
            </a:r>
            <a:r>
              <a:rPr lang="en-US" dirty="0" err="1" smtClean="0"/>
              <a:t>yt</a:t>
            </a:r>
            <a:r>
              <a:rPr lang="en-US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3605" y="345715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8180" y="34367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780" y="310192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6645" y="1407560"/>
            <a:ext cx="36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yt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61474" y="3398837"/>
            <a:ext cx="0" cy="101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70286" y="3387777"/>
            <a:ext cx="0" cy="101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13605" y="3374924"/>
            <a:ext cx="117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6563" y="1577236"/>
            <a:ext cx="117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1069" y="2315980"/>
            <a:ext cx="67456" cy="67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81069" y="213131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35470" y="3500480"/>
            <a:ext cx="2340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35470" y="1349477"/>
            <a:ext cx="0" cy="21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044" y="567812"/>
            <a:ext cx="468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to declare a pointer?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42103" y="1430593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&lt;pointer type&gt; *</a:t>
            </a:r>
            <a:r>
              <a:rPr lang="en-US" dirty="0" err="1" smtClean="0"/>
              <a:t>pointer_name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4838" y="4473676"/>
            <a:ext cx="19453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my_ptr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double *</a:t>
            </a:r>
            <a:r>
              <a:rPr lang="en-US" dirty="0" err="1" smtClean="0"/>
              <a:t>num_ptr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1161" y="2136339"/>
            <a:ext cx="7293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  pointer-type </a:t>
            </a:r>
            <a:r>
              <a:rPr lang="en-US" dirty="0"/>
              <a:t>: It specifies the type of pointer. It can be </a:t>
            </a:r>
            <a:r>
              <a:rPr lang="en-US" dirty="0" err="1"/>
              <a:t>int,char</a:t>
            </a:r>
            <a:r>
              <a:rPr lang="en-US" dirty="0"/>
              <a:t>, float etc. This type specifies the type of variable whose address this pointer can store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  pointer-name </a:t>
            </a:r>
            <a:r>
              <a:rPr lang="en-US" dirty="0"/>
              <a:t>: It can be any name specified by the user. Professionally, there are some coding styles which every code follows. The pointer names commonly start with ‘p’ or end with ‘</a:t>
            </a:r>
            <a:r>
              <a:rPr lang="en-US" dirty="0" err="1"/>
              <a:t>ptr</a:t>
            </a:r>
            <a:r>
              <a:rPr lang="en-US" dirty="0" smtClean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57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319" y="567502"/>
            <a:ext cx="361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How to initialize a Pointer?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7519" y="1341792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pointer is initialized in the following way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497" y="1880419"/>
            <a:ext cx="5523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pointer_name</a:t>
            </a:r>
            <a:r>
              <a:rPr lang="en-US" dirty="0" smtClean="0"/>
              <a:t> = &lt;address of a variable&gt;;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&lt;pointer type&gt; *</a:t>
            </a:r>
            <a:r>
              <a:rPr lang="en-US" dirty="0" err="1" smtClean="0"/>
              <a:t>pointer_name</a:t>
            </a:r>
            <a:r>
              <a:rPr lang="en-US" dirty="0" smtClean="0"/>
              <a:t> = &lt;address of a variable&gt;;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552" y="3663678"/>
            <a:ext cx="35148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num_double</a:t>
            </a:r>
            <a:r>
              <a:rPr lang="en-US" dirty="0" smtClean="0"/>
              <a:t> = 3.0;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double *</a:t>
            </a:r>
            <a:r>
              <a:rPr lang="en-US" b="1" dirty="0" err="1" smtClean="0"/>
              <a:t>num_ptr</a:t>
            </a:r>
            <a:r>
              <a:rPr lang="en-US" b="1" dirty="0" smtClean="0"/>
              <a:t> = &amp;</a:t>
            </a:r>
            <a:r>
              <a:rPr lang="en-US" b="1" dirty="0" err="1" smtClean="0"/>
              <a:t>num_double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99874" y="3663678"/>
            <a:ext cx="266771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num_double</a:t>
            </a:r>
            <a:r>
              <a:rPr lang="en-US" dirty="0" smtClean="0"/>
              <a:t> = 3.0;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my_ptr</a:t>
            </a:r>
            <a:r>
              <a:rPr lang="en-US" dirty="0" smtClean="0"/>
              <a:t>;</a:t>
            </a:r>
          </a:p>
          <a:p>
            <a:r>
              <a:rPr lang="en-US" b="1" dirty="0" err="1"/>
              <a:t>my_ptr</a:t>
            </a:r>
            <a:r>
              <a:rPr lang="en-US" b="1" dirty="0"/>
              <a:t> = 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double *</a:t>
            </a:r>
            <a:r>
              <a:rPr lang="en-US" dirty="0" err="1" smtClean="0"/>
              <a:t>num_ptr</a:t>
            </a:r>
            <a:r>
              <a:rPr lang="en-US" dirty="0" smtClean="0"/>
              <a:t>;</a:t>
            </a:r>
          </a:p>
          <a:p>
            <a:r>
              <a:rPr lang="en-US" b="1" dirty="0" err="1"/>
              <a:t>num_ptr</a:t>
            </a:r>
            <a:r>
              <a:rPr lang="en-US" b="1" dirty="0"/>
              <a:t> = &amp;</a:t>
            </a:r>
            <a:r>
              <a:rPr lang="en-US" b="1" dirty="0" err="1" smtClean="0"/>
              <a:t>num_double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65319" y="59922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that the ‘&amp;’ operator is used to access the address of any type of variable.</a:t>
            </a:r>
          </a:p>
        </p:txBody>
      </p:sp>
    </p:spTree>
    <p:extLst>
      <p:ext uri="{BB962C8B-B14F-4D97-AF65-F5344CB8AC3E}">
        <p14:creationId xmlns:p14="http://schemas.microsoft.com/office/powerpoint/2010/main" val="42457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319" y="567502"/>
            <a:ext cx="2985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How to </a:t>
            </a:r>
            <a:r>
              <a:rPr lang="en-US" sz="2400" b="1" dirty="0" smtClean="0"/>
              <a:t>use a </a:t>
            </a:r>
            <a:r>
              <a:rPr lang="en-US" sz="2400" b="1" dirty="0"/>
              <a:t>Pointer?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5547" y="1166420"/>
            <a:ext cx="6650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accessing the address of the variable whose memory address the pointer stores.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616" y="2115095"/>
            <a:ext cx="22368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67865" y="2492734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955" y="2492733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9683" y="3038424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33539" y="21737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2345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6518" y="3038424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my_ptr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493776" y="2308122"/>
            <a:ext cx="1084006" cy="516193"/>
          </a:xfrm>
          <a:custGeom>
            <a:avLst/>
            <a:gdLst>
              <a:gd name="connsiteX0" fmla="*/ 1084006 w 1084006"/>
              <a:gd name="connsiteY0" fmla="*/ 58240 h 567059"/>
              <a:gd name="connsiteX1" fmla="*/ 589935 w 1084006"/>
              <a:gd name="connsiteY1" fmla="*/ 50866 h 567059"/>
              <a:gd name="connsiteX2" fmla="*/ 597310 w 1084006"/>
              <a:gd name="connsiteY2" fmla="*/ 567059 h 567059"/>
              <a:gd name="connsiteX3" fmla="*/ 0 w 1084006"/>
              <a:gd name="connsiteY3" fmla="*/ 567059 h 567059"/>
              <a:gd name="connsiteX0" fmla="*/ 1084006 w 1084006"/>
              <a:gd name="connsiteY0" fmla="*/ 22713 h 531532"/>
              <a:gd name="connsiteX1" fmla="*/ 589935 w 1084006"/>
              <a:gd name="connsiteY1" fmla="*/ 15339 h 531532"/>
              <a:gd name="connsiteX2" fmla="*/ 597310 w 1084006"/>
              <a:gd name="connsiteY2" fmla="*/ 531532 h 531532"/>
              <a:gd name="connsiteX3" fmla="*/ 0 w 1084006"/>
              <a:gd name="connsiteY3" fmla="*/ 531532 h 531532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  <a:gd name="connsiteX0" fmla="*/ 1084006 w 1084006"/>
              <a:gd name="connsiteY0" fmla="*/ 7374 h 516193"/>
              <a:gd name="connsiteX1" fmla="*/ 589935 w 1084006"/>
              <a:gd name="connsiteY1" fmla="*/ 0 h 516193"/>
              <a:gd name="connsiteX2" fmla="*/ 597310 w 1084006"/>
              <a:gd name="connsiteY2" fmla="*/ 516193 h 516193"/>
              <a:gd name="connsiteX3" fmla="*/ 0 w 1084006"/>
              <a:gd name="connsiteY3" fmla="*/ 516193 h 5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006" h="516193">
                <a:moveTo>
                  <a:pt x="1084006" y="7374"/>
                </a:moveTo>
                <a:cubicBezTo>
                  <a:pt x="1047750" y="2459"/>
                  <a:pt x="687028" y="4916"/>
                  <a:pt x="589935" y="0"/>
                </a:cubicBezTo>
                <a:lnTo>
                  <a:pt x="597310" y="516193"/>
                </a:lnTo>
                <a:lnTo>
                  <a:pt x="0" y="51619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55546" y="3659416"/>
            <a:ext cx="6650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For </a:t>
            </a:r>
            <a:r>
              <a:rPr lang="en-US" dirty="0"/>
              <a:t>accessing the value of the variable whose memory address the pointer stores.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4434" y="4416051"/>
            <a:ext cx="34932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a_int</a:t>
            </a:r>
            <a:r>
              <a:rPr lang="en-US" dirty="0" smtClean="0"/>
              <a:t> = 0;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&amp;</a:t>
            </a:r>
            <a:r>
              <a:rPr lang="en-US" b="1" dirty="0" err="1" smtClean="0"/>
              <a:t>a_int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*</a:t>
            </a:r>
            <a:r>
              <a:rPr lang="en-US" b="1" dirty="0" err="1" smtClean="0"/>
              <a:t>my_ptr</a:t>
            </a:r>
            <a:r>
              <a:rPr lang="en-US" b="1" dirty="0" smtClean="0"/>
              <a:t> = 1;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 &lt;&lt; “the value is “ &lt;&lt; *</a:t>
            </a:r>
            <a:r>
              <a:rPr lang="en-US" b="1" dirty="0" err="1" smtClean="0"/>
              <a:t>my_ptr</a:t>
            </a:r>
            <a:r>
              <a:rPr lang="en-US" b="1" dirty="0" smtClean="0"/>
              <a:t>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50754" y="5484007"/>
            <a:ext cx="363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does this asterisk operator do?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4100052" y="5668673"/>
            <a:ext cx="1150702" cy="20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31690" y="5597013"/>
            <a:ext cx="2396613" cy="7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28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154" y="781665"/>
            <a:ext cx="204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Pointers to arrays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8179" y="4268360"/>
            <a:ext cx="27356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arr_int</a:t>
            </a:r>
            <a:r>
              <a:rPr lang="en-US" dirty="0" smtClean="0"/>
              <a:t> [] = {1,2,3,4,5,6};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 = </a:t>
            </a:r>
            <a:r>
              <a:rPr lang="en-US" b="1" dirty="0" err="1" smtClean="0"/>
              <a:t>arr_int</a:t>
            </a:r>
            <a:r>
              <a:rPr lang="en-US" b="1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027" y="1426129"/>
            <a:ext cx="6902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to any kind of data type, we can have pointers to arrays also. A pointer to array is declared as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096" y="2499852"/>
            <a:ext cx="448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&lt;pointer type&gt; *</a:t>
            </a:r>
            <a:r>
              <a:rPr lang="en-US" dirty="0" err="1" smtClean="0"/>
              <a:t>pointer_name</a:t>
            </a:r>
            <a:r>
              <a:rPr lang="en-US" dirty="0" smtClean="0"/>
              <a:t> = </a:t>
            </a:r>
            <a:r>
              <a:rPr lang="en-US" dirty="0" err="1" smtClean="0"/>
              <a:t>array_name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pointer_name</a:t>
            </a:r>
            <a:r>
              <a:rPr lang="en-US" dirty="0" smtClean="0"/>
              <a:t> = </a:t>
            </a:r>
            <a:r>
              <a:rPr lang="en-US" dirty="0" err="1" smtClean="0"/>
              <a:t>array_name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841" y="5949656"/>
            <a:ext cx="568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there is no ‘&amp;’ operator in front of the array name!!!</a:t>
            </a:r>
          </a:p>
          <a:p>
            <a:r>
              <a:rPr lang="en-US" dirty="0" smtClean="0"/>
              <a:t>It points to the first element of the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1921" y="4268360"/>
            <a:ext cx="273562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arr_int</a:t>
            </a:r>
            <a:r>
              <a:rPr lang="en-US" dirty="0" smtClean="0"/>
              <a:t> [] = {1,2,3,4,5,6};</a:t>
            </a:r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my_ptr</a:t>
            </a:r>
            <a:r>
              <a:rPr lang="en-US" b="1" dirty="0" smtClean="0"/>
              <a:t>;</a:t>
            </a:r>
          </a:p>
          <a:p>
            <a:r>
              <a:rPr lang="en-US" b="1" dirty="0" err="1"/>
              <a:t>my_ptr</a:t>
            </a:r>
            <a:r>
              <a:rPr lang="en-US" b="1" dirty="0"/>
              <a:t> = </a:t>
            </a:r>
            <a:r>
              <a:rPr lang="en-US" b="1" dirty="0" err="1" smtClean="0"/>
              <a:t>arr_int</a:t>
            </a:r>
            <a:r>
              <a:rPr lang="en-US" b="1" dirty="0" smtClean="0"/>
              <a:t>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214431" y="5077928"/>
            <a:ext cx="1275620" cy="932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88194" y="5390535"/>
            <a:ext cx="715296" cy="61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88087"/>
              </p:ext>
            </p:extLst>
          </p:nvPr>
        </p:nvGraphicFramePr>
        <p:xfrm>
          <a:off x="6459791" y="3168384"/>
          <a:ext cx="2605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58"/>
                <a:gridCol w="434258"/>
                <a:gridCol w="434258"/>
                <a:gridCol w="434258"/>
                <a:gridCol w="434258"/>
                <a:gridCol w="4342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885403" y="3170382"/>
            <a:ext cx="1120877" cy="5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8194" y="3612861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my_ptr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09071" y="3595862"/>
            <a:ext cx="10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arr_int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55324" y="28377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1204</a:t>
            </a:r>
          </a:p>
        </p:txBody>
      </p:sp>
      <p:sp>
        <p:nvSpPr>
          <p:cNvPr id="19" name="Freeform 18"/>
          <p:cNvSpPr/>
          <p:nvPr/>
        </p:nvSpPr>
        <p:spPr>
          <a:xfrm>
            <a:off x="5782813" y="3133720"/>
            <a:ext cx="612058" cy="287594"/>
          </a:xfrm>
          <a:custGeom>
            <a:avLst/>
            <a:gdLst>
              <a:gd name="connsiteX0" fmla="*/ 0 w 612058"/>
              <a:gd name="connsiteY0" fmla="*/ 287594 h 287594"/>
              <a:gd name="connsiteX1" fmla="*/ 294968 w 612058"/>
              <a:gd name="connsiteY1" fmla="*/ 287594 h 287594"/>
              <a:gd name="connsiteX2" fmla="*/ 294968 w 612058"/>
              <a:gd name="connsiteY2" fmla="*/ 0 h 287594"/>
              <a:gd name="connsiteX3" fmla="*/ 612058 w 612058"/>
              <a:gd name="connsiteY3" fmla="*/ 7375 h 28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058" h="287594">
                <a:moveTo>
                  <a:pt x="0" y="287594"/>
                </a:moveTo>
                <a:lnTo>
                  <a:pt x="294968" y="287594"/>
                </a:lnTo>
                <a:lnTo>
                  <a:pt x="294968" y="0"/>
                </a:lnTo>
                <a:lnTo>
                  <a:pt x="612058" y="73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748385" y="3539224"/>
            <a:ext cx="0" cy="17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89384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switch Statement Syntax</a:t>
            </a:r>
          </a:p>
        </p:txBody>
      </p:sp>
      <p:pic>
        <p:nvPicPr>
          <p:cNvPr id="33795" name="Picture 4" descr="C:\WINDOWS\Desktop\Oh_type\sacitch_C++_ppt\gif\savitchc02d_p6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64" y="1012728"/>
            <a:ext cx="71231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0045" y="5670453"/>
            <a:ext cx="804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controlling expression must be integral!  This includes char.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673" y="6087221"/>
            <a:ext cx="896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Do you still remember in what situation switch statement is good at?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7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Menu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Switch </a:t>
            </a:r>
            <a:r>
              <a:rPr lang="en-US" sz="2000" dirty="0" err="1" smtClean="0"/>
              <a:t>stmt</a:t>
            </a:r>
            <a:r>
              <a:rPr lang="en-US" sz="2000" dirty="0" smtClean="0"/>
              <a:t> "perfect" for menus:</a:t>
            </a:r>
            <a:br>
              <a:rPr lang="en-US" sz="2000" dirty="0" smtClean="0"/>
            </a:br>
            <a:r>
              <a:rPr lang="en-US" sz="2000" dirty="0" smtClean="0"/>
              <a:t>switch (response)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case 1:</a:t>
            </a:r>
            <a:br>
              <a:rPr lang="en-US" sz="2000" dirty="0" smtClean="0"/>
            </a:br>
            <a:r>
              <a:rPr lang="en-US" sz="2000" dirty="0" smtClean="0"/>
              <a:t>		// Execute menu option 1</a:t>
            </a:r>
            <a:br>
              <a:rPr lang="en-US" sz="2000" dirty="0" smtClean="0"/>
            </a:br>
            <a:r>
              <a:rPr lang="en-US" sz="2000" dirty="0" smtClean="0"/>
              <a:t>		break;</a:t>
            </a:r>
            <a:br>
              <a:rPr lang="en-US" sz="2000" dirty="0" smtClean="0"/>
            </a:br>
            <a:r>
              <a:rPr lang="en-US" sz="2000" dirty="0" smtClean="0"/>
              <a:t>	case 2:</a:t>
            </a:r>
            <a:br>
              <a:rPr lang="en-US" sz="2000" dirty="0" smtClean="0"/>
            </a:br>
            <a:r>
              <a:rPr lang="en-US" sz="2000" dirty="0" smtClean="0"/>
              <a:t>		// Execute menu option 2</a:t>
            </a:r>
            <a:br>
              <a:rPr lang="en-US" sz="2000" dirty="0" smtClean="0"/>
            </a:br>
            <a:r>
              <a:rPr lang="en-US" sz="2000" dirty="0" smtClean="0"/>
              <a:t>		break;</a:t>
            </a:r>
            <a:br>
              <a:rPr lang="en-US" sz="2000" dirty="0" smtClean="0"/>
            </a:br>
            <a:r>
              <a:rPr lang="en-US" sz="2000" dirty="0" smtClean="0"/>
              <a:t>	case 3:</a:t>
            </a:r>
            <a:br>
              <a:rPr lang="en-US" sz="2000" dirty="0" smtClean="0"/>
            </a:br>
            <a:r>
              <a:rPr lang="en-US" sz="2000" dirty="0" smtClean="0"/>
              <a:t>		// Execute menu option 3</a:t>
            </a:r>
            <a:br>
              <a:rPr lang="en-US" sz="2000" dirty="0" smtClean="0"/>
            </a:br>
            <a:r>
              <a:rPr lang="en-US" sz="2000" dirty="0" smtClean="0"/>
              <a:t>		break;</a:t>
            </a:r>
            <a:br>
              <a:rPr lang="en-US" sz="2000" dirty="0" smtClean="0"/>
            </a:br>
            <a:r>
              <a:rPr lang="en-US" sz="2000" dirty="0" smtClean="0"/>
              <a:t>	default: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"Please enter valid response.";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41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64334" y="4940709"/>
            <a:ext cx="4346254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Why  do we need loops?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2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Loops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3 Types of loops in C++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while</a:t>
            </a:r>
          </a:p>
          <a:p>
            <a:pPr lvl="2" eaLnBrk="1" hangingPunct="1"/>
            <a:r>
              <a:rPr lang="en-US" sz="2000" smtClean="0"/>
              <a:t>Most flexible</a:t>
            </a:r>
          </a:p>
          <a:p>
            <a:pPr lvl="2" eaLnBrk="1" hangingPunct="1"/>
            <a:r>
              <a:rPr lang="en-US" sz="2000" smtClean="0"/>
              <a:t>No "restrictions"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do-while</a:t>
            </a:r>
          </a:p>
          <a:p>
            <a:pPr lvl="2" eaLnBrk="1" hangingPunct="1"/>
            <a:r>
              <a:rPr lang="en-US" sz="2000" smtClean="0"/>
              <a:t>Least flexible</a:t>
            </a:r>
          </a:p>
          <a:p>
            <a:pPr lvl="2" eaLnBrk="1" hangingPunct="1"/>
            <a:r>
              <a:rPr lang="en-US" sz="2000" smtClean="0"/>
              <a:t>Always executes loop body at least once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for</a:t>
            </a:r>
          </a:p>
          <a:p>
            <a:pPr lvl="2" eaLnBrk="1" hangingPunct="1"/>
            <a:r>
              <a:rPr lang="en-US" sz="2000" smtClean="0"/>
              <a:t>Natural "counting" loop</a:t>
            </a:r>
          </a:p>
        </p:txBody>
      </p:sp>
    </p:spTree>
    <p:extLst>
      <p:ext uri="{BB962C8B-B14F-4D97-AF65-F5344CB8AC3E}">
        <p14:creationId xmlns:p14="http://schemas.microsoft.com/office/powerpoint/2010/main" val="39605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for Loop Syntax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017" y="1515908"/>
            <a:ext cx="7886700" cy="93232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sz="2800" dirty="0" smtClean="0"/>
              <a:t>for (</a:t>
            </a:r>
            <a:r>
              <a:rPr lang="en-US" sz="2800" dirty="0" err="1" smtClean="0"/>
              <a:t>Init_Action</a:t>
            </a:r>
            <a:r>
              <a:rPr lang="en-US" sz="2800" dirty="0" smtClean="0"/>
              <a:t>; </a:t>
            </a:r>
            <a:r>
              <a:rPr lang="en-US" sz="2800" dirty="0" err="1" smtClean="0"/>
              <a:t>Bool_Exp</a:t>
            </a:r>
            <a:r>
              <a:rPr lang="en-US" sz="2800" dirty="0" smtClean="0"/>
              <a:t>; </a:t>
            </a:r>
            <a:r>
              <a:rPr lang="en-US" sz="2800" dirty="0" err="1" smtClean="0"/>
              <a:t>Update_Action</a:t>
            </a:r>
            <a:r>
              <a:rPr lang="en-US" sz="2800" dirty="0" smtClean="0"/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Body_Statement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91513" y="3603776"/>
            <a:ext cx="67498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 compute the sum of numbers 1,2, 3,…, 100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6655" y="2768016"/>
            <a:ext cx="716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Good for the situations that the exact or maximum number of iterations is known!!!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1010" y="4153392"/>
            <a:ext cx="6032091" cy="26314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&lt;=100;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+=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"the sum of 1 to 100 is " &lt;&lt; x &lt;&lt;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21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1787</Words>
  <Application>Microsoft Macintosh PowerPoint</Application>
  <PresentationFormat>On-screen Show (4:3)</PresentationFormat>
  <Paragraphs>375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Calibri</vt:lpstr>
      <vt:lpstr>Calibri Light</vt:lpstr>
      <vt:lpstr>Courier New</vt:lpstr>
      <vt:lpstr>Frutiger</vt:lpstr>
      <vt:lpstr>Symbol</vt:lpstr>
      <vt:lpstr>Times New Roman</vt:lpstr>
      <vt:lpstr>Wingdings</vt:lpstr>
      <vt:lpstr>Arial</vt:lpstr>
      <vt:lpstr>Office Theme</vt:lpstr>
      <vt:lpstr>Review 2</vt:lpstr>
      <vt:lpstr>if-else Statement Syntax</vt:lpstr>
      <vt:lpstr>Multiway if-else</vt:lpstr>
      <vt:lpstr>PowerPoint Presentation</vt:lpstr>
      <vt:lpstr>switch Statement Syntax</vt:lpstr>
      <vt:lpstr>switch Menu Example</vt:lpstr>
      <vt:lpstr>Loops</vt:lpstr>
      <vt:lpstr>Loops</vt:lpstr>
      <vt:lpstr>for Loop Syntax</vt:lpstr>
      <vt:lpstr>while Loops Syntax</vt:lpstr>
      <vt:lpstr>PowerPoint Presentation</vt:lpstr>
      <vt:lpstr>do-while Loop Syntax</vt:lpstr>
      <vt:lpstr>do-while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break and continue Statements</vt:lpstr>
      <vt:lpstr>Nested Loops</vt:lpstr>
      <vt:lpstr>PowerPoint Presentation</vt:lpstr>
      <vt:lpstr>PowerPoint Presentation</vt:lpstr>
      <vt:lpstr>Arrays</vt:lpstr>
      <vt:lpstr>Array Usage</vt:lpstr>
      <vt:lpstr>Declaring Arrays</vt:lpstr>
      <vt:lpstr>Accessing Arrays</vt:lpstr>
      <vt:lpstr>PowerPoint Presentation</vt:lpstr>
      <vt:lpstr>for-loops with Arrays  (very typical!!)</vt:lpstr>
      <vt:lpstr>Initializing Arrays</vt:lpstr>
      <vt:lpstr>Auto-Initializing Arrays</vt:lpstr>
      <vt:lpstr>Major Array Pitfall</vt:lpstr>
      <vt:lpstr>Major Array Pitfall Example</vt:lpstr>
      <vt:lpstr>Uses of Defined Constant</vt:lpstr>
      <vt:lpstr>Auto-Initializing Arrays</vt:lpstr>
      <vt:lpstr>Ranged-Based For Loop</vt:lpstr>
      <vt:lpstr>Multidimensional Arrays</vt:lpstr>
      <vt:lpstr>Pointers and Dynamic Arrays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</dc:title>
  <dc:creator>Guoning Chen</dc:creator>
  <cp:lastModifiedBy>chsong26@gmail.com</cp:lastModifiedBy>
  <cp:revision>57</cp:revision>
  <dcterms:created xsi:type="dcterms:W3CDTF">2017-01-18T20:11:21Z</dcterms:created>
  <dcterms:modified xsi:type="dcterms:W3CDTF">2017-02-21T11:22:13Z</dcterms:modified>
</cp:coreProperties>
</file>