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2760-F0B0-4E7F-9ACA-5FA6C202EF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5D29-7991-47D6-8200-5AD7A604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33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3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B38C3A-19D9-4190-AC73-B6173724E25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933DF-D4EC-444A-9F03-45F7B4EC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78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nabu.com/2016/03/22/time-series-seasonal-ARIMA-model-in-python" TargetMode="External"/><Relationship Id="rId2" Type="http://schemas.openxmlformats.org/officeDocument/2006/relationships/hyperlink" Target="https://machinelearningmastery.com/time-series-forecasting-long-short-term-memory-network-pytho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jEt53dLm4I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51C73-C235-459C-B9A0-CD65762B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11" y="289451"/>
            <a:ext cx="11591566" cy="1379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FORECASTING</a:t>
            </a:r>
            <a:br>
              <a:rPr lang="en-US" dirty="0"/>
            </a:br>
            <a:r>
              <a:rPr lang="en-US" dirty="0"/>
              <a:t>-</a:t>
            </a:r>
            <a:r>
              <a:rPr lang="en-US" sz="3600" dirty="0"/>
              <a:t>TIME SERIES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63B3B-FBD9-43ED-912C-14AF520D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0" y="2055681"/>
            <a:ext cx="6403982" cy="37355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270C3C-CB43-4DC2-900B-DEB32DA7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55681"/>
            <a:ext cx="6400800" cy="373551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C378F-2457-43F8-B93D-567029876EB5}"/>
              </a:ext>
            </a:extLst>
          </p:cNvPr>
          <p:cNvSpPr txBox="1"/>
          <p:nvPr/>
        </p:nvSpPr>
        <p:spPr>
          <a:xfrm>
            <a:off x="9315880" y="4984511"/>
            <a:ext cx="263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CIVE – 7100</a:t>
            </a:r>
          </a:p>
          <a:p>
            <a:endParaRPr lang="en-US" dirty="0"/>
          </a:p>
          <a:p>
            <a:r>
              <a:rPr lang="en-US" dirty="0"/>
              <a:t>Yash Vyas</a:t>
            </a:r>
          </a:p>
        </p:txBody>
      </p:sp>
      <p:pic>
        <p:nvPicPr>
          <p:cNvPr id="1026" name="Picture 2" descr="Image result for dollar sign">
            <a:extLst>
              <a:ext uri="{FF2B5EF4-FFF2-40B4-BE49-F238E27FC236}">
                <a16:creationId xmlns:a16="http://schemas.microsoft.com/office/drawing/2014/main" id="{1509DB6A-FAED-4F90-9359-72CE3228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59" y="879852"/>
            <a:ext cx="2152641" cy="238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8AC-3B8D-440E-A3F5-E5A699DC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201"/>
            <a:ext cx="85344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E3C20-23EF-4D21-A0D1-E20F104526D0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FE8DE-B0E8-49A8-B2CD-A517A71B730C}"/>
              </a:ext>
            </a:extLst>
          </p:cNvPr>
          <p:cNvSpPr txBox="1"/>
          <p:nvPr/>
        </p:nvSpPr>
        <p:spPr>
          <a:xfrm>
            <a:off x="431800" y="2370667"/>
            <a:ext cx="1019888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https://machinelearningmastery.com/time-series-forecasting-long-short-term-memory-network-</a:t>
            </a:r>
            <a:r>
              <a:rPr lang="en-US" alt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ython/</a:t>
            </a:r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http://www.seanabu.com/2016/03/22/time-series-seasonal-ARIMA-model-in-python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https://www.youtube.com/watch?v=jEt53dLm4Ik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VAR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en-US" sz="800" dirty="0"/>
          </a:p>
          <a:p>
            <a:r>
              <a:rPr lang="en-US" altLang="en-US" sz="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5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EEDC-C16B-44DC-9499-24BE94C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0" y="288759"/>
            <a:ext cx="11632818" cy="6737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13F2-94D3-42BC-9425-F8F9EF3B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2279125"/>
            <a:ext cx="11213432" cy="4697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  Sales forecasting is the process of estimating future sales. Accurate sales forecasts enable companies to make informed business decisions and predict short-term and long-term performance.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Normally forecast are based on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Past Sales Records 		Industry Wide comparison 		Economic Trends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84E89-BB64-43F8-BD8B-216596EA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0" y="2279125"/>
            <a:ext cx="3467100" cy="1863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C5117-F560-4933-A083-7B9EEDCC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78" y="2279125"/>
            <a:ext cx="3467100" cy="1863176"/>
          </a:xfrm>
          <a:prstGeom prst="rect">
            <a:avLst/>
          </a:prstGeom>
        </p:spPr>
      </p:pic>
      <p:pic>
        <p:nvPicPr>
          <p:cNvPr id="2050" name="Picture 2" descr="Image result for sales forecasting methods">
            <a:extLst>
              <a:ext uri="{FF2B5EF4-FFF2-40B4-BE49-F238E27FC236}">
                <a16:creationId xmlns:a16="http://schemas.microsoft.com/office/drawing/2014/main" id="{2EEB75D5-8486-40FF-AA72-997FA03D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46" y="2279125"/>
            <a:ext cx="3467100" cy="186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18478-1B53-4B7F-8C54-C90F848AD756}"/>
              </a:ext>
            </a:extLst>
          </p:cNvPr>
          <p:cNvSpPr txBox="1"/>
          <p:nvPr/>
        </p:nvSpPr>
        <p:spPr>
          <a:xfrm>
            <a:off x="508000" y="4688942"/>
            <a:ext cx="11243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many software applications such as Salesforce Oracle Demantra that help in forecasting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many other conventional methods such as surveying finding your market share etc..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the problem is not all explain the underlining phenomenon associated with past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and in case the forecast is not meet it leads to problems.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technical Salesperson does not grasp the statistical phenomenon and they are more concentrated on Sales methodology 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92D-3699-448D-88FD-FA8646BC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33" y="288758"/>
            <a:ext cx="11625943" cy="6187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4F88A-738B-43BE-A83D-CD894060DBD5}"/>
              </a:ext>
            </a:extLst>
          </p:cNvPr>
          <p:cNvSpPr txBox="1"/>
          <p:nvPr/>
        </p:nvSpPr>
        <p:spPr>
          <a:xfrm>
            <a:off x="508764" y="1216908"/>
            <a:ext cx="110071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obtained is time series containing the following three fields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- Date :- format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/mm Starting from 2001 Jan to 2003 Dec i.e. 36 periods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- Advertising :- the advertising budget for each period in ‘000s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- Sales :- Sales revenue for each period in ‘000s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is of a product based company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source :-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https://datamarket.com/data/set/22kw/advertising-and-sales-data-36-consecutive-monthly-sales-and-advertising-expenditures-of-a-dietary-weight-control-product#!ds=22kw!2ekl&amp;display=line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   It was obtained in CSV format and data wrangling was done in excel and than loaded to Python and R for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8F068-48FC-4C1A-80FE-855E930E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99" y="2551837"/>
            <a:ext cx="624894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A3EA-5BF9-4D31-9FD3-F9FAFA76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1" y="268132"/>
            <a:ext cx="11735946" cy="825023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2413F-5D7E-40F6-82FD-DAE6F6D6D58A}"/>
              </a:ext>
            </a:extLst>
          </p:cNvPr>
          <p:cNvSpPr txBox="1"/>
          <p:nvPr/>
        </p:nvSpPr>
        <p:spPr>
          <a:xfrm>
            <a:off x="508764" y="948776"/>
            <a:ext cx="11350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approach is applied for the purpose of sales forecasting. The results are documented and suggestion are made</a:t>
            </a:r>
          </a:p>
          <a:p>
            <a:endParaRPr lang="en-US" dirty="0"/>
          </a:p>
          <a:p>
            <a:r>
              <a:rPr lang="en-US" dirty="0"/>
              <a:t>The following methodologies were used to investigate the Sales Data</a:t>
            </a:r>
          </a:p>
          <a:p>
            <a:endParaRPr lang="en-US" dirty="0"/>
          </a:p>
          <a:p>
            <a:r>
              <a:rPr lang="en-US" dirty="0"/>
              <a:t>-  ARMA :-  the conventional time series approach looking at the influence of previous values and errors to make forecasts</a:t>
            </a:r>
          </a:p>
          <a:p>
            <a:r>
              <a:rPr lang="en-US" dirty="0"/>
              <a:t>-   SARIMA :-  Try to investigate the influence of a seasonal component and base forecast based on     a seasonal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 :- Try to model sales forecast based on previous sales and find the influence of advertising on the sales numbers and validate results</a:t>
            </a:r>
          </a:p>
          <a:p>
            <a:pPr marL="285750" indent="-285750">
              <a:buFontTx/>
              <a:buChar char="-"/>
            </a:pPr>
            <a:r>
              <a:rPr lang="en-US" dirty="0"/>
              <a:t>LSTM :-  Design a model based on long short term memory and compare its results to other methodologies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5C77-7682-4150-8C79-057BCA24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30629"/>
            <a:ext cx="11653443" cy="907524"/>
          </a:xfrm>
        </p:spPr>
        <p:txBody>
          <a:bodyPr>
            <a:normAutofit fontScale="90000"/>
          </a:bodyPr>
          <a:lstStyle/>
          <a:p>
            <a:r>
              <a:rPr lang="en-US" dirty="0"/>
              <a:t>ARMA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B5B23-0B09-4E1A-9ED8-AF00BC12AC71}"/>
              </a:ext>
            </a:extLst>
          </p:cNvPr>
          <p:cNvSpPr txBox="1"/>
          <p:nvPr/>
        </p:nvSpPr>
        <p:spPr>
          <a:xfrm>
            <a:off x="419386" y="818147"/>
            <a:ext cx="1121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ACF and PACF graphs were plotted and order for ARMA chosen was (1,1)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6DAA-3F62-46C9-94F5-A09F2B92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6" y="1279812"/>
            <a:ext cx="2967281" cy="1446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77429-4E85-49FC-9A14-202199B6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52" y="1279812"/>
            <a:ext cx="2967281" cy="1446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16393-4E89-45E2-977F-FE22569D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86" y="2810184"/>
            <a:ext cx="6506347" cy="338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7EB03-C807-4720-B333-F5F0CA2FA3ED}"/>
              </a:ext>
            </a:extLst>
          </p:cNvPr>
          <p:cNvSpPr txBox="1"/>
          <p:nvPr/>
        </p:nvSpPr>
        <p:spPr>
          <a:xfrm>
            <a:off x="7390827" y="1567543"/>
            <a:ext cx="47404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was estimated and the results</a:t>
            </a:r>
          </a:p>
          <a:p>
            <a:r>
              <a:rPr lang="en-US" dirty="0"/>
              <a:t>as shown.</a:t>
            </a:r>
          </a:p>
          <a:p>
            <a:endParaRPr lang="en-US" dirty="0"/>
          </a:p>
          <a:p>
            <a:r>
              <a:rPr lang="en-US" dirty="0"/>
              <a:t>The results were not great in predicting </a:t>
            </a:r>
          </a:p>
          <a:p>
            <a:r>
              <a:rPr lang="en-US" dirty="0"/>
              <a:t>Extreme values but could capture trend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rms</a:t>
            </a:r>
            <a:r>
              <a:rPr lang="en-US" dirty="0"/>
              <a:t> recorded was of 12.14</a:t>
            </a:r>
          </a:p>
          <a:p>
            <a:endParaRPr lang="en-US" dirty="0"/>
          </a:p>
          <a:p>
            <a:r>
              <a:rPr lang="en-US" dirty="0"/>
              <a:t>The approach could be made better </a:t>
            </a:r>
          </a:p>
          <a:p>
            <a:r>
              <a:rPr lang="en-US" dirty="0"/>
              <a:t>Thus SARIMA model was further </a:t>
            </a:r>
          </a:p>
          <a:p>
            <a:r>
              <a:rPr lang="en-US" dirty="0"/>
              <a:t>implemented.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06852-63CE-4FDD-AB71-8C6E55589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827" y="4706864"/>
            <a:ext cx="4565125" cy="18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B391-B5C7-4F35-AD04-B11C6716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4" y="233757"/>
            <a:ext cx="9239237" cy="618766"/>
          </a:xfrm>
        </p:spPr>
        <p:txBody>
          <a:bodyPr>
            <a:normAutofit fontScale="90000"/>
          </a:bodyPr>
          <a:lstStyle/>
          <a:p>
            <a:r>
              <a:rPr lang="en-US" dirty="0"/>
              <a:t>SARIMA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D2D8B-73AB-4EB8-9232-99185B6A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4" y="676992"/>
            <a:ext cx="3873596" cy="2006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2234E-8C2E-4670-9265-8C8FEA0D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4" y="2827526"/>
            <a:ext cx="3873596" cy="2006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B39EE-0516-4A1F-B184-105C15C9B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4" y="4978060"/>
            <a:ext cx="3873596" cy="176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D6CFC-F1FE-49FB-A356-9503BC8A6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993" y="676992"/>
            <a:ext cx="7344814" cy="2337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DFCD0-6E65-413F-881E-C68DFF6101ED}"/>
              </a:ext>
            </a:extLst>
          </p:cNvPr>
          <p:cNvSpPr txBox="1"/>
          <p:nvPr/>
        </p:nvSpPr>
        <p:spPr>
          <a:xfrm>
            <a:off x="4546600" y="3225800"/>
            <a:ext cx="7439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Upon visualization a seasonal component could be determine</a:t>
            </a:r>
          </a:p>
          <a:p>
            <a:r>
              <a:rPr lang="en-US" dirty="0"/>
              <a:t>    for the time series</a:t>
            </a:r>
          </a:p>
          <a:p>
            <a:r>
              <a:rPr lang="en-US" dirty="0"/>
              <a:t>-   The series was made stationary by first order differencing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SARIMAX model (0,1,0)(1,1,0,12) was estimated by grid search</a:t>
            </a:r>
          </a:p>
          <a:p>
            <a:r>
              <a:rPr lang="en-US" dirty="0"/>
              <a:t>    parameter approach</a:t>
            </a:r>
          </a:p>
          <a:p>
            <a:r>
              <a:rPr lang="en-US" dirty="0"/>
              <a:t>-   </a:t>
            </a:r>
            <a:r>
              <a:rPr lang="en-US" dirty="0" err="1"/>
              <a:t>rms</a:t>
            </a:r>
            <a:r>
              <a:rPr lang="en-US" dirty="0"/>
              <a:t> of 22 was recorded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763D0-CA97-491C-AB6B-1A8CCB670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93" y="4985852"/>
            <a:ext cx="6912767" cy="1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3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CCD-879A-4277-9E0B-FF8CF37C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1881"/>
            <a:ext cx="11770322" cy="845648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 auto 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FAD7-4091-49A9-840F-04C5B3D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452"/>
            <a:ext cx="4889751" cy="179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93C42-76E4-4C05-988A-E0940C13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2276"/>
            <a:ext cx="4889751" cy="17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3E461-C7C2-4875-A06C-194B241F9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4100"/>
            <a:ext cx="4889751" cy="17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12715-52DC-4C06-80E9-640EB8B04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750" y="3254353"/>
            <a:ext cx="5203025" cy="3603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9AEBC-4042-4472-A858-FF8B9932434B}"/>
              </a:ext>
            </a:extLst>
          </p:cNvPr>
          <p:cNvSpPr txBox="1"/>
          <p:nvPr/>
        </p:nvSpPr>
        <p:spPr>
          <a:xfrm>
            <a:off x="261257" y="735645"/>
            <a:ext cx="1067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try to see if there is any relation between sales and advertising series based on VAR model</a:t>
            </a:r>
          </a:p>
          <a:p>
            <a:r>
              <a:rPr lang="en-US" dirty="0"/>
              <a:t>The CCF of the series is model and significant lag is noticed at around -4 and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9467B-C0B7-4C5B-9761-FE4BF773E953}"/>
              </a:ext>
            </a:extLst>
          </p:cNvPr>
          <p:cNvSpPr txBox="1"/>
          <p:nvPr/>
        </p:nvSpPr>
        <p:spPr>
          <a:xfrm>
            <a:off x="5321395" y="1698171"/>
            <a:ext cx="7029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 VAR(1) model is estimated and coefficients are examined</a:t>
            </a:r>
          </a:p>
          <a:p>
            <a:r>
              <a:rPr lang="en-US" dirty="0"/>
              <a:t>- Since the summary does not indicate a significant value </a:t>
            </a:r>
          </a:p>
          <a:p>
            <a:r>
              <a:rPr lang="en-US" dirty="0"/>
              <a:t>we conclude that there is not a strong relation between the </a:t>
            </a:r>
          </a:p>
          <a:p>
            <a:r>
              <a:rPr lang="en-US" dirty="0"/>
              <a:t>two series</a:t>
            </a:r>
          </a:p>
        </p:txBody>
      </p:sp>
    </p:spTree>
    <p:extLst>
      <p:ext uri="{BB962C8B-B14F-4D97-AF65-F5344CB8AC3E}">
        <p14:creationId xmlns:p14="http://schemas.microsoft.com/office/powerpoint/2010/main" val="156972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BCF7-E15A-4782-9B39-2A43940F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" y="323135"/>
            <a:ext cx="11275308" cy="536264"/>
          </a:xfrm>
        </p:spPr>
        <p:txBody>
          <a:bodyPr>
            <a:normAutofit fontScale="90000"/>
          </a:bodyPr>
          <a:lstStyle/>
          <a:p>
            <a:r>
              <a:rPr lang="en-US" dirty="0"/>
              <a:t>Long short term memory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CCC02-5D2C-48C6-8403-6D4223E0F60D}"/>
              </a:ext>
            </a:extLst>
          </p:cNvPr>
          <p:cNvSpPr txBox="1"/>
          <p:nvPr/>
        </p:nvSpPr>
        <p:spPr>
          <a:xfrm>
            <a:off x="467513" y="914400"/>
            <a:ext cx="119916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LSTM are an extension of RNN’s.  A common LSTM unit is composed of a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input gate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and a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The model can be described as a system that helps remember data from short period before(previous few time steps) for a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Long time in the future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For LSTM the data needs to be modelled into a three dimensional format in a frame such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the values represent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(current state) and xt-1(previous state)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The model was run only a few ’00s of epochs and we notice decrease in RMSE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having a large dataset and more training will further enhance the model estimation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2C269-CB6A-4680-A065-7D921805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3" y="1903412"/>
            <a:ext cx="2857500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9A9B6-F807-4EF2-9CB5-439B9C33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79" y="3603458"/>
            <a:ext cx="1987420" cy="321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E52BC-35B2-4471-A02C-ACEB6E250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984" y="4053721"/>
            <a:ext cx="2637766" cy="2310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8AF40A-47F5-4D30-A8C5-3A2EA683A293}"/>
              </a:ext>
            </a:extLst>
          </p:cNvPr>
          <p:cNvSpPr txBox="1"/>
          <p:nvPr/>
        </p:nvSpPr>
        <p:spPr>
          <a:xfrm>
            <a:off x="8214629" y="6488668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Code directly used from internet</a:t>
            </a:r>
          </a:p>
        </p:txBody>
      </p:sp>
    </p:spTree>
    <p:extLst>
      <p:ext uri="{BB962C8B-B14F-4D97-AF65-F5344CB8AC3E}">
        <p14:creationId xmlns:p14="http://schemas.microsoft.com/office/powerpoint/2010/main" val="16912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308F-B062-4E51-B049-DE4C028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07" y="199380"/>
            <a:ext cx="11735946" cy="55689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8E3A0-52F2-463C-89D9-AC818EE31DEC}"/>
              </a:ext>
            </a:extLst>
          </p:cNvPr>
          <p:cNvSpPr txBox="1"/>
          <p:nvPr/>
        </p:nvSpPr>
        <p:spPr>
          <a:xfrm>
            <a:off x="391886" y="804397"/>
            <a:ext cx="11515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From the above model we see the past month value is associated with current month sales</a:t>
            </a:r>
          </a:p>
          <a:p>
            <a:r>
              <a:rPr lang="en-US" dirty="0"/>
              <a:t>- A strong seasonal component affects the sales and that should be investigated further</a:t>
            </a:r>
          </a:p>
          <a:p>
            <a:r>
              <a:rPr lang="en-US" dirty="0"/>
              <a:t>- There seems to be no relationship between advertising spending and sales revenue generated from        VAR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scenario should be studied and appropriate management changes is suggested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we can conclude that from analyzing several models we can say that sales are strongly associated with previous sales 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should be explained to the management to further enhance assigning of quota and make better forecast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the dataset had just 36 records trend could not be determined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suggested that for analysis a large dataset should be there to further investigate trend and take it into consideration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Now that we have concluded that seasonality is an important factor in our sales, management should strategize accordingly for low revenue and high revenue months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series approach helps explain the underlying phenomenon to non – </a:t>
            </a:r>
            <a:r>
              <a:rPr lang="en-US" dirty="0" err="1"/>
              <a:t>statiscal</a:t>
            </a:r>
            <a:r>
              <a:rPr lang="en-US" dirty="0"/>
              <a:t> background personal by providing insights and hinting out at how models are integrated in Industry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051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432</TotalTime>
  <Words>646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SALES FORECASTING -TIME SERIES APPROACH</vt:lpstr>
      <vt:lpstr>Introduction</vt:lpstr>
      <vt:lpstr>Data</vt:lpstr>
      <vt:lpstr>Time Series Methods </vt:lpstr>
      <vt:lpstr>ARMA Model </vt:lpstr>
      <vt:lpstr>SARIMA </vt:lpstr>
      <vt:lpstr>Vector auto regression </vt:lpstr>
      <vt:lpstr>Long short term memory </vt:lpstr>
      <vt:lpstr>Conclusion </vt:lpstr>
      <vt:lpstr>Citation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-TIME SERIES APPROACH</dc:title>
  <dc:creator>Yash Vyas</dc:creator>
  <cp:lastModifiedBy>Yash Vyas</cp:lastModifiedBy>
  <cp:revision>19</cp:revision>
  <dcterms:created xsi:type="dcterms:W3CDTF">2018-04-21T18:51:00Z</dcterms:created>
  <dcterms:modified xsi:type="dcterms:W3CDTF">2018-04-23T01:23:23Z</dcterms:modified>
</cp:coreProperties>
</file>