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9" r:id="rId3"/>
    <p:sldId id="257" r:id="rId4"/>
    <p:sldId id="258" r:id="rId5"/>
    <p:sldId id="259" r:id="rId6"/>
    <p:sldId id="260"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288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67" autoAdjust="0"/>
    <p:restoredTop sz="94660"/>
  </p:normalViewPr>
  <p:slideViewPr>
    <p:cSldViewPr>
      <p:cViewPr varScale="1">
        <p:scale>
          <a:sx n="68" d="100"/>
          <a:sy n="68" d="100"/>
        </p:scale>
        <p:origin x="-139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C1ED7B-26A4-450F-A44B-23EF14E05333}" type="datetimeFigureOut">
              <a:rPr lang="en-US" smtClean="0"/>
              <a:pPr/>
              <a:t>3/6/2020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88C32B-DD01-4EFC-918E-1B28E15A295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3EEA29D-61DF-4905-AD1B-DF74EF9CE907}" type="datetimeFigureOut">
              <a:rPr lang="en-US" smtClean="0"/>
              <a:pPr/>
              <a:t>3/6/2020</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712519D-5ACD-444B-9E7A-72A49F52061A}"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EEA29D-61DF-4905-AD1B-DF74EF9CE907}" type="datetimeFigureOut">
              <a:rPr lang="en-US" smtClean="0"/>
              <a:pPr/>
              <a:t>3/6/2020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2519D-5ACD-444B-9E7A-72A49F52061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EEA29D-61DF-4905-AD1B-DF74EF9CE907}" type="datetimeFigureOut">
              <a:rPr lang="en-US" smtClean="0"/>
              <a:pPr/>
              <a:t>3/6/2020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2519D-5ACD-444B-9E7A-72A49F52061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3EEA29D-61DF-4905-AD1B-DF74EF9CE907}" type="datetimeFigureOut">
              <a:rPr lang="en-US" smtClean="0"/>
              <a:pPr/>
              <a:t>3/6/2020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12519D-5ACD-444B-9E7A-72A49F52061A}"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3EEA29D-61DF-4905-AD1B-DF74EF9CE907}" type="datetimeFigureOut">
              <a:rPr lang="en-US" smtClean="0"/>
              <a:pPr/>
              <a:t>3/6/2020</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712519D-5ACD-444B-9E7A-72A49F52061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3EEA29D-61DF-4905-AD1B-DF74EF9CE907}" type="datetimeFigureOut">
              <a:rPr lang="en-US" smtClean="0"/>
              <a:pPr/>
              <a:t>3/6/2020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12519D-5ACD-444B-9E7A-72A49F52061A}"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3EEA29D-61DF-4905-AD1B-DF74EF9CE907}" type="datetimeFigureOut">
              <a:rPr lang="en-US" smtClean="0"/>
              <a:pPr/>
              <a:t>3/6/2020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12519D-5ACD-444B-9E7A-72A49F52061A}"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3EEA29D-61DF-4905-AD1B-DF74EF9CE907}" type="datetimeFigureOut">
              <a:rPr lang="en-US" smtClean="0"/>
              <a:pPr/>
              <a:t>3/6/2020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12519D-5ACD-444B-9E7A-72A49F52061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EEA29D-61DF-4905-AD1B-DF74EF9CE907}" type="datetimeFigureOut">
              <a:rPr lang="en-US" smtClean="0"/>
              <a:pPr/>
              <a:t>3/6/2020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12519D-5ACD-444B-9E7A-72A49F52061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3EEA29D-61DF-4905-AD1B-DF74EF9CE907}" type="datetimeFigureOut">
              <a:rPr lang="en-US" smtClean="0"/>
              <a:pPr/>
              <a:t>3/6/2020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12519D-5ACD-444B-9E7A-72A49F52061A}"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3EEA29D-61DF-4905-AD1B-DF74EF9CE907}" type="datetimeFigureOut">
              <a:rPr lang="en-US" smtClean="0"/>
              <a:pPr/>
              <a:t>3/6/2020</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7712519D-5ACD-444B-9E7A-72A49F52061A}"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3EEA29D-61DF-4905-AD1B-DF74EF9CE907}" type="datetimeFigureOut">
              <a:rPr lang="en-US" smtClean="0"/>
              <a:pPr/>
              <a:t>3/6/2020</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712519D-5ACD-444B-9E7A-72A49F52061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71934" y="4500570"/>
            <a:ext cx="5072066" cy="2071702"/>
          </a:xfrm>
        </p:spPr>
        <p:txBody>
          <a:bodyPr>
            <a:normAutofit/>
          </a:bodyPr>
          <a:lstStyle/>
          <a:p>
            <a:r>
              <a:rPr lang="en-IN" sz="3600" b="1" dirty="0" smtClean="0">
                <a:solidFill>
                  <a:srgbClr val="FF0000"/>
                </a:solidFill>
              </a:rPr>
              <a:t>Presented By :-</a:t>
            </a:r>
          </a:p>
          <a:p>
            <a:r>
              <a:rPr lang="en-IN" sz="3600" b="1" dirty="0" smtClean="0">
                <a:solidFill>
                  <a:srgbClr val="FF0000"/>
                </a:solidFill>
              </a:rPr>
              <a:t>PUSP KUMAR VYAS</a:t>
            </a:r>
            <a:endParaRPr lang="en-IN" sz="3600" b="1" dirty="0">
              <a:solidFill>
                <a:srgbClr val="FF0000"/>
              </a:solidFill>
            </a:endParaRPr>
          </a:p>
        </p:txBody>
      </p:sp>
      <p:sp>
        <p:nvSpPr>
          <p:cNvPr id="2" name="Title 1"/>
          <p:cNvSpPr>
            <a:spLocks noGrp="1"/>
          </p:cNvSpPr>
          <p:nvPr>
            <p:ph type="ctrTitle"/>
          </p:nvPr>
        </p:nvSpPr>
        <p:spPr/>
        <p:txBody>
          <a:bodyPr/>
          <a:lstStyle/>
          <a:p>
            <a:r>
              <a:rPr lang="en-IN" dirty="0" smtClean="0"/>
              <a:t>SUPER BOWL (DATA MINING)</a:t>
            </a:r>
            <a:endParaRPr lang="en-IN"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ight Arrow 10"/>
          <p:cNvSpPr/>
          <p:nvPr/>
        </p:nvSpPr>
        <p:spPr>
          <a:xfrm>
            <a:off x="714348" y="142852"/>
            <a:ext cx="7929618" cy="1428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b="1" dirty="0" smtClean="0">
              <a:solidFill>
                <a:srgbClr val="00B0F0"/>
              </a:solidFill>
            </a:endParaRPr>
          </a:p>
          <a:p>
            <a:r>
              <a:rPr lang="en-IN" sz="2800" b="1" dirty="0" smtClean="0">
                <a:solidFill>
                  <a:srgbClr val="00B0F0"/>
                </a:solidFill>
              </a:rPr>
              <a:t>        Who </a:t>
            </a:r>
            <a:r>
              <a:rPr lang="en-IN" sz="2800" b="1" dirty="0" smtClean="0">
                <a:solidFill>
                  <a:srgbClr val="00B0F0"/>
                </a:solidFill>
              </a:rPr>
              <a:t>performed the most songs in </a:t>
            </a:r>
            <a:endParaRPr lang="en-IN" sz="2800" b="1" dirty="0" smtClean="0">
              <a:solidFill>
                <a:srgbClr val="00B0F0"/>
              </a:solidFill>
            </a:endParaRPr>
          </a:p>
          <a:p>
            <a:r>
              <a:rPr lang="en-IN" sz="2800" b="1" dirty="0" smtClean="0">
                <a:solidFill>
                  <a:srgbClr val="00B0F0"/>
                </a:solidFill>
              </a:rPr>
              <a:t>                      a </a:t>
            </a:r>
            <a:r>
              <a:rPr lang="en-IN" sz="2800" b="1" dirty="0" smtClean="0">
                <a:solidFill>
                  <a:srgbClr val="00B0F0"/>
                </a:solidFill>
              </a:rPr>
              <a:t>halftime show?</a:t>
            </a:r>
          </a:p>
          <a:p>
            <a:pPr algn="ctr"/>
            <a:r>
              <a:rPr lang="en-IN" sz="2800" b="1" dirty="0" smtClean="0">
                <a:solidFill>
                  <a:srgbClr val="00B0F0"/>
                </a:solidFill>
              </a:rPr>
              <a:t>  </a:t>
            </a:r>
            <a:endParaRPr lang="en-IN" sz="2800" dirty="0"/>
          </a:p>
        </p:txBody>
      </p:sp>
      <p:pic>
        <p:nvPicPr>
          <p:cNvPr id="4098" name="Picture 2" descr="F:\download (7).png"/>
          <p:cNvPicPr>
            <a:picLocks noGrp="1" noChangeAspect="1" noChangeArrowheads="1"/>
          </p:cNvPicPr>
          <p:nvPr>
            <p:ph sz="quarter" idx="1"/>
          </p:nvPr>
        </p:nvPicPr>
        <p:blipFill>
          <a:blip r:embed="rId2"/>
          <a:srcRect/>
          <a:stretch>
            <a:fillRect/>
          </a:stretch>
        </p:blipFill>
        <p:spPr bwMode="auto">
          <a:xfrm>
            <a:off x="571472" y="1693484"/>
            <a:ext cx="8001055" cy="409297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1142976" y="844666"/>
          <a:ext cx="7265202" cy="5029200"/>
        </p:xfrm>
        <a:graphic>
          <a:graphicData uri="http://schemas.openxmlformats.org/drawingml/2006/table">
            <a:tbl>
              <a:tblPr firstRow="1" bandRow="1">
                <a:tableStyleId>{5C22544A-7EE6-4342-B048-85BDC9FD1C3A}</a:tableStyleId>
              </a:tblPr>
              <a:tblGrid>
                <a:gridCol w="2421734"/>
                <a:gridCol w="2421734"/>
                <a:gridCol w="2421734"/>
              </a:tblGrid>
              <a:tr h="286914">
                <a:tc>
                  <a:txBody>
                    <a:bodyPr/>
                    <a:lstStyle/>
                    <a:p>
                      <a:pPr algn="r" fontAlgn="ctr"/>
                      <a:r>
                        <a:rPr lang="en-IN" b="1" dirty="0" smtClean="0"/>
                        <a:t>Super Bowl</a:t>
                      </a:r>
                      <a:endParaRPr lang="en-IN" b="1" dirty="0"/>
                    </a:p>
                  </a:txBody>
                  <a:tcPr anchor="ctr"/>
                </a:tc>
                <a:tc>
                  <a:txBody>
                    <a:bodyPr/>
                    <a:lstStyle/>
                    <a:p>
                      <a:pPr algn="r" fontAlgn="ctr"/>
                      <a:r>
                        <a:rPr lang="en-IN" b="1" dirty="0" smtClean="0"/>
                        <a:t>Musician</a:t>
                      </a:r>
                      <a:endParaRPr lang="en-IN" b="1" dirty="0"/>
                    </a:p>
                  </a:txBody>
                  <a:tcPr anchor="ctr"/>
                </a:tc>
                <a:tc>
                  <a:txBody>
                    <a:bodyPr/>
                    <a:lstStyle/>
                    <a:p>
                      <a:pPr algn="r" fontAlgn="ctr"/>
                      <a:r>
                        <a:rPr lang="en-IN" b="1" dirty="0" smtClean="0"/>
                        <a:t>Number</a:t>
                      </a:r>
                      <a:r>
                        <a:rPr lang="en-IN" b="1" baseline="0" dirty="0" smtClean="0"/>
                        <a:t> of </a:t>
                      </a:r>
                      <a:r>
                        <a:rPr lang="en-IN" b="1" dirty="0" smtClean="0"/>
                        <a:t>songs</a:t>
                      </a:r>
                      <a:endParaRPr lang="en-IN" b="1" dirty="0"/>
                    </a:p>
                  </a:txBody>
                  <a:tcPr anchor="ctr"/>
                </a:tc>
              </a:tr>
              <a:tr h="286914">
                <a:tc>
                  <a:txBody>
                    <a:bodyPr/>
                    <a:lstStyle/>
                    <a:p>
                      <a:pPr algn="r" fontAlgn="ctr"/>
                      <a:r>
                        <a:rPr lang="en-IN" dirty="0"/>
                        <a:t>52</a:t>
                      </a:r>
                    </a:p>
                  </a:txBody>
                  <a:tcPr anchor="ctr"/>
                </a:tc>
                <a:tc>
                  <a:txBody>
                    <a:bodyPr/>
                    <a:lstStyle/>
                    <a:p>
                      <a:pPr algn="r" fontAlgn="ctr"/>
                      <a:r>
                        <a:rPr lang="en-IN"/>
                        <a:t>Justin Timberlake</a:t>
                      </a:r>
                    </a:p>
                  </a:txBody>
                  <a:tcPr anchor="ctr"/>
                </a:tc>
                <a:tc>
                  <a:txBody>
                    <a:bodyPr/>
                    <a:lstStyle/>
                    <a:p>
                      <a:pPr algn="r" fontAlgn="ctr"/>
                      <a:r>
                        <a:rPr lang="en-IN" dirty="0"/>
                        <a:t>11.0</a:t>
                      </a:r>
                    </a:p>
                  </a:txBody>
                  <a:tcPr anchor="ctr"/>
                </a:tc>
              </a:tr>
              <a:tr h="286914">
                <a:tc>
                  <a:txBody>
                    <a:bodyPr/>
                    <a:lstStyle/>
                    <a:p>
                      <a:pPr algn="r" fontAlgn="ctr"/>
                      <a:r>
                        <a:rPr lang="en-IN" dirty="0"/>
                        <a:t>30</a:t>
                      </a:r>
                    </a:p>
                  </a:txBody>
                  <a:tcPr anchor="ctr"/>
                </a:tc>
                <a:tc>
                  <a:txBody>
                    <a:bodyPr/>
                    <a:lstStyle/>
                    <a:p>
                      <a:pPr algn="r" fontAlgn="ctr"/>
                      <a:r>
                        <a:rPr lang="en-IN"/>
                        <a:t>Diana Ross</a:t>
                      </a:r>
                    </a:p>
                  </a:txBody>
                  <a:tcPr anchor="ctr"/>
                </a:tc>
                <a:tc>
                  <a:txBody>
                    <a:bodyPr/>
                    <a:lstStyle/>
                    <a:p>
                      <a:pPr algn="r" fontAlgn="ctr"/>
                      <a:r>
                        <a:rPr lang="en-IN" dirty="0"/>
                        <a:t>10.0</a:t>
                      </a:r>
                    </a:p>
                  </a:txBody>
                  <a:tcPr anchor="ctr"/>
                </a:tc>
              </a:tr>
              <a:tr h="286914">
                <a:tc>
                  <a:txBody>
                    <a:bodyPr/>
                    <a:lstStyle/>
                    <a:p>
                      <a:pPr algn="r" fontAlgn="ctr"/>
                      <a:r>
                        <a:rPr lang="en-IN" dirty="0"/>
                        <a:t>49</a:t>
                      </a:r>
                    </a:p>
                  </a:txBody>
                  <a:tcPr anchor="ctr"/>
                </a:tc>
                <a:tc>
                  <a:txBody>
                    <a:bodyPr/>
                    <a:lstStyle/>
                    <a:p>
                      <a:pPr algn="r" fontAlgn="ctr"/>
                      <a:r>
                        <a:rPr lang="en-IN"/>
                        <a:t>Katy Perry</a:t>
                      </a:r>
                    </a:p>
                  </a:txBody>
                  <a:tcPr anchor="ctr"/>
                </a:tc>
                <a:tc>
                  <a:txBody>
                    <a:bodyPr/>
                    <a:lstStyle/>
                    <a:p>
                      <a:pPr algn="r" fontAlgn="ctr"/>
                      <a:r>
                        <a:rPr lang="en-IN" dirty="0"/>
                        <a:t>8.0</a:t>
                      </a:r>
                    </a:p>
                  </a:txBody>
                  <a:tcPr anchor="ctr"/>
                </a:tc>
              </a:tr>
              <a:tr h="502099">
                <a:tc>
                  <a:txBody>
                    <a:bodyPr/>
                    <a:lstStyle/>
                    <a:p>
                      <a:pPr algn="r" fontAlgn="ctr"/>
                      <a:r>
                        <a:rPr lang="en-IN" dirty="0"/>
                        <a:t>51</a:t>
                      </a:r>
                    </a:p>
                  </a:txBody>
                  <a:tcPr anchor="ctr"/>
                </a:tc>
                <a:tc>
                  <a:txBody>
                    <a:bodyPr/>
                    <a:lstStyle/>
                    <a:p>
                      <a:pPr marL="0" marR="0" indent="0" algn="r" defTabSz="914400" rtl="0" eaLnBrk="1" fontAlgn="ctr" latinLnBrk="0" hangingPunct="1">
                        <a:lnSpc>
                          <a:spcPct val="100000"/>
                        </a:lnSpc>
                        <a:spcBef>
                          <a:spcPts val="0"/>
                        </a:spcBef>
                        <a:spcAft>
                          <a:spcPts val="0"/>
                        </a:spcAft>
                        <a:buClrTx/>
                        <a:buSzTx/>
                        <a:buFontTx/>
                        <a:buNone/>
                        <a:tabLst/>
                        <a:defRPr/>
                      </a:pPr>
                      <a:r>
                        <a:rPr lang="en-IN" dirty="0" smtClean="0"/>
                        <a:t>Lady Gaga</a:t>
                      </a:r>
                    </a:p>
                    <a:p>
                      <a:pPr algn="r" fontAlgn="ctr"/>
                      <a:endParaRPr lang="en-IN" dirty="0"/>
                    </a:p>
                  </a:txBody>
                  <a:tcPr anchor="ctr"/>
                </a:tc>
                <a:tc>
                  <a:txBody>
                    <a:bodyPr/>
                    <a:lstStyle/>
                    <a:p>
                      <a:r>
                        <a:rPr lang="en-IN" dirty="0" smtClean="0"/>
                        <a:t>                                      7.0                               </a:t>
                      </a:r>
                      <a:r>
                        <a:rPr lang="en-IN" baseline="0" dirty="0" smtClean="0"/>
                        <a:t>  </a:t>
                      </a:r>
                      <a:endParaRPr lang="en-IN" dirty="0"/>
                    </a:p>
                  </a:txBody>
                  <a:tcPr/>
                </a:tc>
              </a:tr>
              <a:tr h="286914">
                <a:tc>
                  <a:txBody>
                    <a:bodyPr/>
                    <a:lstStyle/>
                    <a:p>
                      <a:pPr algn="r" fontAlgn="ctr"/>
                      <a:r>
                        <a:rPr lang="en-IN" dirty="0"/>
                        <a:t>23</a:t>
                      </a:r>
                    </a:p>
                  </a:txBody>
                  <a:tcPr anchor="ctr"/>
                </a:tc>
                <a:tc>
                  <a:txBody>
                    <a:bodyPr/>
                    <a:lstStyle/>
                    <a:p>
                      <a:pPr algn="r" fontAlgn="ctr"/>
                      <a:r>
                        <a:rPr lang="en-IN"/>
                        <a:t>Elvis Presto</a:t>
                      </a:r>
                    </a:p>
                  </a:txBody>
                  <a:tcPr anchor="ctr"/>
                </a:tc>
                <a:tc>
                  <a:txBody>
                    <a:bodyPr/>
                    <a:lstStyle/>
                    <a:p>
                      <a:pPr algn="r" fontAlgn="ctr"/>
                      <a:r>
                        <a:rPr lang="en-IN"/>
                        <a:t>7.0</a:t>
                      </a:r>
                    </a:p>
                  </a:txBody>
                  <a:tcPr anchor="ctr"/>
                </a:tc>
              </a:tr>
              <a:tr h="286914">
                <a:tc>
                  <a:txBody>
                    <a:bodyPr/>
                    <a:lstStyle/>
                    <a:p>
                      <a:pPr algn="r" fontAlgn="ctr"/>
                      <a:r>
                        <a:rPr lang="en-IN" dirty="0"/>
                        <a:t>41</a:t>
                      </a:r>
                    </a:p>
                  </a:txBody>
                  <a:tcPr anchor="ctr"/>
                </a:tc>
                <a:tc>
                  <a:txBody>
                    <a:bodyPr/>
                    <a:lstStyle/>
                    <a:p>
                      <a:pPr algn="r" fontAlgn="ctr"/>
                      <a:r>
                        <a:rPr lang="en-IN"/>
                        <a:t>Prince</a:t>
                      </a:r>
                    </a:p>
                  </a:txBody>
                  <a:tcPr anchor="ctr"/>
                </a:tc>
                <a:tc>
                  <a:txBody>
                    <a:bodyPr/>
                    <a:lstStyle/>
                    <a:p>
                      <a:pPr algn="r" fontAlgn="ctr"/>
                      <a:r>
                        <a:rPr lang="en-IN"/>
                        <a:t>7.0</a:t>
                      </a:r>
                    </a:p>
                  </a:txBody>
                  <a:tcPr anchor="ctr"/>
                </a:tc>
              </a:tr>
              <a:tr h="286914">
                <a:tc>
                  <a:txBody>
                    <a:bodyPr/>
                    <a:lstStyle/>
                    <a:p>
                      <a:pPr algn="r" fontAlgn="ctr"/>
                      <a:r>
                        <a:rPr lang="en-IN" dirty="0"/>
                        <a:t>47</a:t>
                      </a:r>
                    </a:p>
                  </a:txBody>
                  <a:tcPr anchor="ctr"/>
                </a:tc>
                <a:tc>
                  <a:txBody>
                    <a:bodyPr/>
                    <a:lstStyle/>
                    <a:p>
                      <a:pPr algn="r" fontAlgn="ctr"/>
                      <a:r>
                        <a:rPr lang="en-IN" dirty="0" err="1"/>
                        <a:t>Beyoncé</a:t>
                      </a:r>
                      <a:endParaRPr lang="en-IN" dirty="0"/>
                    </a:p>
                  </a:txBody>
                  <a:tcPr anchor="ctr"/>
                </a:tc>
                <a:tc>
                  <a:txBody>
                    <a:bodyPr/>
                    <a:lstStyle/>
                    <a:p>
                      <a:pPr algn="r" fontAlgn="ctr"/>
                      <a:r>
                        <a:rPr lang="en-IN"/>
                        <a:t>7.0</a:t>
                      </a:r>
                    </a:p>
                  </a:txBody>
                  <a:tcPr anchor="ctr"/>
                </a:tc>
              </a:tr>
              <a:tr h="286914">
                <a:tc>
                  <a:txBody>
                    <a:bodyPr/>
                    <a:lstStyle/>
                    <a:p>
                      <a:pPr algn="r" fontAlgn="ctr"/>
                      <a:r>
                        <a:rPr lang="en-IN" dirty="0"/>
                        <a:t>48</a:t>
                      </a:r>
                    </a:p>
                  </a:txBody>
                  <a:tcPr anchor="ctr"/>
                </a:tc>
                <a:tc>
                  <a:txBody>
                    <a:bodyPr/>
                    <a:lstStyle/>
                    <a:p>
                      <a:pPr algn="r" fontAlgn="ctr"/>
                      <a:r>
                        <a:rPr lang="en-IN" dirty="0"/>
                        <a:t>Bruno Mars</a:t>
                      </a:r>
                    </a:p>
                  </a:txBody>
                  <a:tcPr anchor="ctr"/>
                </a:tc>
                <a:tc>
                  <a:txBody>
                    <a:bodyPr/>
                    <a:lstStyle/>
                    <a:p>
                      <a:pPr algn="r" fontAlgn="ctr"/>
                      <a:r>
                        <a:rPr lang="en-IN"/>
                        <a:t>6.0</a:t>
                      </a:r>
                    </a:p>
                  </a:txBody>
                  <a:tcPr anchor="ctr"/>
                </a:tc>
              </a:tr>
              <a:tr h="286914">
                <a:tc>
                  <a:txBody>
                    <a:bodyPr/>
                    <a:lstStyle/>
                    <a:p>
                      <a:pPr algn="r" fontAlgn="ctr"/>
                      <a:r>
                        <a:rPr lang="en-IN" dirty="0"/>
                        <a:t>50</a:t>
                      </a:r>
                    </a:p>
                  </a:txBody>
                  <a:tcPr anchor="ctr"/>
                </a:tc>
                <a:tc>
                  <a:txBody>
                    <a:bodyPr/>
                    <a:lstStyle/>
                    <a:p>
                      <a:pPr algn="r" fontAlgn="ctr"/>
                      <a:r>
                        <a:rPr lang="en-IN"/>
                        <a:t>Coldplay</a:t>
                      </a:r>
                    </a:p>
                  </a:txBody>
                  <a:tcPr anchor="ctr"/>
                </a:tc>
                <a:tc>
                  <a:txBody>
                    <a:bodyPr/>
                    <a:lstStyle/>
                    <a:p>
                      <a:pPr algn="r" fontAlgn="ctr"/>
                      <a:r>
                        <a:rPr lang="en-IN"/>
                        <a:t>6.0</a:t>
                      </a:r>
                    </a:p>
                  </a:txBody>
                  <a:tcPr anchor="ctr"/>
                </a:tc>
              </a:tr>
              <a:tr h="286914">
                <a:tc>
                  <a:txBody>
                    <a:bodyPr/>
                    <a:lstStyle/>
                    <a:p>
                      <a:pPr algn="r" fontAlgn="ctr"/>
                      <a:r>
                        <a:rPr lang="en-IN" dirty="0"/>
                        <a:t>45</a:t>
                      </a:r>
                    </a:p>
                  </a:txBody>
                  <a:tcPr anchor="ctr"/>
                </a:tc>
                <a:tc>
                  <a:txBody>
                    <a:bodyPr/>
                    <a:lstStyle/>
                    <a:p>
                      <a:pPr algn="r" fontAlgn="ctr"/>
                      <a:r>
                        <a:rPr lang="en-IN"/>
                        <a:t>The Black Eyed Peas</a:t>
                      </a:r>
                    </a:p>
                  </a:txBody>
                  <a:tcPr anchor="ctr"/>
                </a:tc>
                <a:tc>
                  <a:txBody>
                    <a:bodyPr/>
                    <a:lstStyle/>
                    <a:p>
                      <a:pPr algn="r" fontAlgn="ctr"/>
                      <a:r>
                        <a:rPr lang="en-IN" dirty="0"/>
                        <a:t>6.0</a:t>
                      </a:r>
                    </a:p>
                  </a:txBody>
                  <a:tcPr anchor="ctr"/>
                </a:tc>
              </a:tr>
              <a:tr h="286914">
                <a:tc>
                  <a:txBody>
                    <a:bodyPr/>
                    <a:lstStyle/>
                    <a:p>
                      <a:pPr algn="r" fontAlgn="ctr"/>
                      <a:r>
                        <a:rPr lang="en-IN" dirty="0"/>
                        <a:t>46</a:t>
                      </a:r>
                    </a:p>
                  </a:txBody>
                  <a:tcPr anchor="ctr"/>
                </a:tc>
                <a:tc>
                  <a:txBody>
                    <a:bodyPr/>
                    <a:lstStyle/>
                    <a:p>
                      <a:pPr algn="r" fontAlgn="ctr"/>
                      <a:r>
                        <a:rPr lang="en-IN"/>
                        <a:t>Madonna</a:t>
                      </a:r>
                    </a:p>
                  </a:txBody>
                  <a:tcPr anchor="ctr"/>
                </a:tc>
                <a:tc>
                  <a:txBody>
                    <a:bodyPr/>
                    <a:lstStyle/>
                    <a:p>
                      <a:pPr algn="r" fontAlgn="ctr"/>
                      <a:r>
                        <a:rPr lang="en-IN" dirty="0"/>
                        <a:t>5.0</a:t>
                      </a:r>
                    </a:p>
                  </a:txBody>
                  <a:tcPr anchor="ctr"/>
                </a:tc>
              </a:tr>
              <a:tr h="286914">
                <a:tc>
                  <a:txBody>
                    <a:bodyPr/>
                    <a:lstStyle/>
                    <a:p>
                      <a:pPr algn="r" fontAlgn="ctr"/>
                      <a:r>
                        <a:rPr lang="en-IN" dirty="0"/>
                        <a:t>44</a:t>
                      </a:r>
                    </a:p>
                  </a:txBody>
                  <a:tcPr anchor="ctr"/>
                </a:tc>
                <a:tc>
                  <a:txBody>
                    <a:bodyPr/>
                    <a:lstStyle/>
                    <a:p>
                      <a:pPr algn="r" fontAlgn="ctr"/>
                      <a:r>
                        <a:rPr lang="en-IN"/>
                        <a:t>The Who</a:t>
                      </a:r>
                    </a:p>
                  </a:txBody>
                  <a:tcPr anchor="ctr"/>
                </a:tc>
                <a:tc>
                  <a:txBody>
                    <a:bodyPr/>
                    <a:lstStyle/>
                    <a:p>
                      <a:pPr algn="r" fontAlgn="ctr"/>
                      <a:r>
                        <a:rPr lang="en-IN" dirty="0"/>
                        <a:t>5.0</a:t>
                      </a:r>
                    </a:p>
                  </a:txBody>
                  <a:tcPr anchor="ct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57166"/>
            <a:ext cx="7772400" cy="5662634"/>
          </a:xfrm>
        </p:spPr>
        <p:txBody>
          <a:bodyPr/>
          <a:lstStyle/>
          <a:p>
            <a:pPr>
              <a:buNone/>
            </a:pPr>
            <a:endParaRPr lang="en-IN" dirty="0" smtClean="0"/>
          </a:p>
          <a:p>
            <a:pPr>
              <a:buNone/>
            </a:pPr>
            <a:endParaRPr lang="en-IN" dirty="0" smtClean="0"/>
          </a:p>
          <a:p>
            <a:pPr>
              <a:buNone/>
            </a:pPr>
            <a:endParaRPr lang="en-IN" dirty="0" smtClean="0"/>
          </a:p>
          <a:p>
            <a:pPr>
              <a:buNone/>
            </a:pPr>
            <a:r>
              <a:rPr lang="en-IN" sz="2400" b="1" dirty="0" smtClean="0">
                <a:solidFill>
                  <a:srgbClr val="0070C0"/>
                </a:solidFill>
              </a:rPr>
              <a:t>    </a:t>
            </a:r>
          </a:p>
          <a:p>
            <a:pPr>
              <a:buNone/>
            </a:pPr>
            <a:r>
              <a:rPr lang="en-IN" sz="2400" b="1" dirty="0" smtClean="0">
                <a:solidFill>
                  <a:srgbClr val="0070C0"/>
                </a:solidFill>
              </a:rPr>
              <a:t> </a:t>
            </a:r>
            <a:r>
              <a:rPr lang="en-IN" sz="2400" b="1" dirty="0" smtClean="0">
                <a:solidFill>
                  <a:srgbClr val="0070C0"/>
                </a:solidFill>
              </a:rPr>
              <a:t>    In </a:t>
            </a:r>
            <a:r>
              <a:rPr lang="en-IN" sz="2400" b="1" dirty="0" smtClean="0">
                <a:solidFill>
                  <a:srgbClr val="0070C0"/>
                </a:solidFill>
              </a:rPr>
              <a:t>this notebook, we loaded, cleaned, then explored Super Bowl game, television, and halftime show data. We visualized the distributions of combined points, point differences, and halftime show performances using histograms. We used line plots to see how ad cost increases lagged behind viewership increases. And we discovered that blowouts do appear to lead to a drop in viewers.</a:t>
            </a:r>
            <a:endParaRPr lang="en-IN" sz="2400" b="1" dirty="0">
              <a:solidFill>
                <a:srgbClr val="0070C0"/>
              </a:solidFill>
            </a:endParaRPr>
          </a:p>
        </p:txBody>
      </p:sp>
      <p:sp>
        <p:nvSpPr>
          <p:cNvPr id="4" name="Flowchart: Direct Access Storage 3"/>
          <p:cNvSpPr/>
          <p:nvPr/>
        </p:nvSpPr>
        <p:spPr>
          <a:xfrm>
            <a:off x="2000232" y="428604"/>
            <a:ext cx="4786346" cy="1328742"/>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IN" sz="4000" dirty="0" smtClean="0">
                <a:solidFill>
                  <a:srgbClr val="FFFF00"/>
                </a:solidFill>
              </a:rPr>
              <a:t>Conclusion</a:t>
            </a:r>
            <a:endParaRPr lang="en-IN" sz="4000" dirty="0">
              <a:solidFill>
                <a:srgbClr val="FFFF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71604" y="2285992"/>
            <a:ext cx="6500858" cy="1857388"/>
          </a:xfrm>
        </p:spPr>
        <p:txBody>
          <a:bodyPr/>
          <a:lstStyle/>
          <a:p>
            <a:endParaRPr lang="en-IN" dirty="0"/>
          </a:p>
        </p:txBody>
      </p:sp>
      <p:sp>
        <p:nvSpPr>
          <p:cNvPr id="4" name="Flowchart: Process 3"/>
          <p:cNvSpPr/>
          <p:nvPr/>
        </p:nvSpPr>
        <p:spPr>
          <a:xfrm>
            <a:off x="1643042" y="2285992"/>
            <a:ext cx="6286544" cy="164307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                </a:t>
            </a:r>
            <a:r>
              <a:rPr lang="en-IN" sz="6000" b="1" dirty="0" smtClean="0">
                <a:solidFill>
                  <a:schemeClr val="accent4">
                    <a:lumMod val="20000"/>
                    <a:lumOff val="80000"/>
                  </a:schemeClr>
                </a:solidFill>
              </a:rPr>
              <a:t>THANK  YOU ! </a:t>
            </a:r>
            <a:endParaRPr lang="en-IN" sz="6000" b="1" dirty="0">
              <a:solidFill>
                <a:schemeClr val="accent4">
                  <a:lumMod val="20000"/>
                  <a:lumOff val="8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14282" y="214290"/>
            <a:ext cx="8643998" cy="15716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solidFill>
                  <a:schemeClr val="bg1"/>
                </a:solidFill>
              </a:rPr>
              <a:t>Introduction</a:t>
            </a:r>
            <a:endParaRPr lang="en-IN" sz="6000" dirty="0">
              <a:solidFill>
                <a:schemeClr val="bg1"/>
              </a:solidFill>
            </a:endParaRPr>
          </a:p>
        </p:txBody>
      </p:sp>
      <p:sp>
        <p:nvSpPr>
          <p:cNvPr id="7" name="Content Placeholder 6"/>
          <p:cNvSpPr>
            <a:spLocks noGrp="1"/>
          </p:cNvSpPr>
          <p:nvPr>
            <p:ph sz="quarter" idx="1"/>
          </p:nvPr>
        </p:nvSpPr>
        <p:spPr>
          <a:xfrm>
            <a:off x="214282" y="2071678"/>
            <a:ext cx="8472518" cy="4500594"/>
          </a:xfrm>
        </p:spPr>
        <p:txBody>
          <a:bodyPr>
            <a:normAutofit fontScale="25000" lnSpcReduction="20000"/>
          </a:bodyPr>
          <a:lstStyle/>
          <a:p>
            <a:pPr>
              <a:buNone/>
            </a:pPr>
            <a:r>
              <a:rPr lang="en-IN" sz="9600" dirty="0" smtClean="0">
                <a:solidFill>
                  <a:srgbClr val="FF0000"/>
                </a:solidFill>
              </a:rPr>
              <a:t>    we're </a:t>
            </a:r>
            <a:r>
              <a:rPr lang="en-IN" sz="9600" dirty="0" smtClean="0">
                <a:solidFill>
                  <a:srgbClr val="FF0000"/>
                </a:solidFill>
              </a:rPr>
              <a:t>going to find out how some of the elements of </a:t>
            </a:r>
            <a:r>
              <a:rPr lang="en-IN" sz="9600" dirty="0" smtClean="0">
                <a:solidFill>
                  <a:srgbClr val="FF0000"/>
                </a:solidFill>
              </a:rPr>
              <a:t>Super Bowl </a:t>
            </a:r>
          </a:p>
          <a:p>
            <a:pPr>
              <a:buNone/>
            </a:pPr>
            <a:r>
              <a:rPr lang="en-IN" sz="9600" dirty="0" smtClean="0">
                <a:solidFill>
                  <a:srgbClr val="FF0000"/>
                </a:solidFill>
              </a:rPr>
              <a:t> </a:t>
            </a:r>
            <a:r>
              <a:rPr lang="en-IN" sz="9600" dirty="0" smtClean="0">
                <a:solidFill>
                  <a:srgbClr val="FF0000"/>
                </a:solidFill>
              </a:rPr>
              <a:t>   interact with each other</a:t>
            </a:r>
            <a:r>
              <a:rPr lang="en-IN" sz="9600" dirty="0" smtClean="0">
                <a:solidFill>
                  <a:srgbClr val="FF0000"/>
                </a:solidFill>
              </a:rPr>
              <a:t>. After exploring and cleaning our data a </a:t>
            </a:r>
            <a:r>
              <a:rPr lang="en-IN" sz="9600" dirty="0" smtClean="0">
                <a:solidFill>
                  <a:srgbClr val="FF0000"/>
                </a:solidFill>
              </a:rPr>
              <a:t>little, we're </a:t>
            </a:r>
            <a:r>
              <a:rPr lang="en-IN" sz="9600" dirty="0" smtClean="0">
                <a:solidFill>
                  <a:srgbClr val="FF0000"/>
                </a:solidFill>
              </a:rPr>
              <a:t>going </a:t>
            </a:r>
            <a:r>
              <a:rPr lang="en-IN" sz="9600" dirty="0" smtClean="0">
                <a:solidFill>
                  <a:srgbClr val="FF0000"/>
                </a:solidFill>
              </a:rPr>
              <a:t>to analyse  data to answer </a:t>
            </a:r>
            <a:r>
              <a:rPr lang="en-IN" sz="9600" dirty="0" smtClean="0">
                <a:solidFill>
                  <a:srgbClr val="FF0000"/>
                </a:solidFill>
              </a:rPr>
              <a:t>questions </a:t>
            </a:r>
            <a:r>
              <a:rPr lang="en-IN" sz="9600" dirty="0" smtClean="0">
                <a:solidFill>
                  <a:srgbClr val="FF0000"/>
                </a:solidFill>
              </a:rPr>
              <a:t>like:</a:t>
            </a:r>
          </a:p>
          <a:p>
            <a:pPr>
              <a:buNone/>
            </a:pPr>
            <a:endParaRPr lang="en-IN" sz="9600" dirty="0" smtClean="0">
              <a:solidFill>
                <a:srgbClr val="FF0000"/>
              </a:solidFill>
            </a:endParaRPr>
          </a:p>
          <a:p>
            <a:r>
              <a:rPr lang="en-IN" sz="9600" dirty="0" smtClean="0">
                <a:solidFill>
                  <a:srgbClr val="00B0F0"/>
                </a:solidFill>
              </a:rPr>
              <a:t>What are the most extreme game outcomes?</a:t>
            </a:r>
          </a:p>
          <a:p>
            <a:r>
              <a:rPr lang="en-IN" sz="9600" dirty="0" smtClean="0">
                <a:solidFill>
                  <a:srgbClr val="00B0F0"/>
                </a:solidFill>
              </a:rPr>
              <a:t>How </a:t>
            </a:r>
            <a:r>
              <a:rPr lang="en-IN" sz="9600" dirty="0" smtClean="0">
                <a:solidFill>
                  <a:srgbClr val="00B0F0"/>
                </a:solidFill>
              </a:rPr>
              <a:t>does the game affect television viewership?</a:t>
            </a:r>
          </a:p>
          <a:p>
            <a:r>
              <a:rPr lang="en-IN" sz="9600" dirty="0" smtClean="0">
                <a:solidFill>
                  <a:srgbClr val="00B0F0"/>
                </a:solidFill>
              </a:rPr>
              <a:t>How have viewership, TV ratings, and ad cost evolved over time?</a:t>
            </a:r>
          </a:p>
          <a:p>
            <a:r>
              <a:rPr lang="en-IN" sz="9600" dirty="0" smtClean="0">
                <a:solidFill>
                  <a:srgbClr val="00B0F0"/>
                </a:solidFill>
              </a:rPr>
              <a:t>Who are the most prolific musicians in terms of halftime show performances?</a:t>
            </a:r>
          </a:p>
          <a:p>
            <a:pPr>
              <a:buNone/>
            </a:pPr>
            <a:endParaRPr lang="en-IN" sz="9600" b="1" dirty="0" smtClean="0">
              <a:solidFill>
                <a:srgbClr val="00B0F0"/>
              </a:solidFill>
            </a:endParaRPr>
          </a:p>
          <a:p>
            <a:pPr>
              <a:buNone/>
            </a:pPr>
            <a:endParaRPr lang="en-IN" sz="9600" b="1" dirty="0" smtClean="0">
              <a:solidFill>
                <a:srgbClr val="00B0F0"/>
              </a:solidFill>
            </a:endParaRPr>
          </a:p>
          <a:p>
            <a:pPr>
              <a:buNone/>
            </a:pPr>
            <a:endParaRPr lang="en-IN" sz="9600" b="1" dirty="0" smtClean="0">
              <a:solidFill>
                <a:srgbClr val="00B0F0"/>
              </a:solidFill>
            </a:endParaRPr>
          </a:p>
          <a:p>
            <a:pPr>
              <a:buNone/>
            </a:pPr>
            <a:endParaRPr lang="en-IN" sz="4000" b="1" dirty="0" smtClean="0">
              <a:solidFill>
                <a:srgbClr val="00B0F0"/>
              </a:solidFill>
            </a:endParaRPr>
          </a:p>
          <a:p>
            <a:pPr>
              <a:buNone/>
            </a:pPr>
            <a:endParaRPr lang="en-IN" sz="4000" b="1" dirty="0" smtClean="0">
              <a:solidFill>
                <a:srgbClr val="00B0F0"/>
              </a:solidFill>
            </a:endParaRPr>
          </a:p>
          <a:p>
            <a:pPr>
              <a:buNone/>
            </a:pPr>
            <a:r>
              <a:rPr lang="en-IN" sz="4000" b="1" dirty="0" smtClean="0">
                <a:solidFill>
                  <a:srgbClr val="00B0F0"/>
                </a:solidFill>
              </a:rPr>
              <a:t> </a:t>
            </a:r>
            <a:endParaRPr lang="en-IN" sz="4000" b="1" dirty="0">
              <a:solidFill>
                <a:srgbClr val="00B0F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14282" y="214290"/>
            <a:ext cx="8643998" cy="15716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solidFill>
                  <a:schemeClr val="bg1"/>
                </a:solidFill>
              </a:rPr>
              <a:t>What are the most extreme game outcomes?</a:t>
            </a:r>
            <a:endParaRPr lang="en-IN" sz="3600" dirty="0">
              <a:solidFill>
                <a:schemeClr val="bg1"/>
              </a:solidFill>
            </a:endParaRPr>
          </a:p>
        </p:txBody>
      </p:sp>
      <p:sp>
        <p:nvSpPr>
          <p:cNvPr id="7" name="Content Placeholder 6"/>
          <p:cNvSpPr>
            <a:spLocks noGrp="1"/>
          </p:cNvSpPr>
          <p:nvPr>
            <p:ph sz="quarter" idx="1"/>
          </p:nvPr>
        </p:nvSpPr>
        <p:spPr>
          <a:xfrm>
            <a:off x="914400" y="1857364"/>
            <a:ext cx="7772400" cy="5000636"/>
          </a:xfrm>
        </p:spPr>
        <p:txBody>
          <a:bodyPr>
            <a:normAutofit/>
          </a:bodyPr>
          <a:lstStyle/>
          <a:p>
            <a:pPr>
              <a:buNone/>
            </a:pPr>
            <a:r>
              <a:rPr lang="en-IN" sz="4000" b="1" dirty="0" smtClean="0">
                <a:solidFill>
                  <a:srgbClr val="00B0F0"/>
                </a:solidFill>
              </a:rPr>
              <a:t>              Combined points</a:t>
            </a:r>
          </a:p>
          <a:p>
            <a:pPr>
              <a:buNone/>
            </a:pPr>
            <a:endParaRPr lang="en-IN" sz="4000" b="1" dirty="0" smtClean="0">
              <a:solidFill>
                <a:srgbClr val="00B0F0"/>
              </a:solidFill>
            </a:endParaRPr>
          </a:p>
          <a:p>
            <a:pPr>
              <a:buNone/>
            </a:pPr>
            <a:endParaRPr lang="en-IN" sz="4000" b="1" dirty="0" smtClean="0">
              <a:solidFill>
                <a:srgbClr val="00B0F0"/>
              </a:solidFill>
            </a:endParaRPr>
          </a:p>
          <a:p>
            <a:pPr>
              <a:buNone/>
            </a:pPr>
            <a:endParaRPr lang="en-IN" sz="4000" b="1" dirty="0" smtClean="0">
              <a:solidFill>
                <a:srgbClr val="00B0F0"/>
              </a:solidFill>
            </a:endParaRPr>
          </a:p>
          <a:p>
            <a:pPr>
              <a:buNone/>
            </a:pPr>
            <a:endParaRPr lang="en-IN" sz="4000" b="1" dirty="0" smtClean="0">
              <a:solidFill>
                <a:srgbClr val="00B0F0"/>
              </a:solidFill>
            </a:endParaRPr>
          </a:p>
          <a:p>
            <a:pPr>
              <a:buNone/>
            </a:pPr>
            <a:endParaRPr lang="en-IN" sz="4000" b="1" dirty="0" smtClean="0">
              <a:solidFill>
                <a:srgbClr val="00B0F0"/>
              </a:solidFill>
            </a:endParaRPr>
          </a:p>
          <a:p>
            <a:pPr>
              <a:buNone/>
            </a:pPr>
            <a:r>
              <a:rPr lang="en-IN" sz="4000" b="1" dirty="0" smtClean="0">
                <a:solidFill>
                  <a:srgbClr val="00B0F0"/>
                </a:solidFill>
              </a:rPr>
              <a:t> </a:t>
            </a:r>
            <a:endParaRPr lang="en-IN" sz="4000" b="1" dirty="0">
              <a:solidFill>
                <a:srgbClr val="00B0F0"/>
              </a:solidFill>
            </a:endParaRPr>
          </a:p>
        </p:txBody>
      </p:sp>
      <p:pic>
        <p:nvPicPr>
          <p:cNvPr id="8" name="Picture 2" descr="F:\download.png"/>
          <p:cNvPicPr>
            <a:picLocks noChangeAspect="1" noChangeArrowheads="1"/>
          </p:cNvPicPr>
          <p:nvPr/>
        </p:nvPicPr>
        <p:blipFill>
          <a:blip r:embed="rId2"/>
          <a:srcRect/>
          <a:stretch>
            <a:fillRect/>
          </a:stretch>
        </p:blipFill>
        <p:spPr bwMode="auto">
          <a:xfrm>
            <a:off x="214282" y="2500306"/>
            <a:ext cx="8715436" cy="350046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642938" y="214291"/>
            <a:ext cx="8043862" cy="6286522"/>
          </a:xfrm>
        </p:spPr>
        <p:txBody>
          <a:bodyPr>
            <a:normAutofit/>
          </a:bodyPr>
          <a:lstStyle/>
          <a:p>
            <a:pPr>
              <a:buNone/>
            </a:pPr>
            <a:endParaRPr lang="en-IN" sz="3600" b="1" dirty="0" smtClean="0">
              <a:solidFill>
                <a:srgbClr val="FF0000"/>
              </a:solidFill>
            </a:endParaRPr>
          </a:p>
          <a:p>
            <a:pPr>
              <a:buNone/>
            </a:pPr>
            <a:endParaRPr lang="en-IN" sz="3600" b="1" dirty="0" smtClean="0">
              <a:solidFill>
                <a:srgbClr val="FF0000"/>
              </a:solidFill>
            </a:endParaRPr>
          </a:p>
          <a:p>
            <a:pPr>
              <a:buNone/>
            </a:pPr>
            <a:endParaRPr lang="en-IN" sz="2000" b="1" dirty="0" smtClean="0">
              <a:solidFill>
                <a:srgbClr val="FF0000"/>
              </a:solidFill>
            </a:endParaRPr>
          </a:p>
          <a:p>
            <a:pPr>
              <a:buNone/>
            </a:pPr>
            <a:r>
              <a:rPr lang="en-IN" sz="2000" dirty="0" smtClean="0"/>
              <a:t>       </a:t>
            </a:r>
          </a:p>
          <a:p>
            <a:pPr>
              <a:buNone/>
            </a:pPr>
            <a:r>
              <a:rPr lang="en-IN" sz="2000" b="1" dirty="0" smtClean="0"/>
              <a:t>                  Date                     super bowl            combined points                         </a:t>
            </a:r>
          </a:p>
          <a:p>
            <a:pPr>
              <a:buNone/>
            </a:pPr>
            <a:r>
              <a:rPr lang="en-IN" sz="2000" b="1" dirty="0" smtClean="0">
                <a:solidFill>
                  <a:srgbClr val="FF0000"/>
                </a:solidFill>
              </a:rPr>
              <a:t>               </a:t>
            </a:r>
          </a:p>
          <a:p>
            <a:pPr>
              <a:buNone/>
            </a:pPr>
            <a:r>
              <a:rPr lang="en-IN" sz="2000" b="1" dirty="0" smtClean="0">
                <a:solidFill>
                  <a:srgbClr val="FF0000"/>
                </a:solidFill>
              </a:rPr>
              <a:t>                </a:t>
            </a:r>
            <a:r>
              <a:rPr lang="en-IN" sz="2000" dirty="0" smtClean="0"/>
              <a:t>1995-01-29                       29                             75                   </a:t>
            </a:r>
            <a:r>
              <a:rPr lang="en-IN" sz="2000" b="1" dirty="0" smtClean="0"/>
              <a:t>(</a:t>
            </a:r>
            <a:r>
              <a:rPr lang="en-IN" sz="2000" b="1" dirty="0" smtClean="0">
                <a:solidFill>
                  <a:srgbClr val="FF0000"/>
                </a:solidFill>
              </a:rPr>
              <a:t>Highest</a:t>
            </a:r>
            <a:r>
              <a:rPr lang="en-IN" sz="2000" b="1" dirty="0" smtClean="0"/>
              <a:t>)  </a:t>
            </a:r>
          </a:p>
          <a:p>
            <a:pPr>
              <a:buNone/>
            </a:pPr>
            <a:r>
              <a:rPr lang="en-IN" sz="2000" b="1" dirty="0" smtClean="0">
                <a:solidFill>
                  <a:srgbClr val="FF0000"/>
                </a:solidFill>
              </a:rPr>
              <a:t>              </a:t>
            </a:r>
          </a:p>
          <a:p>
            <a:pPr>
              <a:buNone/>
            </a:pPr>
            <a:r>
              <a:rPr lang="en-IN" sz="2000" b="1" dirty="0" smtClean="0">
                <a:solidFill>
                  <a:srgbClr val="FF0000"/>
                </a:solidFill>
              </a:rPr>
              <a:t>                </a:t>
            </a:r>
            <a:r>
              <a:rPr lang="en-IN" sz="2000" dirty="0" smtClean="0"/>
              <a:t>1973-01-14                       7                               21                    (</a:t>
            </a:r>
            <a:r>
              <a:rPr lang="en-IN" sz="2000" b="1" dirty="0" smtClean="0">
                <a:solidFill>
                  <a:srgbClr val="FF0000"/>
                </a:solidFill>
              </a:rPr>
              <a:t>Lowest</a:t>
            </a:r>
            <a:r>
              <a:rPr lang="en-IN" sz="2000" dirty="0" smtClean="0"/>
              <a:t>)</a:t>
            </a:r>
            <a:endParaRPr lang="en-IN" sz="2000" b="1" dirty="0" smtClean="0">
              <a:solidFill>
                <a:srgbClr val="FF0000"/>
              </a:solidFill>
            </a:endParaRPr>
          </a:p>
        </p:txBody>
      </p:sp>
      <p:sp>
        <p:nvSpPr>
          <p:cNvPr id="11" name="Right Arrow 10"/>
          <p:cNvSpPr/>
          <p:nvPr/>
        </p:nvSpPr>
        <p:spPr>
          <a:xfrm>
            <a:off x="714348" y="214290"/>
            <a:ext cx="7929618" cy="1785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solidFill>
                  <a:srgbClr val="00B0F0"/>
                </a:solidFill>
              </a:rPr>
              <a:t>Super Bowls with the highest and lowest combined scores </a:t>
            </a:r>
            <a:endParaRPr lang="en-IN"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a:xfrm>
            <a:off x="214282" y="0"/>
            <a:ext cx="8929718" cy="6858000"/>
          </a:xfrm>
        </p:spPr>
        <p:txBody>
          <a:bodyPr>
            <a:normAutofit/>
          </a:bodyPr>
          <a:lstStyle/>
          <a:p>
            <a:pPr>
              <a:buNone/>
            </a:pPr>
            <a:r>
              <a:rPr lang="en-IN" sz="4000" b="1" dirty="0" smtClean="0">
                <a:solidFill>
                  <a:srgbClr val="00B0F0"/>
                </a:solidFill>
              </a:rPr>
              <a:t>     </a:t>
            </a:r>
          </a:p>
          <a:p>
            <a:pPr>
              <a:buNone/>
            </a:pPr>
            <a:r>
              <a:rPr lang="en-IN" sz="4000" b="1" dirty="0" smtClean="0">
                <a:solidFill>
                  <a:srgbClr val="00B0F0"/>
                </a:solidFill>
              </a:rPr>
              <a:t>         Point difference distribution</a:t>
            </a:r>
          </a:p>
          <a:p>
            <a:pPr>
              <a:buNone/>
            </a:pPr>
            <a:endParaRPr lang="en-IN" sz="4000" b="1" dirty="0" smtClean="0">
              <a:solidFill>
                <a:srgbClr val="00B0F0"/>
              </a:solidFill>
            </a:endParaRPr>
          </a:p>
          <a:p>
            <a:pPr>
              <a:buNone/>
            </a:pPr>
            <a:endParaRPr lang="en-IN" sz="4000" b="1" dirty="0" smtClean="0">
              <a:solidFill>
                <a:srgbClr val="00B0F0"/>
              </a:solidFill>
            </a:endParaRPr>
          </a:p>
          <a:p>
            <a:pPr>
              <a:buNone/>
            </a:pPr>
            <a:endParaRPr lang="en-IN" sz="4000" b="1" dirty="0" smtClean="0">
              <a:solidFill>
                <a:srgbClr val="00B0F0"/>
              </a:solidFill>
            </a:endParaRPr>
          </a:p>
          <a:p>
            <a:pPr>
              <a:buNone/>
            </a:pPr>
            <a:endParaRPr lang="en-IN" sz="4000" b="1" dirty="0" smtClean="0">
              <a:solidFill>
                <a:srgbClr val="00B0F0"/>
              </a:solidFill>
            </a:endParaRPr>
          </a:p>
          <a:p>
            <a:pPr>
              <a:buNone/>
            </a:pPr>
            <a:endParaRPr lang="en-IN" sz="4000" b="1" dirty="0" smtClean="0">
              <a:solidFill>
                <a:srgbClr val="00B0F0"/>
              </a:solidFill>
            </a:endParaRPr>
          </a:p>
          <a:p>
            <a:pPr>
              <a:buNone/>
            </a:pPr>
            <a:r>
              <a:rPr lang="en-IN" sz="4000" b="1" dirty="0" smtClean="0">
                <a:solidFill>
                  <a:srgbClr val="00B0F0"/>
                </a:solidFill>
              </a:rPr>
              <a:t> </a:t>
            </a:r>
            <a:endParaRPr lang="en-IN" sz="4000" b="1" dirty="0">
              <a:solidFill>
                <a:srgbClr val="00B0F0"/>
              </a:solidFill>
            </a:endParaRPr>
          </a:p>
        </p:txBody>
      </p:sp>
      <p:pic>
        <p:nvPicPr>
          <p:cNvPr id="2050" name="Picture 2" descr="F:\download (1).png"/>
          <p:cNvPicPr>
            <a:picLocks noChangeAspect="1" noChangeArrowheads="1"/>
          </p:cNvPicPr>
          <p:nvPr/>
        </p:nvPicPr>
        <p:blipFill>
          <a:blip r:embed="rId2"/>
          <a:srcRect/>
          <a:stretch>
            <a:fillRect/>
          </a:stretch>
        </p:blipFill>
        <p:spPr bwMode="auto">
          <a:xfrm>
            <a:off x="285720" y="1714488"/>
            <a:ext cx="8572560" cy="378621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642938" y="214291"/>
            <a:ext cx="8043862" cy="6286522"/>
          </a:xfrm>
        </p:spPr>
        <p:txBody>
          <a:bodyPr>
            <a:normAutofit/>
          </a:bodyPr>
          <a:lstStyle/>
          <a:p>
            <a:pPr>
              <a:buNone/>
            </a:pPr>
            <a:endParaRPr lang="en-IN" sz="3600" b="1" dirty="0" smtClean="0">
              <a:solidFill>
                <a:srgbClr val="FF0000"/>
              </a:solidFill>
            </a:endParaRPr>
          </a:p>
          <a:p>
            <a:pPr>
              <a:buNone/>
            </a:pPr>
            <a:endParaRPr lang="en-IN" sz="3600" b="1" dirty="0" smtClean="0">
              <a:solidFill>
                <a:srgbClr val="FF0000"/>
              </a:solidFill>
            </a:endParaRPr>
          </a:p>
          <a:p>
            <a:pPr>
              <a:buNone/>
            </a:pPr>
            <a:endParaRPr lang="en-IN" sz="2000" b="1" dirty="0" smtClean="0">
              <a:solidFill>
                <a:srgbClr val="FF0000"/>
              </a:solidFill>
            </a:endParaRPr>
          </a:p>
          <a:p>
            <a:pPr>
              <a:buNone/>
            </a:pPr>
            <a:r>
              <a:rPr lang="en-IN" sz="2000" dirty="0" smtClean="0"/>
              <a:t>       </a:t>
            </a:r>
          </a:p>
          <a:p>
            <a:pPr>
              <a:buNone/>
            </a:pPr>
            <a:r>
              <a:rPr lang="en-IN" sz="2000" b="1" dirty="0" smtClean="0"/>
              <a:t>                 Date                     super bowl           Point difference </a:t>
            </a:r>
          </a:p>
          <a:p>
            <a:pPr>
              <a:buNone/>
            </a:pPr>
            <a:r>
              <a:rPr lang="en-IN" sz="2000" b="1" dirty="0" smtClean="0"/>
              <a:t>                         </a:t>
            </a:r>
          </a:p>
          <a:p>
            <a:pPr>
              <a:buNone/>
            </a:pPr>
            <a:r>
              <a:rPr lang="en-IN" sz="2000" b="1" dirty="0" smtClean="0">
                <a:solidFill>
                  <a:srgbClr val="FF0000"/>
                </a:solidFill>
              </a:rPr>
              <a:t>               </a:t>
            </a:r>
          </a:p>
          <a:p>
            <a:pPr>
              <a:buNone/>
            </a:pPr>
            <a:r>
              <a:rPr lang="en-IN" sz="2000" b="1" dirty="0" smtClean="0">
                <a:solidFill>
                  <a:srgbClr val="FF0000"/>
                </a:solidFill>
              </a:rPr>
              <a:t>                </a:t>
            </a:r>
            <a:r>
              <a:rPr lang="en-IN" sz="2000" dirty="0" smtClean="0"/>
              <a:t>1990-01-28                  24                                     45                </a:t>
            </a:r>
            <a:r>
              <a:rPr lang="en-IN" sz="2000" b="1" dirty="0" smtClean="0"/>
              <a:t>(</a:t>
            </a:r>
            <a:r>
              <a:rPr lang="en-IN" sz="2000" b="1" dirty="0" smtClean="0">
                <a:solidFill>
                  <a:srgbClr val="FF0000"/>
                </a:solidFill>
              </a:rPr>
              <a:t>Highest</a:t>
            </a:r>
            <a:r>
              <a:rPr lang="en-IN" sz="2000" b="1" dirty="0" smtClean="0"/>
              <a:t>)  </a:t>
            </a:r>
          </a:p>
          <a:p>
            <a:pPr>
              <a:buNone/>
            </a:pPr>
            <a:r>
              <a:rPr lang="en-IN" sz="2000" b="1" dirty="0" smtClean="0">
                <a:solidFill>
                  <a:srgbClr val="FF0000"/>
                </a:solidFill>
              </a:rPr>
              <a:t>              </a:t>
            </a:r>
          </a:p>
          <a:p>
            <a:pPr>
              <a:buNone/>
            </a:pPr>
            <a:r>
              <a:rPr lang="en-IN" sz="2000" b="1" dirty="0" smtClean="0">
                <a:solidFill>
                  <a:srgbClr val="FF0000"/>
                </a:solidFill>
              </a:rPr>
              <a:t>                </a:t>
            </a:r>
            <a:r>
              <a:rPr lang="en-IN" sz="2000" dirty="0" smtClean="0"/>
              <a:t>1991-01-27                  25                                       1                 (</a:t>
            </a:r>
            <a:r>
              <a:rPr lang="en-IN" sz="2000" b="1" dirty="0" smtClean="0">
                <a:solidFill>
                  <a:srgbClr val="FF0000"/>
                </a:solidFill>
              </a:rPr>
              <a:t>Lowest</a:t>
            </a:r>
            <a:r>
              <a:rPr lang="en-IN" sz="2000" dirty="0" smtClean="0"/>
              <a:t>)</a:t>
            </a:r>
            <a:endParaRPr lang="en-IN" sz="2000" b="1" dirty="0" smtClean="0">
              <a:solidFill>
                <a:srgbClr val="FF0000"/>
              </a:solidFill>
            </a:endParaRPr>
          </a:p>
        </p:txBody>
      </p:sp>
      <p:sp>
        <p:nvSpPr>
          <p:cNvPr id="11" name="Right Arrow 10"/>
          <p:cNvSpPr/>
          <p:nvPr/>
        </p:nvSpPr>
        <p:spPr>
          <a:xfrm>
            <a:off x="714348" y="214290"/>
            <a:ext cx="7929618" cy="1785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b="1" dirty="0" smtClean="0">
              <a:solidFill>
                <a:srgbClr val="00B0F0"/>
              </a:solidFill>
            </a:endParaRPr>
          </a:p>
          <a:p>
            <a:pPr algn="ctr"/>
            <a:r>
              <a:rPr lang="en-IN" sz="2800" b="1" dirty="0" smtClean="0">
                <a:solidFill>
                  <a:srgbClr val="00B0F0"/>
                </a:solidFill>
              </a:rPr>
              <a:t>Super Bowls with the highest and lowest</a:t>
            </a:r>
          </a:p>
          <a:p>
            <a:pPr algn="ctr"/>
            <a:r>
              <a:rPr lang="en-IN" sz="2800" b="1" dirty="0" smtClean="0">
                <a:solidFill>
                  <a:srgbClr val="00B0F0"/>
                </a:solidFill>
              </a:rPr>
              <a:t> Point difference </a:t>
            </a:r>
          </a:p>
          <a:p>
            <a:pPr algn="ctr"/>
            <a:r>
              <a:rPr lang="en-IN" sz="2800" b="1" dirty="0" smtClean="0">
                <a:solidFill>
                  <a:srgbClr val="00B0F0"/>
                </a:solidFill>
              </a:rPr>
              <a:t>  </a:t>
            </a:r>
            <a:endParaRPr lang="en-IN"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14282" y="214290"/>
            <a:ext cx="8643998" cy="15716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How does the game </a:t>
            </a:r>
            <a:r>
              <a:rPr lang="en-IN" sz="3600" dirty="0" smtClean="0"/>
              <a:t>Difference Points affect </a:t>
            </a:r>
            <a:r>
              <a:rPr lang="en-IN" sz="3600" dirty="0" smtClean="0"/>
              <a:t>television viewership</a:t>
            </a:r>
            <a:r>
              <a:rPr lang="en-IN" sz="3600" dirty="0" smtClean="0"/>
              <a:t>?</a:t>
            </a:r>
            <a:endParaRPr lang="en-IN" sz="3600" dirty="0">
              <a:solidFill>
                <a:schemeClr val="bg1"/>
              </a:solidFill>
            </a:endParaRPr>
          </a:p>
        </p:txBody>
      </p:sp>
      <p:sp>
        <p:nvSpPr>
          <p:cNvPr id="7" name="Content Placeholder 6"/>
          <p:cNvSpPr>
            <a:spLocks noGrp="1"/>
          </p:cNvSpPr>
          <p:nvPr>
            <p:ph sz="quarter" idx="1"/>
          </p:nvPr>
        </p:nvSpPr>
        <p:spPr>
          <a:xfrm>
            <a:off x="214282" y="5000636"/>
            <a:ext cx="9144064" cy="1857364"/>
          </a:xfrm>
        </p:spPr>
        <p:txBody>
          <a:bodyPr>
            <a:normAutofit fontScale="25000" lnSpcReduction="20000"/>
          </a:bodyPr>
          <a:lstStyle/>
          <a:p>
            <a:pPr>
              <a:buNone/>
            </a:pPr>
            <a:r>
              <a:rPr lang="en-IN" sz="4000" b="1" dirty="0" smtClean="0">
                <a:solidFill>
                  <a:srgbClr val="00B0F0"/>
                </a:solidFill>
              </a:rPr>
              <a:t>              </a:t>
            </a:r>
          </a:p>
          <a:p>
            <a:pPr>
              <a:buNone/>
            </a:pPr>
            <a:r>
              <a:rPr lang="en-IN" sz="8000" b="1" dirty="0" smtClean="0">
                <a:solidFill>
                  <a:srgbClr val="FF0000"/>
                </a:solidFill>
              </a:rPr>
              <a:t>                  </a:t>
            </a:r>
            <a:r>
              <a:rPr lang="en-IN" sz="9600" b="1" i="1" u="sng" dirty="0" smtClean="0">
                <a:solidFill>
                  <a:srgbClr val="00B0F0"/>
                </a:solidFill>
              </a:rPr>
              <a:t>Slope</a:t>
            </a:r>
            <a:r>
              <a:rPr lang="en-IN" sz="8000" b="1" dirty="0" smtClean="0">
                <a:solidFill>
                  <a:srgbClr val="00B0F0"/>
                </a:solidFill>
              </a:rPr>
              <a:t> </a:t>
            </a:r>
            <a:r>
              <a:rPr lang="en-IN" sz="8000" b="1" dirty="0" smtClean="0">
                <a:solidFill>
                  <a:srgbClr val="FF0000"/>
                </a:solidFill>
              </a:rPr>
              <a:t> =  0.00125 or </a:t>
            </a:r>
            <a:r>
              <a:rPr lang="en-IN" sz="8000" b="1" dirty="0" smtClean="0">
                <a:solidFill>
                  <a:srgbClr val="FF0000"/>
                </a:solidFill>
              </a:rPr>
              <a:t>( 12.891 Degree) or (0.07161 Radian)</a:t>
            </a:r>
          </a:p>
          <a:p>
            <a:pPr>
              <a:buNone/>
            </a:pPr>
            <a:r>
              <a:rPr lang="en-IN" sz="8000" b="1" dirty="0" smtClean="0">
                <a:solidFill>
                  <a:srgbClr val="FF0000"/>
                </a:solidFill>
              </a:rPr>
              <a:t>        </a:t>
            </a:r>
          </a:p>
          <a:p>
            <a:pPr>
              <a:buNone/>
            </a:pPr>
            <a:r>
              <a:rPr lang="en-IN" sz="8000" b="1" dirty="0" smtClean="0">
                <a:solidFill>
                  <a:srgbClr val="FF0000"/>
                </a:solidFill>
              </a:rPr>
              <a:t> </a:t>
            </a:r>
            <a:r>
              <a:rPr lang="en-IN" sz="8000" b="1" dirty="0" smtClean="0">
                <a:solidFill>
                  <a:srgbClr val="FF0000"/>
                </a:solidFill>
              </a:rPr>
              <a:t>         </a:t>
            </a:r>
            <a:r>
              <a:rPr lang="en-IN" sz="8000" b="1" dirty="0" smtClean="0">
                <a:solidFill>
                  <a:srgbClr val="FF0000"/>
                </a:solidFill>
              </a:rPr>
              <a:t>There is no sudden transition in </a:t>
            </a:r>
            <a:r>
              <a:rPr lang="en-IN" sz="8000" b="1" dirty="0" smtClean="0">
                <a:solidFill>
                  <a:srgbClr val="00B050"/>
                </a:solidFill>
              </a:rPr>
              <a:t>US  Viewers </a:t>
            </a:r>
            <a:r>
              <a:rPr lang="en-IN" sz="8000" b="1" dirty="0" smtClean="0">
                <a:solidFill>
                  <a:srgbClr val="00B0F0"/>
                </a:solidFill>
              </a:rPr>
              <a:t> </a:t>
            </a:r>
            <a:r>
              <a:rPr lang="en-IN" sz="8000" b="1" dirty="0" smtClean="0">
                <a:solidFill>
                  <a:srgbClr val="FF0000"/>
                </a:solidFill>
              </a:rPr>
              <a:t>if  there is change    </a:t>
            </a:r>
          </a:p>
          <a:p>
            <a:pPr>
              <a:buNone/>
            </a:pPr>
            <a:r>
              <a:rPr lang="en-IN" sz="8000" b="1" dirty="0" smtClean="0">
                <a:solidFill>
                  <a:srgbClr val="00B0F0"/>
                </a:solidFill>
              </a:rPr>
              <a:t> </a:t>
            </a:r>
            <a:r>
              <a:rPr lang="en-IN" sz="8000" b="1" dirty="0" smtClean="0">
                <a:solidFill>
                  <a:srgbClr val="00B0F0"/>
                </a:solidFill>
              </a:rPr>
              <a:t>        </a:t>
            </a:r>
            <a:r>
              <a:rPr lang="en-IN" sz="8000" b="1" dirty="0" smtClean="0">
                <a:solidFill>
                  <a:srgbClr val="00B050"/>
                </a:solidFill>
              </a:rPr>
              <a:t>Difference Point .</a:t>
            </a:r>
            <a:endParaRPr lang="en-IN" sz="8000" b="1" dirty="0" smtClean="0">
              <a:solidFill>
                <a:srgbClr val="00B0F0"/>
              </a:solidFill>
            </a:endParaRPr>
          </a:p>
          <a:p>
            <a:pPr>
              <a:buNone/>
            </a:pPr>
            <a:endParaRPr lang="en-IN" sz="8000" b="1" dirty="0" smtClean="0">
              <a:solidFill>
                <a:srgbClr val="00B0F0"/>
              </a:solidFill>
            </a:endParaRPr>
          </a:p>
          <a:p>
            <a:pPr>
              <a:buNone/>
            </a:pPr>
            <a:endParaRPr lang="en-IN" sz="4000" b="1" dirty="0" smtClean="0">
              <a:solidFill>
                <a:srgbClr val="00B0F0"/>
              </a:solidFill>
            </a:endParaRPr>
          </a:p>
          <a:p>
            <a:pPr>
              <a:buNone/>
            </a:pPr>
            <a:endParaRPr lang="en-IN" sz="4000" b="1" dirty="0" smtClean="0">
              <a:solidFill>
                <a:srgbClr val="00B0F0"/>
              </a:solidFill>
            </a:endParaRPr>
          </a:p>
          <a:p>
            <a:pPr>
              <a:buNone/>
            </a:pPr>
            <a:r>
              <a:rPr lang="en-IN" sz="4000" b="1" dirty="0" smtClean="0">
                <a:solidFill>
                  <a:srgbClr val="00B0F0"/>
                </a:solidFill>
              </a:rPr>
              <a:t> </a:t>
            </a:r>
            <a:endParaRPr lang="en-IN" sz="4000" b="1" dirty="0">
              <a:solidFill>
                <a:srgbClr val="00B0F0"/>
              </a:solidFill>
            </a:endParaRPr>
          </a:p>
        </p:txBody>
      </p:sp>
      <p:pic>
        <p:nvPicPr>
          <p:cNvPr id="4" name="Picture 2" descr="F:\download (2).png"/>
          <p:cNvPicPr>
            <a:picLocks noChangeAspect="1" noChangeArrowheads="1"/>
          </p:cNvPicPr>
          <p:nvPr/>
        </p:nvPicPr>
        <p:blipFill>
          <a:blip r:embed="rId2"/>
          <a:srcRect/>
          <a:stretch>
            <a:fillRect/>
          </a:stretch>
        </p:blipFill>
        <p:spPr bwMode="auto">
          <a:xfrm>
            <a:off x="0" y="1785926"/>
            <a:ext cx="8929717" cy="321471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85720" y="214290"/>
            <a:ext cx="8643998" cy="1214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How have viewership, TV ratings, and ad cost evolved over time?</a:t>
            </a:r>
            <a:endParaRPr lang="en-IN" sz="3600" dirty="0">
              <a:solidFill>
                <a:schemeClr val="bg1"/>
              </a:solidFill>
            </a:endParaRPr>
          </a:p>
        </p:txBody>
      </p:sp>
      <p:sp>
        <p:nvSpPr>
          <p:cNvPr id="7" name="Content Placeholder 6"/>
          <p:cNvSpPr>
            <a:spLocks noGrp="1"/>
          </p:cNvSpPr>
          <p:nvPr>
            <p:ph sz="quarter" idx="1"/>
          </p:nvPr>
        </p:nvSpPr>
        <p:spPr>
          <a:xfrm>
            <a:off x="142844" y="1857364"/>
            <a:ext cx="9001156" cy="4714908"/>
          </a:xfrm>
        </p:spPr>
        <p:txBody>
          <a:bodyPr>
            <a:normAutofit lnSpcReduction="10000"/>
          </a:bodyPr>
          <a:lstStyle/>
          <a:p>
            <a:pPr>
              <a:buNone/>
            </a:pPr>
            <a:r>
              <a:rPr lang="en-IN" sz="4000" b="1" dirty="0" smtClean="0">
                <a:solidFill>
                  <a:srgbClr val="00B0F0"/>
                </a:solidFill>
              </a:rPr>
              <a:t> </a:t>
            </a:r>
            <a:r>
              <a:rPr lang="en-IN" sz="4000" b="1" dirty="0" smtClean="0">
                <a:solidFill>
                  <a:srgbClr val="00B0F0"/>
                </a:solidFill>
              </a:rPr>
              <a:t>                        </a:t>
            </a:r>
            <a:endParaRPr lang="en-IN" sz="4000" b="1" dirty="0" smtClean="0">
              <a:solidFill>
                <a:srgbClr val="00B0F0"/>
              </a:solidFill>
            </a:endParaRPr>
          </a:p>
          <a:p>
            <a:pPr>
              <a:buNone/>
            </a:pPr>
            <a:endParaRPr lang="en-IN" sz="4000" b="1" dirty="0" smtClean="0">
              <a:solidFill>
                <a:srgbClr val="00B0F0"/>
              </a:solidFill>
            </a:endParaRPr>
          </a:p>
          <a:p>
            <a:pPr>
              <a:buNone/>
            </a:pPr>
            <a:endParaRPr lang="en-IN" sz="4000" b="1" dirty="0" smtClean="0">
              <a:solidFill>
                <a:srgbClr val="00B0F0"/>
              </a:solidFill>
            </a:endParaRPr>
          </a:p>
          <a:p>
            <a:pPr>
              <a:buNone/>
            </a:pPr>
            <a:endParaRPr lang="en-IN" sz="4000" b="1" dirty="0" smtClean="0">
              <a:solidFill>
                <a:srgbClr val="00B0F0"/>
              </a:solidFill>
            </a:endParaRPr>
          </a:p>
          <a:p>
            <a:pPr>
              <a:buNone/>
            </a:pPr>
            <a:endParaRPr lang="en-IN" sz="4000" b="1" dirty="0" smtClean="0">
              <a:solidFill>
                <a:srgbClr val="00B0F0"/>
              </a:solidFill>
            </a:endParaRPr>
          </a:p>
          <a:p>
            <a:pPr>
              <a:buNone/>
            </a:pPr>
            <a:endParaRPr lang="en-IN" sz="4000" b="1" dirty="0" smtClean="0">
              <a:solidFill>
                <a:srgbClr val="00B0F0"/>
              </a:solidFill>
            </a:endParaRPr>
          </a:p>
          <a:p>
            <a:pPr>
              <a:buNone/>
            </a:pPr>
            <a:r>
              <a:rPr lang="en-IN" sz="4000" b="1" dirty="0" smtClean="0">
                <a:solidFill>
                  <a:srgbClr val="00B0F0"/>
                </a:solidFill>
              </a:rPr>
              <a:t> </a:t>
            </a:r>
            <a:endParaRPr lang="en-IN" sz="4000" b="1" dirty="0">
              <a:solidFill>
                <a:srgbClr val="00B0F0"/>
              </a:solidFill>
            </a:endParaRPr>
          </a:p>
        </p:txBody>
      </p:sp>
      <p:pic>
        <p:nvPicPr>
          <p:cNvPr id="2050" name="Picture 2" descr="F:\download (3).png"/>
          <p:cNvPicPr>
            <a:picLocks noChangeAspect="1" noChangeArrowheads="1"/>
          </p:cNvPicPr>
          <p:nvPr/>
        </p:nvPicPr>
        <p:blipFill>
          <a:blip r:embed="rId2"/>
          <a:srcRect/>
          <a:stretch>
            <a:fillRect/>
          </a:stretch>
        </p:blipFill>
        <p:spPr bwMode="auto">
          <a:xfrm>
            <a:off x="100013" y="1643050"/>
            <a:ext cx="8943975" cy="500066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85720" y="214290"/>
            <a:ext cx="8643998" cy="1214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Who are the most prolific musicians in terms of halftime show performances</a:t>
            </a:r>
            <a:r>
              <a:rPr lang="en-IN" sz="3600" dirty="0" smtClean="0"/>
              <a:t>?</a:t>
            </a:r>
            <a:endParaRPr lang="en-IN" sz="3600" dirty="0">
              <a:solidFill>
                <a:schemeClr val="bg1"/>
              </a:solidFill>
            </a:endParaRPr>
          </a:p>
        </p:txBody>
      </p:sp>
      <p:sp>
        <p:nvSpPr>
          <p:cNvPr id="7" name="Content Placeholder 6"/>
          <p:cNvSpPr>
            <a:spLocks noGrp="1"/>
          </p:cNvSpPr>
          <p:nvPr>
            <p:ph sz="quarter" idx="1"/>
          </p:nvPr>
        </p:nvSpPr>
        <p:spPr>
          <a:xfrm>
            <a:off x="142844" y="1500174"/>
            <a:ext cx="9001156" cy="5072098"/>
          </a:xfrm>
        </p:spPr>
        <p:txBody>
          <a:bodyPr>
            <a:normAutofit/>
          </a:bodyPr>
          <a:lstStyle/>
          <a:p>
            <a:pPr>
              <a:buNone/>
            </a:pPr>
            <a:r>
              <a:rPr lang="en-IN" sz="4000" b="1" dirty="0" smtClean="0">
                <a:solidFill>
                  <a:srgbClr val="00B0F0"/>
                </a:solidFill>
              </a:rPr>
              <a:t> </a:t>
            </a:r>
            <a:r>
              <a:rPr lang="en-IN" sz="4000" b="1" dirty="0" smtClean="0">
                <a:solidFill>
                  <a:srgbClr val="00B0F0"/>
                </a:solidFill>
              </a:rPr>
              <a:t>                        </a:t>
            </a:r>
            <a:endParaRPr lang="en-IN" sz="4000" b="1" dirty="0" smtClean="0">
              <a:solidFill>
                <a:srgbClr val="00B0F0"/>
              </a:solidFill>
            </a:endParaRPr>
          </a:p>
          <a:p>
            <a:pPr>
              <a:buNone/>
            </a:pPr>
            <a:endParaRPr lang="en-IN" sz="4000" b="1" dirty="0" smtClean="0">
              <a:solidFill>
                <a:srgbClr val="00B0F0"/>
              </a:solidFill>
            </a:endParaRPr>
          </a:p>
          <a:p>
            <a:pPr>
              <a:buNone/>
            </a:pPr>
            <a:endParaRPr lang="en-IN" sz="4000" b="1" dirty="0" smtClean="0">
              <a:solidFill>
                <a:srgbClr val="00B0F0"/>
              </a:solidFill>
            </a:endParaRPr>
          </a:p>
          <a:p>
            <a:pPr>
              <a:buNone/>
            </a:pPr>
            <a:endParaRPr lang="en-IN" sz="4000" b="1" dirty="0" smtClean="0">
              <a:solidFill>
                <a:srgbClr val="00B0F0"/>
              </a:solidFill>
            </a:endParaRPr>
          </a:p>
          <a:p>
            <a:pPr>
              <a:buNone/>
            </a:pPr>
            <a:endParaRPr lang="en-IN" sz="4000" b="1" dirty="0" smtClean="0">
              <a:solidFill>
                <a:srgbClr val="00B0F0"/>
              </a:solidFill>
            </a:endParaRPr>
          </a:p>
          <a:p>
            <a:pPr>
              <a:buNone/>
            </a:pPr>
            <a:endParaRPr lang="en-IN" sz="4000" b="1" dirty="0" smtClean="0">
              <a:solidFill>
                <a:srgbClr val="00B0F0"/>
              </a:solidFill>
            </a:endParaRPr>
          </a:p>
          <a:p>
            <a:pPr>
              <a:buNone/>
            </a:pPr>
            <a:r>
              <a:rPr lang="en-IN" sz="4000" b="1" dirty="0" smtClean="0">
                <a:solidFill>
                  <a:srgbClr val="00B0F0"/>
                </a:solidFill>
              </a:rPr>
              <a:t> </a:t>
            </a:r>
            <a:endParaRPr lang="en-IN" sz="4000" b="1" dirty="0">
              <a:solidFill>
                <a:srgbClr val="00B0F0"/>
              </a:solidFill>
            </a:endParaRPr>
          </a:p>
        </p:txBody>
      </p:sp>
      <p:graphicFrame>
        <p:nvGraphicFramePr>
          <p:cNvPr id="6" name="Table 5"/>
          <p:cNvGraphicFramePr>
            <a:graphicFrameLocks noGrp="1"/>
          </p:cNvGraphicFramePr>
          <p:nvPr/>
        </p:nvGraphicFramePr>
        <p:xfrm>
          <a:off x="1500166" y="1571614"/>
          <a:ext cx="6215106" cy="5120640"/>
        </p:xfrm>
        <a:graphic>
          <a:graphicData uri="http://schemas.openxmlformats.org/drawingml/2006/table">
            <a:tbl>
              <a:tblPr firstRow="1" bandRow="1">
                <a:tableStyleId>{5C22544A-7EE6-4342-B048-85BDC9FD1C3A}</a:tableStyleId>
              </a:tblPr>
              <a:tblGrid>
                <a:gridCol w="6215106"/>
              </a:tblGrid>
              <a:tr h="3622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i="0" kern="1200" dirty="0" smtClean="0">
                          <a:solidFill>
                            <a:schemeClr val="lt1"/>
                          </a:solidFill>
                          <a:latin typeface="+mn-lt"/>
                          <a:ea typeface="+mn-ea"/>
                          <a:cs typeface="+mn-cs"/>
                        </a:rPr>
                        <a:t>                     Musician(most halftime show appearances)</a:t>
                      </a:r>
                    </a:p>
                  </a:txBody>
                  <a:tcPr/>
                </a:tc>
              </a:tr>
              <a:tr h="362293">
                <a:tc>
                  <a:txBody>
                    <a:bodyPr/>
                    <a:lstStyle/>
                    <a:p>
                      <a:pPr algn="r" fontAlgn="ctr"/>
                      <a:r>
                        <a:rPr lang="en-IN" dirty="0"/>
                        <a:t>Grambling State University Tiger Marching Band</a:t>
                      </a:r>
                    </a:p>
                  </a:txBody>
                  <a:tcPr anchor="ctr"/>
                </a:tc>
              </a:tr>
              <a:tr h="362293">
                <a:tc>
                  <a:txBody>
                    <a:bodyPr/>
                    <a:lstStyle/>
                    <a:p>
                      <a:r>
                        <a:rPr kumimoji="0" lang="en-IN" b="0" i="0" kern="1200" dirty="0" smtClean="0">
                          <a:solidFill>
                            <a:schemeClr val="dk1"/>
                          </a:solidFill>
                          <a:latin typeface="+mn-lt"/>
                          <a:ea typeface="+mn-ea"/>
                          <a:cs typeface="+mn-cs"/>
                        </a:rPr>
                        <a:t>                                                                                           Up with People</a:t>
                      </a:r>
                      <a:endParaRPr lang="en-IN" dirty="0"/>
                    </a:p>
                  </a:txBody>
                  <a:tcPr/>
                </a:tc>
              </a:tr>
              <a:tr h="362293">
                <a:tc>
                  <a:txBody>
                    <a:bodyPr/>
                    <a:lstStyle/>
                    <a:p>
                      <a:pPr algn="r" fontAlgn="ctr"/>
                      <a:r>
                        <a:rPr lang="en-IN" dirty="0" smtClean="0"/>
                        <a:t>Al </a:t>
                      </a:r>
                      <a:r>
                        <a:rPr lang="en-IN" dirty="0" err="1" smtClean="0"/>
                        <a:t>Hirt</a:t>
                      </a:r>
                      <a:endParaRPr lang="en-IN" dirty="0"/>
                    </a:p>
                  </a:txBody>
                  <a:tcPr anchor="ctr"/>
                </a:tc>
              </a:tr>
              <a:tr h="362293">
                <a:tc>
                  <a:txBody>
                    <a:bodyPr/>
                    <a:lstStyle/>
                    <a:p>
                      <a:pPr algn="r" fontAlgn="ctr"/>
                      <a:r>
                        <a:rPr lang="en-IN" dirty="0"/>
                        <a:t>The Human Jukebox</a:t>
                      </a:r>
                    </a:p>
                  </a:txBody>
                  <a:tcPr anchor="ctr"/>
                </a:tc>
              </a:tr>
              <a:tr h="362293">
                <a:tc>
                  <a:txBody>
                    <a:bodyPr/>
                    <a:lstStyle/>
                    <a:p>
                      <a:pPr algn="r" fontAlgn="ctr"/>
                      <a:r>
                        <a:rPr lang="en-IN" dirty="0"/>
                        <a:t>Spirit of Troy</a:t>
                      </a:r>
                    </a:p>
                  </a:txBody>
                  <a:tcPr anchor="ctr"/>
                </a:tc>
              </a:tr>
              <a:tr h="362293">
                <a:tc>
                  <a:txBody>
                    <a:bodyPr/>
                    <a:lstStyle/>
                    <a:p>
                      <a:r>
                        <a:rPr kumimoji="0" lang="en-IN" b="0" i="0" kern="1200" dirty="0" smtClean="0">
                          <a:solidFill>
                            <a:schemeClr val="dk1"/>
                          </a:solidFill>
                          <a:latin typeface="+mn-lt"/>
                          <a:ea typeface="+mn-ea"/>
                          <a:cs typeface="+mn-cs"/>
                        </a:rPr>
                        <a:t>                                            Florida A&amp;M University Marching 100 Band</a:t>
                      </a:r>
                      <a:endParaRPr lang="en-IN" dirty="0"/>
                    </a:p>
                  </a:txBody>
                  <a:tcPr/>
                </a:tc>
              </a:tr>
              <a:tr h="362293">
                <a:tc>
                  <a:txBody>
                    <a:bodyPr/>
                    <a:lstStyle/>
                    <a:p>
                      <a:pPr algn="r" fontAlgn="ctr"/>
                      <a:r>
                        <a:rPr lang="en-IN" dirty="0"/>
                        <a:t>Gloria Estefan</a:t>
                      </a:r>
                    </a:p>
                  </a:txBody>
                  <a:tcPr anchor="ctr"/>
                </a:tc>
              </a:tr>
              <a:tr h="362293">
                <a:tc>
                  <a:txBody>
                    <a:bodyPr/>
                    <a:lstStyle/>
                    <a:p>
                      <a:pPr algn="r" fontAlgn="ctr"/>
                      <a:r>
                        <a:rPr lang="en-IN" dirty="0"/>
                        <a:t>University of Minnesota Marching Band</a:t>
                      </a:r>
                    </a:p>
                  </a:txBody>
                  <a:tcPr anchor="ctr"/>
                </a:tc>
              </a:tr>
              <a:tr h="362293">
                <a:tc>
                  <a:txBody>
                    <a:bodyPr/>
                    <a:lstStyle/>
                    <a:p>
                      <a:pPr algn="r" fontAlgn="ctr"/>
                      <a:r>
                        <a:rPr lang="en-IN" dirty="0"/>
                        <a:t>Bruno Mars</a:t>
                      </a:r>
                    </a:p>
                  </a:txBody>
                  <a:tcPr anchor="ctr"/>
                </a:tc>
              </a:tr>
              <a:tr h="362293">
                <a:tc>
                  <a:txBody>
                    <a:bodyPr/>
                    <a:lstStyle/>
                    <a:p>
                      <a:pPr algn="r" fontAlgn="ctr"/>
                      <a:r>
                        <a:rPr lang="en-IN" dirty="0"/>
                        <a:t>Pete Fountain</a:t>
                      </a:r>
                    </a:p>
                  </a:txBody>
                  <a:tcPr anchor="ctr"/>
                </a:tc>
              </a:tr>
              <a:tr h="362293">
                <a:tc>
                  <a:txBody>
                    <a:bodyPr/>
                    <a:lstStyle/>
                    <a:p>
                      <a:pPr algn="r" fontAlgn="ctr"/>
                      <a:r>
                        <a:rPr lang="en-IN" dirty="0" err="1"/>
                        <a:t>Beyoncé</a:t>
                      </a:r>
                      <a:endParaRPr lang="en-IN" dirty="0"/>
                    </a:p>
                  </a:txBody>
                  <a:tcPr anchor="ctr"/>
                </a:tc>
              </a:tr>
              <a:tr h="362293">
                <a:tc>
                  <a:txBody>
                    <a:bodyPr/>
                    <a:lstStyle/>
                    <a:p>
                      <a:r>
                        <a:rPr kumimoji="0" lang="en-IN" b="0" i="0" kern="1200" dirty="0" smtClean="0">
                          <a:solidFill>
                            <a:schemeClr val="dk1"/>
                          </a:solidFill>
                          <a:latin typeface="+mn-lt"/>
                          <a:ea typeface="+mn-ea"/>
                          <a:cs typeface="+mn-cs"/>
                        </a:rPr>
                        <a:t>                                                                                       Justin Timberlake            </a:t>
                      </a:r>
                      <a:endParaRPr lang="en-IN" dirty="0"/>
                    </a:p>
                  </a:txBody>
                  <a:tcPr/>
                </a:tc>
              </a:tr>
              <a:tr h="362293">
                <a:tc>
                  <a:txBody>
                    <a:bodyPr/>
                    <a:lstStyle/>
                    <a:p>
                      <a:pPr algn="r" fontAlgn="ctr"/>
                      <a:r>
                        <a:rPr lang="en-IN" dirty="0" smtClean="0"/>
                        <a:t>Los </a:t>
                      </a:r>
                      <a:r>
                        <a:rPr lang="en-IN" dirty="0"/>
                        <a:t>Angeles Unified School District All City H...</a:t>
                      </a:r>
                    </a:p>
                  </a:txBody>
                  <a:tcPr anchor="ct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200</TotalTime>
  <Words>454</Words>
  <Application>Microsoft Office PowerPoint</Application>
  <PresentationFormat>On-screen Show (4:3)</PresentationFormat>
  <Paragraphs>147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Equity</vt:lpstr>
      <vt:lpstr>SUPER BOWL (DATA MINING)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BOWL (DATA MINING)</dc:title>
  <dc:creator>HELLO VYAS</dc:creator>
  <cp:lastModifiedBy>HELLO VYAS</cp:lastModifiedBy>
  <cp:revision>22</cp:revision>
  <dcterms:created xsi:type="dcterms:W3CDTF">2020-03-06T06:07:07Z</dcterms:created>
  <dcterms:modified xsi:type="dcterms:W3CDTF">2020-03-06T12:19:34Z</dcterms:modified>
</cp:coreProperties>
</file>