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69" r:id="rId4"/>
    <p:sldId id="268" r:id="rId5"/>
    <p:sldId id="270" r:id="rId6"/>
    <p:sldId id="257" r:id="rId7"/>
    <p:sldId id="261" r:id="rId8"/>
    <p:sldId id="258" r:id="rId9"/>
    <p:sldId id="259" r:id="rId10"/>
    <p:sldId id="260" r:id="rId11"/>
    <p:sldId id="262" r:id="rId12"/>
    <p:sldId id="263" r:id="rId13"/>
    <p:sldId id="267" r:id="rId14"/>
    <p:sldId id="272" r:id="rId15"/>
    <p:sldId id="273"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58"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8C3867-A038-4CA9-B737-1246E5148B2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D30B3CE-B4D4-4DBC-AA4E-2AB889924BC9}">
      <dgm:prSet custT="1"/>
      <dgm:spPr/>
      <dgm:t>
        <a:bodyPr/>
        <a:lstStyle/>
        <a:p>
          <a:r>
            <a:rPr lang="en-US" sz="1800" dirty="0"/>
            <a:t>Mobile gaming is one of the favorite hobbies among children's and adults and on an average each individual spends around six hours in playing games.</a:t>
          </a:r>
        </a:p>
      </dgm:t>
    </dgm:pt>
    <dgm:pt modelId="{C05795F7-2863-4AE4-8F26-5D75CEB7FC89}" type="parTrans" cxnId="{441A1AD8-5C8C-42F2-9484-3A2FC9115131}">
      <dgm:prSet/>
      <dgm:spPr/>
      <dgm:t>
        <a:bodyPr/>
        <a:lstStyle/>
        <a:p>
          <a:endParaRPr lang="en-US"/>
        </a:p>
      </dgm:t>
    </dgm:pt>
    <dgm:pt modelId="{7A55FE19-31B0-4577-B022-B773DBEDDF4C}" type="sibTrans" cxnId="{441A1AD8-5C8C-42F2-9484-3A2FC9115131}">
      <dgm:prSet/>
      <dgm:spPr/>
      <dgm:t>
        <a:bodyPr/>
        <a:lstStyle/>
        <a:p>
          <a:endParaRPr lang="en-US"/>
        </a:p>
      </dgm:t>
    </dgm:pt>
    <dgm:pt modelId="{DF7F4A30-BDDD-4BA5-9A6B-937A53A92C60}">
      <dgm:prSet custT="1"/>
      <dgm:spPr/>
      <dgm:t>
        <a:bodyPr/>
        <a:lstStyle/>
        <a:p>
          <a:r>
            <a:rPr lang="en-US" sz="1800"/>
            <a:t>PUBG is one of the latest game which has caught tremendous attention of people in the year 2017.</a:t>
          </a:r>
          <a:endParaRPr lang="en-US" sz="1800" dirty="0"/>
        </a:p>
      </dgm:t>
    </dgm:pt>
    <dgm:pt modelId="{745F0512-542F-402F-AA47-C7E1544B5603}" type="parTrans" cxnId="{38897BF7-6012-488D-8027-5491795F49A6}">
      <dgm:prSet/>
      <dgm:spPr/>
      <dgm:t>
        <a:bodyPr/>
        <a:lstStyle/>
        <a:p>
          <a:endParaRPr lang="en-US"/>
        </a:p>
      </dgm:t>
    </dgm:pt>
    <dgm:pt modelId="{9118E066-6586-4026-B48D-FB81895F2F8D}" type="sibTrans" cxnId="{38897BF7-6012-488D-8027-5491795F49A6}">
      <dgm:prSet/>
      <dgm:spPr/>
      <dgm:t>
        <a:bodyPr/>
        <a:lstStyle/>
        <a:p>
          <a:endParaRPr lang="en-US"/>
        </a:p>
      </dgm:t>
    </dgm:pt>
    <dgm:pt modelId="{1772FFB6-E561-4533-9EE9-A92A14F604DD}">
      <dgm:prSet custT="1"/>
      <dgm:spPr/>
      <dgm:t>
        <a:bodyPr/>
        <a:lstStyle/>
        <a:p>
          <a:r>
            <a:rPr lang="x-none" sz="1800" dirty="0"/>
            <a:t>Tencent Games and PUBG Corporation has developed PUBG MOBILE, it is based on “PLAYERUNKNOWN’S BATTLEGROUND”, available for cellphone</a:t>
          </a:r>
          <a:r>
            <a:rPr lang="en-US" sz="1800" dirty="0"/>
            <a:t>s</a:t>
          </a:r>
          <a:r>
            <a:rPr lang="x-none" sz="1800" dirty="0"/>
            <a:t>, PC and Xbox.</a:t>
          </a:r>
          <a:endParaRPr lang="en-US" sz="1800" dirty="0"/>
        </a:p>
      </dgm:t>
    </dgm:pt>
    <dgm:pt modelId="{A9123F93-5158-4498-A313-B9EBE85218B7}" type="parTrans" cxnId="{786144E8-D4C9-4CF4-BA4D-E8543CF6E503}">
      <dgm:prSet/>
      <dgm:spPr/>
      <dgm:t>
        <a:bodyPr/>
        <a:lstStyle/>
        <a:p>
          <a:endParaRPr lang="en-US"/>
        </a:p>
      </dgm:t>
    </dgm:pt>
    <dgm:pt modelId="{A1C3AC85-BFDE-4F9B-9130-CB89F48A1355}" type="sibTrans" cxnId="{786144E8-D4C9-4CF4-BA4D-E8543CF6E503}">
      <dgm:prSet/>
      <dgm:spPr/>
      <dgm:t>
        <a:bodyPr/>
        <a:lstStyle/>
        <a:p>
          <a:endParaRPr lang="en-US"/>
        </a:p>
      </dgm:t>
    </dgm:pt>
    <dgm:pt modelId="{D70DCDFF-8B07-49EB-B4C3-E2FF0BD55108}">
      <dgm:prSet custT="1"/>
      <dgm:spPr/>
      <dgm:t>
        <a:bodyPr/>
        <a:lstStyle/>
        <a:p>
          <a:r>
            <a:rPr lang="en-US" sz="1800"/>
            <a:t>There are total 400 million subscribers of PUBG mobile as of 19</a:t>
          </a:r>
          <a:r>
            <a:rPr lang="en-US" sz="1800" baseline="30000"/>
            <a:t>th</a:t>
          </a:r>
          <a:r>
            <a:rPr lang="en-US" sz="1800"/>
            <a:t> June 2018.</a:t>
          </a:r>
          <a:endParaRPr lang="en-US" sz="1800" dirty="0"/>
        </a:p>
      </dgm:t>
    </dgm:pt>
    <dgm:pt modelId="{26A618BE-9026-4CCC-9079-1154D850EA58}" type="parTrans" cxnId="{F386558E-5FDA-4814-A4B6-63AF714956B4}">
      <dgm:prSet/>
      <dgm:spPr/>
      <dgm:t>
        <a:bodyPr/>
        <a:lstStyle/>
        <a:p>
          <a:endParaRPr lang="en-US"/>
        </a:p>
      </dgm:t>
    </dgm:pt>
    <dgm:pt modelId="{A792E4EF-6CAF-4C4E-A514-4B8A850F3B96}" type="sibTrans" cxnId="{F386558E-5FDA-4814-A4B6-63AF714956B4}">
      <dgm:prSet/>
      <dgm:spPr/>
      <dgm:t>
        <a:bodyPr/>
        <a:lstStyle/>
        <a:p>
          <a:endParaRPr lang="en-US"/>
        </a:p>
      </dgm:t>
    </dgm:pt>
    <dgm:pt modelId="{928F92CF-F8B3-459A-9683-065D4167F0B3}">
      <dgm:prSet custT="1"/>
      <dgm:spPr/>
      <dgm:t>
        <a:bodyPr/>
        <a:lstStyle/>
        <a:p>
          <a:r>
            <a:rPr lang="en-US" sz="1800"/>
            <a:t>Total 100 players parachute on remote location and forces players under shrinking zone where the battle begins. Players must find their weapons, medic kit, boost and so on for the battle. Last man on island is declared as winner of the game.</a:t>
          </a:r>
          <a:endParaRPr lang="en-US" sz="1800" dirty="0"/>
        </a:p>
      </dgm:t>
    </dgm:pt>
    <dgm:pt modelId="{0B42FCA6-E5A4-4671-8BAC-2D5AA0DF3619}" type="parTrans" cxnId="{196DD9C5-8AEF-4CC1-B87D-196F01726292}">
      <dgm:prSet/>
      <dgm:spPr/>
      <dgm:t>
        <a:bodyPr/>
        <a:lstStyle/>
        <a:p>
          <a:endParaRPr lang="en-US"/>
        </a:p>
      </dgm:t>
    </dgm:pt>
    <dgm:pt modelId="{44387DFC-0787-4B7D-B2AE-13629ECE29CA}" type="sibTrans" cxnId="{196DD9C5-8AEF-4CC1-B87D-196F01726292}">
      <dgm:prSet/>
      <dgm:spPr/>
      <dgm:t>
        <a:bodyPr/>
        <a:lstStyle/>
        <a:p>
          <a:endParaRPr lang="en-US"/>
        </a:p>
      </dgm:t>
    </dgm:pt>
    <dgm:pt modelId="{3E42A329-93A4-4A0A-9389-C347C67B13A7}">
      <dgm:prSet custT="1"/>
      <dgm:spPr/>
      <dgm:t>
        <a:bodyPr/>
        <a:lstStyle/>
        <a:p>
          <a:r>
            <a:rPr lang="en-US" sz="1800" dirty="0"/>
            <a:t>There has been trend in research for analyzing or predicting the winner of different games.   </a:t>
          </a:r>
        </a:p>
      </dgm:t>
    </dgm:pt>
    <dgm:pt modelId="{1E7F18BA-28DE-46A2-924D-4FBE64B1F815}" type="parTrans" cxnId="{B30E13DB-2D4B-46A3-9ECF-D2C9EF9782D1}">
      <dgm:prSet/>
      <dgm:spPr/>
      <dgm:t>
        <a:bodyPr/>
        <a:lstStyle/>
        <a:p>
          <a:endParaRPr lang="en-US"/>
        </a:p>
      </dgm:t>
    </dgm:pt>
    <dgm:pt modelId="{D1633B8C-99AD-4FC4-BD48-1FE4A30DE083}" type="sibTrans" cxnId="{B30E13DB-2D4B-46A3-9ECF-D2C9EF9782D1}">
      <dgm:prSet/>
      <dgm:spPr/>
      <dgm:t>
        <a:bodyPr/>
        <a:lstStyle/>
        <a:p>
          <a:endParaRPr lang="en-US"/>
        </a:p>
      </dgm:t>
    </dgm:pt>
    <dgm:pt modelId="{4FC918B7-41B2-4BB2-9FE8-99654052A96F}" type="pres">
      <dgm:prSet presAssocID="{AE8C3867-A038-4CA9-B737-1246E5148B23}" presName="vert0" presStyleCnt="0">
        <dgm:presLayoutVars>
          <dgm:dir/>
          <dgm:animOne val="branch"/>
          <dgm:animLvl val="lvl"/>
        </dgm:presLayoutVars>
      </dgm:prSet>
      <dgm:spPr/>
    </dgm:pt>
    <dgm:pt modelId="{1C9B0133-60B7-4082-B5AA-5542D91253E2}" type="pres">
      <dgm:prSet presAssocID="{0D30B3CE-B4D4-4DBC-AA4E-2AB889924BC9}" presName="thickLine" presStyleLbl="alignNode1" presStyleIdx="0" presStyleCnt="6"/>
      <dgm:spPr/>
    </dgm:pt>
    <dgm:pt modelId="{B7A03895-0191-4010-A7DD-F8265AF04385}" type="pres">
      <dgm:prSet presAssocID="{0D30B3CE-B4D4-4DBC-AA4E-2AB889924BC9}" presName="horz1" presStyleCnt="0"/>
      <dgm:spPr/>
    </dgm:pt>
    <dgm:pt modelId="{378F8DDF-6870-4D35-9792-C503051504D9}" type="pres">
      <dgm:prSet presAssocID="{0D30B3CE-B4D4-4DBC-AA4E-2AB889924BC9}" presName="tx1" presStyleLbl="revTx" presStyleIdx="0" presStyleCnt="6"/>
      <dgm:spPr/>
    </dgm:pt>
    <dgm:pt modelId="{264C1E5E-002A-418B-88DE-067EC3C4B943}" type="pres">
      <dgm:prSet presAssocID="{0D30B3CE-B4D4-4DBC-AA4E-2AB889924BC9}" presName="vert1" presStyleCnt="0"/>
      <dgm:spPr/>
    </dgm:pt>
    <dgm:pt modelId="{BDF9304E-F48F-41D9-A19D-3E63CDC0D906}" type="pres">
      <dgm:prSet presAssocID="{DF7F4A30-BDDD-4BA5-9A6B-937A53A92C60}" presName="thickLine" presStyleLbl="alignNode1" presStyleIdx="1" presStyleCnt="6"/>
      <dgm:spPr/>
    </dgm:pt>
    <dgm:pt modelId="{A3CF62F1-70A5-441C-8DC6-25BF7AAE9989}" type="pres">
      <dgm:prSet presAssocID="{DF7F4A30-BDDD-4BA5-9A6B-937A53A92C60}" presName="horz1" presStyleCnt="0"/>
      <dgm:spPr/>
    </dgm:pt>
    <dgm:pt modelId="{F14BA1B7-347D-420F-8B4C-95A7CE02CDB2}" type="pres">
      <dgm:prSet presAssocID="{DF7F4A30-BDDD-4BA5-9A6B-937A53A92C60}" presName="tx1" presStyleLbl="revTx" presStyleIdx="1" presStyleCnt="6"/>
      <dgm:spPr/>
    </dgm:pt>
    <dgm:pt modelId="{4363B13A-17F0-4160-8F36-D47CB5F3D4DE}" type="pres">
      <dgm:prSet presAssocID="{DF7F4A30-BDDD-4BA5-9A6B-937A53A92C60}" presName="vert1" presStyleCnt="0"/>
      <dgm:spPr/>
    </dgm:pt>
    <dgm:pt modelId="{30D0FF18-5A01-4418-AB83-48A481740CF4}" type="pres">
      <dgm:prSet presAssocID="{1772FFB6-E561-4533-9EE9-A92A14F604DD}" presName="thickLine" presStyleLbl="alignNode1" presStyleIdx="2" presStyleCnt="6"/>
      <dgm:spPr/>
    </dgm:pt>
    <dgm:pt modelId="{37232278-FA2A-4261-BA3A-73FDE6FDE708}" type="pres">
      <dgm:prSet presAssocID="{1772FFB6-E561-4533-9EE9-A92A14F604DD}" presName="horz1" presStyleCnt="0"/>
      <dgm:spPr/>
    </dgm:pt>
    <dgm:pt modelId="{726B8C4F-2B81-4612-B24B-7A037C50388E}" type="pres">
      <dgm:prSet presAssocID="{1772FFB6-E561-4533-9EE9-A92A14F604DD}" presName="tx1" presStyleLbl="revTx" presStyleIdx="2" presStyleCnt="6"/>
      <dgm:spPr/>
    </dgm:pt>
    <dgm:pt modelId="{A795CEB8-F6AF-483A-A129-6F23EABBEE11}" type="pres">
      <dgm:prSet presAssocID="{1772FFB6-E561-4533-9EE9-A92A14F604DD}" presName="vert1" presStyleCnt="0"/>
      <dgm:spPr/>
    </dgm:pt>
    <dgm:pt modelId="{5F54262F-2188-4002-9A7D-7A502ACA19F2}" type="pres">
      <dgm:prSet presAssocID="{D70DCDFF-8B07-49EB-B4C3-E2FF0BD55108}" presName="thickLine" presStyleLbl="alignNode1" presStyleIdx="3" presStyleCnt="6"/>
      <dgm:spPr/>
    </dgm:pt>
    <dgm:pt modelId="{502A1AA4-BE06-4066-B742-C052DF6960B5}" type="pres">
      <dgm:prSet presAssocID="{D70DCDFF-8B07-49EB-B4C3-E2FF0BD55108}" presName="horz1" presStyleCnt="0"/>
      <dgm:spPr/>
    </dgm:pt>
    <dgm:pt modelId="{BBAE2835-A8C3-4F32-8410-887170E54AA0}" type="pres">
      <dgm:prSet presAssocID="{D70DCDFF-8B07-49EB-B4C3-E2FF0BD55108}" presName="tx1" presStyleLbl="revTx" presStyleIdx="3" presStyleCnt="6"/>
      <dgm:spPr/>
    </dgm:pt>
    <dgm:pt modelId="{44FC4580-28BD-4982-8250-CCFFB1158910}" type="pres">
      <dgm:prSet presAssocID="{D70DCDFF-8B07-49EB-B4C3-E2FF0BD55108}" presName="vert1" presStyleCnt="0"/>
      <dgm:spPr/>
    </dgm:pt>
    <dgm:pt modelId="{4AA25FF0-9953-471D-A13B-8325E615B09B}" type="pres">
      <dgm:prSet presAssocID="{928F92CF-F8B3-459A-9683-065D4167F0B3}" presName="thickLine" presStyleLbl="alignNode1" presStyleIdx="4" presStyleCnt="6"/>
      <dgm:spPr/>
    </dgm:pt>
    <dgm:pt modelId="{5B865854-3276-46D3-A46E-EC57C76394D3}" type="pres">
      <dgm:prSet presAssocID="{928F92CF-F8B3-459A-9683-065D4167F0B3}" presName="horz1" presStyleCnt="0"/>
      <dgm:spPr/>
    </dgm:pt>
    <dgm:pt modelId="{8C9C00DF-186B-4163-A865-92ABDE36C7AA}" type="pres">
      <dgm:prSet presAssocID="{928F92CF-F8B3-459A-9683-065D4167F0B3}" presName="tx1" presStyleLbl="revTx" presStyleIdx="4" presStyleCnt="6" custScaleY="146013"/>
      <dgm:spPr/>
    </dgm:pt>
    <dgm:pt modelId="{889B9C3B-BDB6-4BD5-81E4-1DF350787962}" type="pres">
      <dgm:prSet presAssocID="{928F92CF-F8B3-459A-9683-065D4167F0B3}" presName="vert1" presStyleCnt="0"/>
      <dgm:spPr/>
    </dgm:pt>
    <dgm:pt modelId="{932C938B-7221-4BBD-BD72-6EE88A625401}" type="pres">
      <dgm:prSet presAssocID="{3E42A329-93A4-4A0A-9389-C347C67B13A7}" presName="thickLine" presStyleLbl="alignNode1" presStyleIdx="5" presStyleCnt="6"/>
      <dgm:spPr/>
    </dgm:pt>
    <dgm:pt modelId="{A98DA985-F9E1-4DCA-9D0D-B71E0B911D28}" type="pres">
      <dgm:prSet presAssocID="{3E42A329-93A4-4A0A-9389-C347C67B13A7}" presName="horz1" presStyleCnt="0"/>
      <dgm:spPr/>
    </dgm:pt>
    <dgm:pt modelId="{950E9A8B-7A58-4369-BB4B-2FC69A3638BB}" type="pres">
      <dgm:prSet presAssocID="{3E42A329-93A4-4A0A-9389-C347C67B13A7}" presName="tx1" presStyleLbl="revTx" presStyleIdx="5" presStyleCnt="6"/>
      <dgm:spPr/>
    </dgm:pt>
    <dgm:pt modelId="{770EB9C0-22FC-49FB-8A4C-8BF80A3C4469}" type="pres">
      <dgm:prSet presAssocID="{3E42A329-93A4-4A0A-9389-C347C67B13A7}" presName="vert1" presStyleCnt="0"/>
      <dgm:spPr/>
    </dgm:pt>
  </dgm:ptLst>
  <dgm:cxnLst>
    <dgm:cxn modelId="{5DED5412-59B3-4327-8283-0A0643A8998D}" type="presOf" srcId="{1772FFB6-E561-4533-9EE9-A92A14F604DD}" destId="{726B8C4F-2B81-4612-B24B-7A037C50388E}" srcOrd="0" destOrd="0" presId="urn:microsoft.com/office/officeart/2008/layout/LinedList"/>
    <dgm:cxn modelId="{45F37823-B49D-4E16-B196-DA1E3A696954}" type="presOf" srcId="{3E42A329-93A4-4A0A-9389-C347C67B13A7}" destId="{950E9A8B-7A58-4369-BB4B-2FC69A3638BB}" srcOrd="0" destOrd="0" presId="urn:microsoft.com/office/officeart/2008/layout/LinedList"/>
    <dgm:cxn modelId="{FFE4CE2C-CCCF-4D63-8FC8-7EE271C212AF}" type="presOf" srcId="{DF7F4A30-BDDD-4BA5-9A6B-937A53A92C60}" destId="{F14BA1B7-347D-420F-8B4C-95A7CE02CDB2}" srcOrd="0" destOrd="0" presId="urn:microsoft.com/office/officeart/2008/layout/LinedList"/>
    <dgm:cxn modelId="{B07D9539-901D-4717-B426-6FFEE9C15C5B}" type="presOf" srcId="{D70DCDFF-8B07-49EB-B4C3-E2FF0BD55108}" destId="{BBAE2835-A8C3-4F32-8410-887170E54AA0}" srcOrd="0" destOrd="0" presId="urn:microsoft.com/office/officeart/2008/layout/LinedList"/>
    <dgm:cxn modelId="{F386558E-5FDA-4814-A4B6-63AF714956B4}" srcId="{AE8C3867-A038-4CA9-B737-1246E5148B23}" destId="{D70DCDFF-8B07-49EB-B4C3-E2FF0BD55108}" srcOrd="3" destOrd="0" parTransId="{26A618BE-9026-4CCC-9079-1154D850EA58}" sibTransId="{A792E4EF-6CAF-4C4E-A514-4B8A850F3B96}"/>
    <dgm:cxn modelId="{6C042593-F3C4-4121-8664-28BDE7092C1F}" type="presOf" srcId="{AE8C3867-A038-4CA9-B737-1246E5148B23}" destId="{4FC918B7-41B2-4BB2-9FE8-99654052A96F}" srcOrd="0" destOrd="0" presId="urn:microsoft.com/office/officeart/2008/layout/LinedList"/>
    <dgm:cxn modelId="{884F32BD-D719-4026-9AA9-FD9D5EA08D9D}" type="presOf" srcId="{0D30B3CE-B4D4-4DBC-AA4E-2AB889924BC9}" destId="{378F8DDF-6870-4D35-9792-C503051504D9}" srcOrd="0" destOrd="0" presId="urn:microsoft.com/office/officeart/2008/layout/LinedList"/>
    <dgm:cxn modelId="{196DD9C5-8AEF-4CC1-B87D-196F01726292}" srcId="{AE8C3867-A038-4CA9-B737-1246E5148B23}" destId="{928F92CF-F8B3-459A-9683-065D4167F0B3}" srcOrd="4" destOrd="0" parTransId="{0B42FCA6-E5A4-4671-8BAC-2D5AA0DF3619}" sibTransId="{44387DFC-0787-4B7D-B2AE-13629ECE29CA}"/>
    <dgm:cxn modelId="{3451D6CE-3BBB-4952-BC61-30876B36B827}" type="presOf" srcId="{928F92CF-F8B3-459A-9683-065D4167F0B3}" destId="{8C9C00DF-186B-4163-A865-92ABDE36C7AA}" srcOrd="0" destOrd="0" presId="urn:microsoft.com/office/officeart/2008/layout/LinedList"/>
    <dgm:cxn modelId="{441A1AD8-5C8C-42F2-9484-3A2FC9115131}" srcId="{AE8C3867-A038-4CA9-B737-1246E5148B23}" destId="{0D30B3CE-B4D4-4DBC-AA4E-2AB889924BC9}" srcOrd="0" destOrd="0" parTransId="{C05795F7-2863-4AE4-8F26-5D75CEB7FC89}" sibTransId="{7A55FE19-31B0-4577-B022-B773DBEDDF4C}"/>
    <dgm:cxn modelId="{B30E13DB-2D4B-46A3-9ECF-D2C9EF9782D1}" srcId="{AE8C3867-A038-4CA9-B737-1246E5148B23}" destId="{3E42A329-93A4-4A0A-9389-C347C67B13A7}" srcOrd="5" destOrd="0" parTransId="{1E7F18BA-28DE-46A2-924D-4FBE64B1F815}" sibTransId="{D1633B8C-99AD-4FC4-BD48-1FE4A30DE083}"/>
    <dgm:cxn modelId="{786144E8-D4C9-4CF4-BA4D-E8543CF6E503}" srcId="{AE8C3867-A038-4CA9-B737-1246E5148B23}" destId="{1772FFB6-E561-4533-9EE9-A92A14F604DD}" srcOrd="2" destOrd="0" parTransId="{A9123F93-5158-4498-A313-B9EBE85218B7}" sibTransId="{A1C3AC85-BFDE-4F9B-9130-CB89F48A1355}"/>
    <dgm:cxn modelId="{38897BF7-6012-488D-8027-5491795F49A6}" srcId="{AE8C3867-A038-4CA9-B737-1246E5148B23}" destId="{DF7F4A30-BDDD-4BA5-9A6B-937A53A92C60}" srcOrd="1" destOrd="0" parTransId="{745F0512-542F-402F-AA47-C7E1544B5603}" sibTransId="{9118E066-6586-4026-B48D-FB81895F2F8D}"/>
    <dgm:cxn modelId="{B00CC346-F423-4D21-8D00-E2386D6A62A2}" type="presParOf" srcId="{4FC918B7-41B2-4BB2-9FE8-99654052A96F}" destId="{1C9B0133-60B7-4082-B5AA-5542D91253E2}" srcOrd="0" destOrd="0" presId="urn:microsoft.com/office/officeart/2008/layout/LinedList"/>
    <dgm:cxn modelId="{7807294E-4992-4350-BE0D-043EB51863B0}" type="presParOf" srcId="{4FC918B7-41B2-4BB2-9FE8-99654052A96F}" destId="{B7A03895-0191-4010-A7DD-F8265AF04385}" srcOrd="1" destOrd="0" presId="urn:microsoft.com/office/officeart/2008/layout/LinedList"/>
    <dgm:cxn modelId="{D62263BE-CE42-43A8-861D-CDC1F818B617}" type="presParOf" srcId="{B7A03895-0191-4010-A7DD-F8265AF04385}" destId="{378F8DDF-6870-4D35-9792-C503051504D9}" srcOrd="0" destOrd="0" presId="urn:microsoft.com/office/officeart/2008/layout/LinedList"/>
    <dgm:cxn modelId="{ED1E2E15-359A-4615-9486-E86499F1E364}" type="presParOf" srcId="{B7A03895-0191-4010-A7DD-F8265AF04385}" destId="{264C1E5E-002A-418B-88DE-067EC3C4B943}" srcOrd="1" destOrd="0" presId="urn:microsoft.com/office/officeart/2008/layout/LinedList"/>
    <dgm:cxn modelId="{061D05C5-5022-4DE4-B468-D5EB67D851DD}" type="presParOf" srcId="{4FC918B7-41B2-4BB2-9FE8-99654052A96F}" destId="{BDF9304E-F48F-41D9-A19D-3E63CDC0D906}" srcOrd="2" destOrd="0" presId="urn:microsoft.com/office/officeart/2008/layout/LinedList"/>
    <dgm:cxn modelId="{DE2BC013-EEC6-4EB2-85D3-B47E06B1CBA0}" type="presParOf" srcId="{4FC918B7-41B2-4BB2-9FE8-99654052A96F}" destId="{A3CF62F1-70A5-441C-8DC6-25BF7AAE9989}" srcOrd="3" destOrd="0" presId="urn:microsoft.com/office/officeart/2008/layout/LinedList"/>
    <dgm:cxn modelId="{21297647-AB08-4CBB-961A-E5E375986D8B}" type="presParOf" srcId="{A3CF62F1-70A5-441C-8DC6-25BF7AAE9989}" destId="{F14BA1B7-347D-420F-8B4C-95A7CE02CDB2}" srcOrd="0" destOrd="0" presId="urn:microsoft.com/office/officeart/2008/layout/LinedList"/>
    <dgm:cxn modelId="{24084EE7-BD6C-4FF9-B329-5D3ED5419EC0}" type="presParOf" srcId="{A3CF62F1-70A5-441C-8DC6-25BF7AAE9989}" destId="{4363B13A-17F0-4160-8F36-D47CB5F3D4DE}" srcOrd="1" destOrd="0" presId="urn:microsoft.com/office/officeart/2008/layout/LinedList"/>
    <dgm:cxn modelId="{70ACAE43-3C45-446D-9264-A4A0FED91EE4}" type="presParOf" srcId="{4FC918B7-41B2-4BB2-9FE8-99654052A96F}" destId="{30D0FF18-5A01-4418-AB83-48A481740CF4}" srcOrd="4" destOrd="0" presId="urn:microsoft.com/office/officeart/2008/layout/LinedList"/>
    <dgm:cxn modelId="{E02B0D1B-572F-4C7C-9225-F1FD834BD62B}" type="presParOf" srcId="{4FC918B7-41B2-4BB2-9FE8-99654052A96F}" destId="{37232278-FA2A-4261-BA3A-73FDE6FDE708}" srcOrd="5" destOrd="0" presId="urn:microsoft.com/office/officeart/2008/layout/LinedList"/>
    <dgm:cxn modelId="{2A8C76BE-D7F4-45CE-9793-80C3DA1DE6AA}" type="presParOf" srcId="{37232278-FA2A-4261-BA3A-73FDE6FDE708}" destId="{726B8C4F-2B81-4612-B24B-7A037C50388E}" srcOrd="0" destOrd="0" presId="urn:microsoft.com/office/officeart/2008/layout/LinedList"/>
    <dgm:cxn modelId="{38FBD485-CDBB-4802-9E91-464544F59A47}" type="presParOf" srcId="{37232278-FA2A-4261-BA3A-73FDE6FDE708}" destId="{A795CEB8-F6AF-483A-A129-6F23EABBEE11}" srcOrd="1" destOrd="0" presId="urn:microsoft.com/office/officeart/2008/layout/LinedList"/>
    <dgm:cxn modelId="{454FC984-745F-4373-AC6D-0F7C983262DD}" type="presParOf" srcId="{4FC918B7-41B2-4BB2-9FE8-99654052A96F}" destId="{5F54262F-2188-4002-9A7D-7A502ACA19F2}" srcOrd="6" destOrd="0" presId="urn:microsoft.com/office/officeart/2008/layout/LinedList"/>
    <dgm:cxn modelId="{3558E7C1-A872-44D4-8AD5-5C6ECB87DD65}" type="presParOf" srcId="{4FC918B7-41B2-4BB2-9FE8-99654052A96F}" destId="{502A1AA4-BE06-4066-B742-C052DF6960B5}" srcOrd="7" destOrd="0" presId="urn:microsoft.com/office/officeart/2008/layout/LinedList"/>
    <dgm:cxn modelId="{620D2BB9-045A-4DAD-9368-D701C8AA01FE}" type="presParOf" srcId="{502A1AA4-BE06-4066-B742-C052DF6960B5}" destId="{BBAE2835-A8C3-4F32-8410-887170E54AA0}" srcOrd="0" destOrd="0" presId="urn:microsoft.com/office/officeart/2008/layout/LinedList"/>
    <dgm:cxn modelId="{7113087A-9B47-471C-8D1D-228615AFB068}" type="presParOf" srcId="{502A1AA4-BE06-4066-B742-C052DF6960B5}" destId="{44FC4580-28BD-4982-8250-CCFFB1158910}" srcOrd="1" destOrd="0" presId="urn:microsoft.com/office/officeart/2008/layout/LinedList"/>
    <dgm:cxn modelId="{1598823B-F087-419E-AE2D-79CB6BE20D0C}" type="presParOf" srcId="{4FC918B7-41B2-4BB2-9FE8-99654052A96F}" destId="{4AA25FF0-9953-471D-A13B-8325E615B09B}" srcOrd="8" destOrd="0" presId="urn:microsoft.com/office/officeart/2008/layout/LinedList"/>
    <dgm:cxn modelId="{B0B96BE1-9895-4916-A6A5-98B8AAAD5DE6}" type="presParOf" srcId="{4FC918B7-41B2-4BB2-9FE8-99654052A96F}" destId="{5B865854-3276-46D3-A46E-EC57C76394D3}" srcOrd="9" destOrd="0" presId="urn:microsoft.com/office/officeart/2008/layout/LinedList"/>
    <dgm:cxn modelId="{8CD8A963-923A-4874-9A99-0FFBFA250B6A}" type="presParOf" srcId="{5B865854-3276-46D3-A46E-EC57C76394D3}" destId="{8C9C00DF-186B-4163-A865-92ABDE36C7AA}" srcOrd="0" destOrd="0" presId="urn:microsoft.com/office/officeart/2008/layout/LinedList"/>
    <dgm:cxn modelId="{322F0A3F-C5DB-44B2-9429-B84DFAE66243}" type="presParOf" srcId="{5B865854-3276-46D3-A46E-EC57C76394D3}" destId="{889B9C3B-BDB6-4BD5-81E4-1DF350787962}" srcOrd="1" destOrd="0" presId="urn:microsoft.com/office/officeart/2008/layout/LinedList"/>
    <dgm:cxn modelId="{DAE44B23-2944-41C6-92C1-D75CAB6D4798}" type="presParOf" srcId="{4FC918B7-41B2-4BB2-9FE8-99654052A96F}" destId="{932C938B-7221-4BBD-BD72-6EE88A625401}" srcOrd="10" destOrd="0" presId="urn:microsoft.com/office/officeart/2008/layout/LinedList"/>
    <dgm:cxn modelId="{B71B14AB-F81F-4A0B-B458-A3B1D3E64967}" type="presParOf" srcId="{4FC918B7-41B2-4BB2-9FE8-99654052A96F}" destId="{A98DA985-F9E1-4DCA-9D0D-B71E0B911D28}" srcOrd="11" destOrd="0" presId="urn:microsoft.com/office/officeart/2008/layout/LinedList"/>
    <dgm:cxn modelId="{47A2F4FD-8F8B-4142-B392-3162545BB36C}" type="presParOf" srcId="{A98DA985-F9E1-4DCA-9D0D-B71E0B911D28}" destId="{950E9A8B-7A58-4369-BB4B-2FC69A3638BB}" srcOrd="0" destOrd="0" presId="urn:microsoft.com/office/officeart/2008/layout/LinedList"/>
    <dgm:cxn modelId="{0F6991AB-8056-4A0E-9D30-B5A3C21EC4FC}" type="presParOf" srcId="{A98DA985-F9E1-4DCA-9D0D-B71E0B911D28}" destId="{770EB9C0-22FC-49FB-8A4C-8BF80A3C446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3DD757-A62F-4859-ABAF-2C34AEBAD0A0}"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83DF1B4F-EE73-4697-B776-E2134AB5E898}">
      <dgm:prSet/>
      <dgm:spPr/>
      <dgm:t>
        <a:bodyPr/>
        <a:lstStyle/>
        <a:p>
          <a:r>
            <a:rPr lang="en-US" dirty="0"/>
            <a:t>The methodology used in this project is Knowledge Data Discovery (KDD).</a:t>
          </a:r>
        </a:p>
      </dgm:t>
    </dgm:pt>
    <dgm:pt modelId="{03985E19-186E-4334-9317-0EC26F6C4D9E}" type="parTrans" cxnId="{EC89B641-2F9A-4628-82FC-FDA5E7F20EEC}">
      <dgm:prSet/>
      <dgm:spPr/>
      <dgm:t>
        <a:bodyPr/>
        <a:lstStyle/>
        <a:p>
          <a:endParaRPr lang="en-US"/>
        </a:p>
      </dgm:t>
    </dgm:pt>
    <dgm:pt modelId="{3D42C6DF-F7E1-4411-9827-6EBD23DB0837}" type="sibTrans" cxnId="{EC89B641-2F9A-4628-82FC-FDA5E7F20EEC}">
      <dgm:prSet/>
      <dgm:spPr/>
      <dgm:t>
        <a:bodyPr/>
        <a:lstStyle/>
        <a:p>
          <a:endParaRPr lang="en-US"/>
        </a:p>
      </dgm:t>
    </dgm:pt>
    <dgm:pt modelId="{DB74CB84-C308-45DF-827E-B7DB2FB62BF7}">
      <dgm:prSet/>
      <dgm:spPr/>
      <dgm:t>
        <a:bodyPr/>
        <a:lstStyle/>
        <a:p>
          <a:r>
            <a:rPr lang="en-US" dirty="0"/>
            <a:t>For implementation of this project the data is taken from the Kaggle website. The data consists of 26 different attributes. </a:t>
          </a:r>
        </a:p>
      </dgm:t>
    </dgm:pt>
    <dgm:pt modelId="{10D2CB8A-6945-4A3F-8D15-F193A11041D7}" type="parTrans" cxnId="{FB5F45C9-124A-4747-8B44-B1B4F9B7F2D5}">
      <dgm:prSet/>
      <dgm:spPr/>
      <dgm:t>
        <a:bodyPr/>
        <a:lstStyle/>
        <a:p>
          <a:endParaRPr lang="en-US"/>
        </a:p>
      </dgm:t>
    </dgm:pt>
    <dgm:pt modelId="{6D234CDC-6AD8-45C8-B2A7-52C30D1D3EC8}" type="sibTrans" cxnId="{FB5F45C9-124A-4747-8B44-B1B4F9B7F2D5}">
      <dgm:prSet/>
      <dgm:spPr/>
      <dgm:t>
        <a:bodyPr/>
        <a:lstStyle/>
        <a:p>
          <a:endParaRPr lang="en-US"/>
        </a:p>
      </dgm:t>
    </dgm:pt>
    <dgm:pt modelId="{1065EE32-7023-4299-ACAB-7E648E69B02A}">
      <dgm:prSet/>
      <dgm:spPr/>
      <dgm:t>
        <a:bodyPr/>
        <a:lstStyle/>
        <a:p>
          <a:r>
            <a:rPr lang="en-US" dirty="0"/>
            <a:t>Exploratory Data Analysis is carried out on data before implementing the models. </a:t>
          </a:r>
        </a:p>
      </dgm:t>
    </dgm:pt>
    <dgm:pt modelId="{60865C81-EE35-4690-8E90-612F7F1A0DC2}" type="parTrans" cxnId="{4FF16B87-3BE3-448E-AF6A-B188457CD99B}">
      <dgm:prSet/>
      <dgm:spPr/>
      <dgm:t>
        <a:bodyPr/>
        <a:lstStyle/>
        <a:p>
          <a:endParaRPr lang="en-US"/>
        </a:p>
      </dgm:t>
    </dgm:pt>
    <dgm:pt modelId="{91E6ED3E-3311-4BD8-A3B1-D666889B2E05}" type="sibTrans" cxnId="{4FF16B87-3BE3-448E-AF6A-B188457CD99B}">
      <dgm:prSet/>
      <dgm:spPr/>
      <dgm:t>
        <a:bodyPr/>
        <a:lstStyle/>
        <a:p>
          <a:endParaRPr lang="en-US"/>
        </a:p>
      </dgm:t>
    </dgm:pt>
    <dgm:pt modelId="{108524C4-1538-4CF6-84E9-0E1DB6A40D58}">
      <dgm:prSet/>
      <dgm:spPr/>
      <dgm:t>
        <a:bodyPr/>
        <a:lstStyle/>
        <a:p>
          <a:r>
            <a:rPr lang="en-US" dirty="0"/>
            <a:t>Missing values using mice, outliers by plotting box-plot were checked. The necessary cleaning and transformation were carried out.</a:t>
          </a:r>
        </a:p>
      </dgm:t>
    </dgm:pt>
    <dgm:pt modelId="{B7D1A8BC-2E09-40A1-8D22-6A5D315F602C}" type="parTrans" cxnId="{F696B27A-7DAB-4486-BA33-5B42ED0F2760}">
      <dgm:prSet/>
      <dgm:spPr/>
      <dgm:t>
        <a:bodyPr/>
        <a:lstStyle/>
        <a:p>
          <a:endParaRPr lang="en-US"/>
        </a:p>
      </dgm:t>
    </dgm:pt>
    <dgm:pt modelId="{F1CC673D-1996-4766-A446-AF832EE32CD7}" type="sibTrans" cxnId="{F696B27A-7DAB-4486-BA33-5B42ED0F2760}">
      <dgm:prSet/>
      <dgm:spPr/>
      <dgm:t>
        <a:bodyPr/>
        <a:lstStyle/>
        <a:p>
          <a:endParaRPr lang="en-US"/>
        </a:p>
      </dgm:t>
    </dgm:pt>
    <dgm:pt modelId="{A91B4863-FC78-4EFD-925A-750712718AFC}" type="pres">
      <dgm:prSet presAssocID="{A33DD757-A62F-4859-ABAF-2C34AEBAD0A0}" presName="vert0" presStyleCnt="0">
        <dgm:presLayoutVars>
          <dgm:dir/>
          <dgm:animOne val="branch"/>
          <dgm:animLvl val="lvl"/>
        </dgm:presLayoutVars>
      </dgm:prSet>
      <dgm:spPr/>
    </dgm:pt>
    <dgm:pt modelId="{0E7B3D6B-FF73-4B7D-9197-4A1ADC72EF2E}" type="pres">
      <dgm:prSet presAssocID="{83DF1B4F-EE73-4697-B776-E2134AB5E898}" presName="thickLine" presStyleLbl="alignNode1" presStyleIdx="0" presStyleCnt="4"/>
      <dgm:spPr/>
    </dgm:pt>
    <dgm:pt modelId="{01B16FDA-E8F4-4F48-8110-5DF7D524A7B3}" type="pres">
      <dgm:prSet presAssocID="{83DF1B4F-EE73-4697-B776-E2134AB5E898}" presName="horz1" presStyleCnt="0"/>
      <dgm:spPr/>
    </dgm:pt>
    <dgm:pt modelId="{B3E42D3F-3A88-4614-8FFD-3EA97A69A8EF}" type="pres">
      <dgm:prSet presAssocID="{83DF1B4F-EE73-4697-B776-E2134AB5E898}" presName="tx1" presStyleLbl="revTx" presStyleIdx="0" presStyleCnt="4"/>
      <dgm:spPr/>
    </dgm:pt>
    <dgm:pt modelId="{5A3C0AF5-2037-4A04-BEE7-9886B2AEDE3A}" type="pres">
      <dgm:prSet presAssocID="{83DF1B4F-EE73-4697-B776-E2134AB5E898}" presName="vert1" presStyleCnt="0"/>
      <dgm:spPr/>
    </dgm:pt>
    <dgm:pt modelId="{760CDB2C-5F16-4538-84BB-D3EB99EDBF59}" type="pres">
      <dgm:prSet presAssocID="{DB74CB84-C308-45DF-827E-B7DB2FB62BF7}" presName="thickLine" presStyleLbl="alignNode1" presStyleIdx="1" presStyleCnt="4"/>
      <dgm:spPr/>
    </dgm:pt>
    <dgm:pt modelId="{74A60368-B406-4920-B1E8-4714BB375D30}" type="pres">
      <dgm:prSet presAssocID="{DB74CB84-C308-45DF-827E-B7DB2FB62BF7}" presName="horz1" presStyleCnt="0"/>
      <dgm:spPr/>
    </dgm:pt>
    <dgm:pt modelId="{76494A95-2825-414B-BF2D-B34344A47FD1}" type="pres">
      <dgm:prSet presAssocID="{DB74CB84-C308-45DF-827E-B7DB2FB62BF7}" presName="tx1" presStyleLbl="revTx" presStyleIdx="1" presStyleCnt="4"/>
      <dgm:spPr/>
    </dgm:pt>
    <dgm:pt modelId="{C3BFC054-6811-48D0-B0EA-6CE87FE94CDF}" type="pres">
      <dgm:prSet presAssocID="{DB74CB84-C308-45DF-827E-B7DB2FB62BF7}" presName="vert1" presStyleCnt="0"/>
      <dgm:spPr/>
    </dgm:pt>
    <dgm:pt modelId="{CA157BEF-57C3-4853-ADC3-F6EDB7D0B30E}" type="pres">
      <dgm:prSet presAssocID="{1065EE32-7023-4299-ACAB-7E648E69B02A}" presName="thickLine" presStyleLbl="alignNode1" presStyleIdx="2" presStyleCnt="4"/>
      <dgm:spPr/>
    </dgm:pt>
    <dgm:pt modelId="{E08C34A5-9ADD-4AAF-A194-2125FE993047}" type="pres">
      <dgm:prSet presAssocID="{1065EE32-7023-4299-ACAB-7E648E69B02A}" presName="horz1" presStyleCnt="0"/>
      <dgm:spPr/>
    </dgm:pt>
    <dgm:pt modelId="{5045B381-2EB9-48B6-8DD5-D0EC282DAC2A}" type="pres">
      <dgm:prSet presAssocID="{1065EE32-7023-4299-ACAB-7E648E69B02A}" presName="tx1" presStyleLbl="revTx" presStyleIdx="2" presStyleCnt="4"/>
      <dgm:spPr/>
    </dgm:pt>
    <dgm:pt modelId="{1DF2BC6D-5647-467B-9A7F-BA876C32B4E4}" type="pres">
      <dgm:prSet presAssocID="{1065EE32-7023-4299-ACAB-7E648E69B02A}" presName="vert1" presStyleCnt="0"/>
      <dgm:spPr/>
    </dgm:pt>
    <dgm:pt modelId="{CC6E5BDB-7B76-4523-8E95-90233C1C94A2}" type="pres">
      <dgm:prSet presAssocID="{108524C4-1538-4CF6-84E9-0E1DB6A40D58}" presName="thickLine" presStyleLbl="alignNode1" presStyleIdx="3" presStyleCnt="4"/>
      <dgm:spPr/>
    </dgm:pt>
    <dgm:pt modelId="{ED5BE26D-D1E9-4769-8602-E5E09103FE64}" type="pres">
      <dgm:prSet presAssocID="{108524C4-1538-4CF6-84E9-0E1DB6A40D58}" presName="horz1" presStyleCnt="0"/>
      <dgm:spPr/>
    </dgm:pt>
    <dgm:pt modelId="{946B2A98-2878-43BB-A20B-26B7F5F1EBEC}" type="pres">
      <dgm:prSet presAssocID="{108524C4-1538-4CF6-84E9-0E1DB6A40D58}" presName="tx1" presStyleLbl="revTx" presStyleIdx="3" presStyleCnt="4"/>
      <dgm:spPr/>
    </dgm:pt>
    <dgm:pt modelId="{6B199730-7224-481C-910C-BD930EC56FF3}" type="pres">
      <dgm:prSet presAssocID="{108524C4-1538-4CF6-84E9-0E1DB6A40D58}" presName="vert1" presStyleCnt="0"/>
      <dgm:spPr/>
    </dgm:pt>
  </dgm:ptLst>
  <dgm:cxnLst>
    <dgm:cxn modelId="{8624DD0B-60F7-4D5C-9E95-74AEDBCAF2DF}" type="presOf" srcId="{83DF1B4F-EE73-4697-B776-E2134AB5E898}" destId="{B3E42D3F-3A88-4614-8FFD-3EA97A69A8EF}" srcOrd="0" destOrd="0" presId="urn:microsoft.com/office/officeart/2008/layout/LinedList"/>
    <dgm:cxn modelId="{F02F311E-7C79-4908-A314-1F44B9ABCB07}" type="presOf" srcId="{1065EE32-7023-4299-ACAB-7E648E69B02A}" destId="{5045B381-2EB9-48B6-8DD5-D0EC282DAC2A}" srcOrd="0" destOrd="0" presId="urn:microsoft.com/office/officeart/2008/layout/LinedList"/>
    <dgm:cxn modelId="{EC89B641-2F9A-4628-82FC-FDA5E7F20EEC}" srcId="{A33DD757-A62F-4859-ABAF-2C34AEBAD0A0}" destId="{83DF1B4F-EE73-4697-B776-E2134AB5E898}" srcOrd="0" destOrd="0" parTransId="{03985E19-186E-4334-9317-0EC26F6C4D9E}" sibTransId="{3D42C6DF-F7E1-4411-9827-6EBD23DB0837}"/>
    <dgm:cxn modelId="{33282377-651F-4380-88CD-1BB68500EB0A}" type="presOf" srcId="{108524C4-1538-4CF6-84E9-0E1DB6A40D58}" destId="{946B2A98-2878-43BB-A20B-26B7F5F1EBEC}" srcOrd="0" destOrd="0" presId="urn:microsoft.com/office/officeart/2008/layout/LinedList"/>
    <dgm:cxn modelId="{F696B27A-7DAB-4486-BA33-5B42ED0F2760}" srcId="{A33DD757-A62F-4859-ABAF-2C34AEBAD0A0}" destId="{108524C4-1538-4CF6-84E9-0E1DB6A40D58}" srcOrd="3" destOrd="0" parTransId="{B7D1A8BC-2E09-40A1-8D22-6A5D315F602C}" sibTransId="{F1CC673D-1996-4766-A446-AF832EE32CD7}"/>
    <dgm:cxn modelId="{4FF16B87-3BE3-448E-AF6A-B188457CD99B}" srcId="{A33DD757-A62F-4859-ABAF-2C34AEBAD0A0}" destId="{1065EE32-7023-4299-ACAB-7E648E69B02A}" srcOrd="2" destOrd="0" parTransId="{60865C81-EE35-4690-8E90-612F7F1A0DC2}" sibTransId="{91E6ED3E-3311-4BD8-A3B1-D666889B2E05}"/>
    <dgm:cxn modelId="{6E419293-D1AA-4D5D-ADCF-ED045FC65571}" type="presOf" srcId="{DB74CB84-C308-45DF-827E-B7DB2FB62BF7}" destId="{76494A95-2825-414B-BF2D-B34344A47FD1}" srcOrd="0" destOrd="0" presId="urn:microsoft.com/office/officeart/2008/layout/LinedList"/>
    <dgm:cxn modelId="{631D24AE-70AA-4387-9381-C65722A604A2}" type="presOf" srcId="{A33DD757-A62F-4859-ABAF-2C34AEBAD0A0}" destId="{A91B4863-FC78-4EFD-925A-750712718AFC}" srcOrd="0" destOrd="0" presId="urn:microsoft.com/office/officeart/2008/layout/LinedList"/>
    <dgm:cxn modelId="{FB5F45C9-124A-4747-8B44-B1B4F9B7F2D5}" srcId="{A33DD757-A62F-4859-ABAF-2C34AEBAD0A0}" destId="{DB74CB84-C308-45DF-827E-B7DB2FB62BF7}" srcOrd="1" destOrd="0" parTransId="{10D2CB8A-6945-4A3F-8D15-F193A11041D7}" sibTransId="{6D234CDC-6AD8-45C8-B2A7-52C30D1D3EC8}"/>
    <dgm:cxn modelId="{060D3BDA-87CA-4CB3-8A7F-471C78033362}" type="presParOf" srcId="{A91B4863-FC78-4EFD-925A-750712718AFC}" destId="{0E7B3D6B-FF73-4B7D-9197-4A1ADC72EF2E}" srcOrd="0" destOrd="0" presId="urn:microsoft.com/office/officeart/2008/layout/LinedList"/>
    <dgm:cxn modelId="{4B0AC98D-6625-4AFA-9933-05FBA8DE6042}" type="presParOf" srcId="{A91B4863-FC78-4EFD-925A-750712718AFC}" destId="{01B16FDA-E8F4-4F48-8110-5DF7D524A7B3}" srcOrd="1" destOrd="0" presId="urn:microsoft.com/office/officeart/2008/layout/LinedList"/>
    <dgm:cxn modelId="{68A042C9-9697-435C-947D-558A9905DCE9}" type="presParOf" srcId="{01B16FDA-E8F4-4F48-8110-5DF7D524A7B3}" destId="{B3E42D3F-3A88-4614-8FFD-3EA97A69A8EF}" srcOrd="0" destOrd="0" presId="urn:microsoft.com/office/officeart/2008/layout/LinedList"/>
    <dgm:cxn modelId="{904E3640-960E-44A0-B02A-5717DD41676B}" type="presParOf" srcId="{01B16FDA-E8F4-4F48-8110-5DF7D524A7B3}" destId="{5A3C0AF5-2037-4A04-BEE7-9886B2AEDE3A}" srcOrd="1" destOrd="0" presId="urn:microsoft.com/office/officeart/2008/layout/LinedList"/>
    <dgm:cxn modelId="{3544BADF-8977-4D44-812A-CC07578D9764}" type="presParOf" srcId="{A91B4863-FC78-4EFD-925A-750712718AFC}" destId="{760CDB2C-5F16-4538-84BB-D3EB99EDBF59}" srcOrd="2" destOrd="0" presId="urn:microsoft.com/office/officeart/2008/layout/LinedList"/>
    <dgm:cxn modelId="{724941E9-CB30-49AE-8371-2C10D9DE0144}" type="presParOf" srcId="{A91B4863-FC78-4EFD-925A-750712718AFC}" destId="{74A60368-B406-4920-B1E8-4714BB375D30}" srcOrd="3" destOrd="0" presId="urn:microsoft.com/office/officeart/2008/layout/LinedList"/>
    <dgm:cxn modelId="{AB5A80B2-7DC9-4292-8A90-76E7CDD8E8BE}" type="presParOf" srcId="{74A60368-B406-4920-B1E8-4714BB375D30}" destId="{76494A95-2825-414B-BF2D-B34344A47FD1}" srcOrd="0" destOrd="0" presId="urn:microsoft.com/office/officeart/2008/layout/LinedList"/>
    <dgm:cxn modelId="{951B5291-D70A-4D64-9BC8-8D49F1CC5015}" type="presParOf" srcId="{74A60368-B406-4920-B1E8-4714BB375D30}" destId="{C3BFC054-6811-48D0-B0EA-6CE87FE94CDF}" srcOrd="1" destOrd="0" presId="urn:microsoft.com/office/officeart/2008/layout/LinedList"/>
    <dgm:cxn modelId="{8FFFA1E9-E534-42A8-BDBD-6CF94792737B}" type="presParOf" srcId="{A91B4863-FC78-4EFD-925A-750712718AFC}" destId="{CA157BEF-57C3-4853-ADC3-F6EDB7D0B30E}" srcOrd="4" destOrd="0" presId="urn:microsoft.com/office/officeart/2008/layout/LinedList"/>
    <dgm:cxn modelId="{E400F04C-1A63-4D7F-8452-818678EFC55A}" type="presParOf" srcId="{A91B4863-FC78-4EFD-925A-750712718AFC}" destId="{E08C34A5-9ADD-4AAF-A194-2125FE993047}" srcOrd="5" destOrd="0" presId="urn:microsoft.com/office/officeart/2008/layout/LinedList"/>
    <dgm:cxn modelId="{20A50664-8F0A-48F9-B2D9-A697FF705867}" type="presParOf" srcId="{E08C34A5-9ADD-4AAF-A194-2125FE993047}" destId="{5045B381-2EB9-48B6-8DD5-D0EC282DAC2A}" srcOrd="0" destOrd="0" presId="urn:microsoft.com/office/officeart/2008/layout/LinedList"/>
    <dgm:cxn modelId="{9E0FAE8F-51E2-44CC-8A3A-710BF7AD853F}" type="presParOf" srcId="{E08C34A5-9ADD-4AAF-A194-2125FE993047}" destId="{1DF2BC6D-5647-467B-9A7F-BA876C32B4E4}" srcOrd="1" destOrd="0" presId="urn:microsoft.com/office/officeart/2008/layout/LinedList"/>
    <dgm:cxn modelId="{67AA98F1-C415-450F-855A-5DBABF223F97}" type="presParOf" srcId="{A91B4863-FC78-4EFD-925A-750712718AFC}" destId="{CC6E5BDB-7B76-4523-8E95-90233C1C94A2}" srcOrd="6" destOrd="0" presId="urn:microsoft.com/office/officeart/2008/layout/LinedList"/>
    <dgm:cxn modelId="{23B5F572-FF72-4172-B85C-9791F35FAAE0}" type="presParOf" srcId="{A91B4863-FC78-4EFD-925A-750712718AFC}" destId="{ED5BE26D-D1E9-4769-8602-E5E09103FE64}" srcOrd="7" destOrd="0" presId="urn:microsoft.com/office/officeart/2008/layout/LinedList"/>
    <dgm:cxn modelId="{5F53F451-6937-437B-B88F-80ABE9FF7B76}" type="presParOf" srcId="{ED5BE26D-D1E9-4769-8602-E5E09103FE64}" destId="{946B2A98-2878-43BB-A20B-26B7F5F1EBEC}" srcOrd="0" destOrd="0" presId="urn:microsoft.com/office/officeart/2008/layout/LinedList"/>
    <dgm:cxn modelId="{3C96053F-F93E-4511-BD0B-44E4564AC0A4}" type="presParOf" srcId="{ED5BE26D-D1E9-4769-8602-E5E09103FE64}" destId="{6B199730-7224-481C-910C-BD930EC56FF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B0133-60B7-4082-B5AA-5542D91253E2}">
      <dsp:nvSpPr>
        <dsp:cNvPr id="0" name=""/>
        <dsp:cNvSpPr/>
      </dsp:nvSpPr>
      <dsp:spPr>
        <a:xfrm>
          <a:off x="0" y="180"/>
          <a:ext cx="6492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8F8DDF-6870-4D35-9792-C503051504D9}">
      <dsp:nvSpPr>
        <dsp:cNvPr id="0" name=""/>
        <dsp:cNvSpPr/>
      </dsp:nvSpPr>
      <dsp:spPr>
        <a:xfrm>
          <a:off x="0" y="180"/>
          <a:ext cx="6492875" cy="8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Mobile gaming is one of the favorite hobbies among children's and adults and on an average each individual spends around six hours in playing games.</a:t>
          </a:r>
        </a:p>
      </dsp:txBody>
      <dsp:txXfrm>
        <a:off x="0" y="180"/>
        <a:ext cx="6492875" cy="824886"/>
      </dsp:txXfrm>
    </dsp:sp>
    <dsp:sp modelId="{BDF9304E-F48F-41D9-A19D-3E63CDC0D906}">
      <dsp:nvSpPr>
        <dsp:cNvPr id="0" name=""/>
        <dsp:cNvSpPr/>
      </dsp:nvSpPr>
      <dsp:spPr>
        <a:xfrm>
          <a:off x="0" y="825067"/>
          <a:ext cx="6492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4BA1B7-347D-420F-8B4C-95A7CE02CDB2}">
      <dsp:nvSpPr>
        <dsp:cNvPr id="0" name=""/>
        <dsp:cNvSpPr/>
      </dsp:nvSpPr>
      <dsp:spPr>
        <a:xfrm>
          <a:off x="0" y="825067"/>
          <a:ext cx="6492875" cy="8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PUBG is one of the latest game which has caught tremendous attention of people in the year 2017.</a:t>
          </a:r>
          <a:endParaRPr lang="en-US" sz="1800" kern="1200" dirty="0"/>
        </a:p>
      </dsp:txBody>
      <dsp:txXfrm>
        <a:off x="0" y="825067"/>
        <a:ext cx="6492875" cy="824886"/>
      </dsp:txXfrm>
    </dsp:sp>
    <dsp:sp modelId="{30D0FF18-5A01-4418-AB83-48A481740CF4}">
      <dsp:nvSpPr>
        <dsp:cNvPr id="0" name=""/>
        <dsp:cNvSpPr/>
      </dsp:nvSpPr>
      <dsp:spPr>
        <a:xfrm>
          <a:off x="0" y="1649954"/>
          <a:ext cx="6492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6B8C4F-2B81-4612-B24B-7A037C50388E}">
      <dsp:nvSpPr>
        <dsp:cNvPr id="0" name=""/>
        <dsp:cNvSpPr/>
      </dsp:nvSpPr>
      <dsp:spPr>
        <a:xfrm>
          <a:off x="0" y="1649954"/>
          <a:ext cx="6492875" cy="8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x-none" sz="1800" kern="1200" dirty="0"/>
            <a:t>Tencent Games and PUBG Corporation has developed PUBG MOBILE, it is based on “PLAYERUNKNOWN’S BATTLEGROUND”, available for cellphone</a:t>
          </a:r>
          <a:r>
            <a:rPr lang="en-US" sz="1800" kern="1200" dirty="0"/>
            <a:t>s</a:t>
          </a:r>
          <a:r>
            <a:rPr lang="x-none" sz="1800" kern="1200" dirty="0"/>
            <a:t>, PC and Xbox.</a:t>
          </a:r>
          <a:endParaRPr lang="en-US" sz="1800" kern="1200" dirty="0"/>
        </a:p>
      </dsp:txBody>
      <dsp:txXfrm>
        <a:off x="0" y="1649954"/>
        <a:ext cx="6492875" cy="824886"/>
      </dsp:txXfrm>
    </dsp:sp>
    <dsp:sp modelId="{5F54262F-2188-4002-9A7D-7A502ACA19F2}">
      <dsp:nvSpPr>
        <dsp:cNvPr id="0" name=""/>
        <dsp:cNvSpPr/>
      </dsp:nvSpPr>
      <dsp:spPr>
        <a:xfrm>
          <a:off x="0" y="2474840"/>
          <a:ext cx="6492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AE2835-A8C3-4F32-8410-887170E54AA0}">
      <dsp:nvSpPr>
        <dsp:cNvPr id="0" name=""/>
        <dsp:cNvSpPr/>
      </dsp:nvSpPr>
      <dsp:spPr>
        <a:xfrm>
          <a:off x="0" y="2474840"/>
          <a:ext cx="6492875" cy="8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There are total 400 million subscribers of PUBG mobile as of 19</a:t>
          </a:r>
          <a:r>
            <a:rPr lang="en-US" sz="1800" kern="1200" baseline="30000"/>
            <a:t>th</a:t>
          </a:r>
          <a:r>
            <a:rPr lang="en-US" sz="1800" kern="1200"/>
            <a:t> June 2018.</a:t>
          </a:r>
          <a:endParaRPr lang="en-US" sz="1800" kern="1200" dirty="0"/>
        </a:p>
      </dsp:txBody>
      <dsp:txXfrm>
        <a:off x="0" y="2474840"/>
        <a:ext cx="6492875" cy="824886"/>
      </dsp:txXfrm>
    </dsp:sp>
    <dsp:sp modelId="{4AA25FF0-9953-471D-A13B-8325E615B09B}">
      <dsp:nvSpPr>
        <dsp:cNvPr id="0" name=""/>
        <dsp:cNvSpPr/>
      </dsp:nvSpPr>
      <dsp:spPr>
        <a:xfrm>
          <a:off x="0" y="3299727"/>
          <a:ext cx="6492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9C00DF-186B-4163-A865-92ABDE36C7AA}">
      <dsp:nvSpPr>
        <dsp:cNvPr id="0" name=""/>
        <dsp:cNvSpPr/>
      </dsp:nvSpPr>
      <dsp:spPr>
        <a:xfrm>
          <a:off x="0" y="3299727"/>
          <a:ext cx="6486534" cy="1204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Total 100 players parachute on remote location and forces players under shrinking zone where the battle begins. Players must find their weapons, medic kit, boost and so on for the battle. Last man on island is declared as winner of the game.</a:t>
          </a:r>
          <a:endParaRPr lang="en-US" sz="1800" kern="1200" dirty="0"/>
        </a:p>
      </dsp:txBody>
      <dsp:txXfrm>
        <a:off x="0" y="3299727"/>
        <a:ext cx="6486534" cy="1204441"/>
      </dsp:txXfrm>
    </dsp:sp>
    <dsp:sp modelId="{932C938B-7221-4BBD-BD72-6EE88A625401}">
      <dsp:nvSpPr>
        <dsp:cNvPr id="0" name=""/>
        <dsp:cNvSpPr/>
      </dsp:nvSpPr>
      <dsp:spPr>
        <a:xfrm>
          <a:off x="0" y="4504169"/>
          <a:ext cx="6492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0E9A8B-7A58-4369-BB4B-2FC69A3638BB}">
      <dsp:nvSpPr>
        <dsp:cNvPr id="0" name=""/>
        <dsp:cNvSpPr/>
      </dsp:nvSpPr>
      <dsp:spPr>
        <a:xfrm>
          <a:off x="0" y="4504169"/>
          <a:ext cx="6492875" cy="82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There has been trend in research for analyzing or predicting the winner of different games.   </a:t>
          </a:r>
        </a:p>
      </dsp:txBody>
      <dsp:txXfrm>
        <a:off x="0" y="4504169"/>
        <a:ext cx="6492875" cy="8248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B3D6B-FF73-4B7D-9197-4A1ADC72EF2E}">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E42D3F-3A88-4614-8FFD-3EA97A69A8EF}">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The methodology used in this project is Knowledge Data Discovery (KDD).</a:t>
          </a:r>
        </a:p>
      </dsp:txBody>
      <dsp:txXfrm>
        <a:off x="0" y="0"/>
        <a:ext cx="6492875" cy="1276350"/>
      </dsp:txXfrm>
    </dsp:sp>
    <dsp:sp modelId="{760CDB2C-5F16-4538-84BB-D3EB99EDBF59}">
      <dsp:nvSpPr>
        <dsp:cNvPr id="0" name=""/>
        <dsp:cNvSpPr/>
      </dsp:nvSpPr>
      <dsp:spPr>
        <a:xfrm>
          <a:off x="0" y="127635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494A95-2825-414B-BF2D-B34344A47FD1}">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For implementation of this project the data is taken from the Kaggle website. The data consists of 26 different attributes. </a:t>
          </a:r>
        </a:p>
      </dsp:txBody>
      <dsp:txXfrm>
        <a:off x="0" y="1276350"/>
        <a:ext cx="6492875" cy="1276350"/>
      </dsp:txXfrm>
    </dsp:sp>
    <dsp:sp modelId="{CA157BEF-57C3-4853-ADC3-F6EDB7D0B30E}">
      <dsp:nvSpPr>
        <dsp:cNvPr id="0" name=""/>
        <dsp:cNvSpPr/>
      </dsp:nvSpPr>
      <dsp:spPr>
        <a:xfrm>
          <a:off x="0" y="255270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45B381-2EB9-48B6-8DD5-D0EC282DAC2A}">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Exploratory Data Analysis is carried out on data before implementing the models. </a:t>
          </a:r>
        </a:p>
      </dsp:txBody>
      <dsp:txXfrm>
        <a:off x="0" y="2552700"/>
        <a:ext cx="6492875" cy="1276350"/>
      </dsp:txXfrm>
    </dsp:sp>
    <dsp:sp modelId="{CC6E5BDB-7B76-4523-8E95-90233C1C94A2}">
      <dsp:nvSpPr>
        <dsp:cNvPr id="0" name=""/>
        <dsp:cNvSpPr/>
      </dsp:nvSpPr>
      <dsp:spPr>
        <a:xfrm>
          <a:off x="0" y="3829050"/>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6B2A98-2878-43BB-A20B-26B7F5F1EBEC}">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Missing values using mice, outliers by plotting box-plot were checked. The necessary cleaning and transformation were carried out.</a:t>
          </a:r>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0F8E-057A-45E9-81C5-E49D9C14D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B4C67-2953-4FB4-BEDB-CEEDB50D2D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7958B1-55A8-4BD2-B85A-23A18F27666C}"/>
              </a:ext>
            </a:extLst>
          </p:cNvPr>
          <p:cNvSpPr>
            <a:spLocks noGrp="1"/>
          </p:cNvSpPr>
          <p:nvPr>
            <p:ph type="dt" sz="half" idx="10"/>
          </p:nvPr>
        </p:nvSpPr>
        <p:spPr/>
        <p:txBody>
          <a:bodyPr/>
          <a:lstStyle/>
          <a:p>
            <a:fld id="{43E599C4-E82F-4867-88A2-0D4A28C9DF9D}" type="datetimeFigureOut">
              <a:rPr lang="en-US" smtClean="0"/>
              <a:t>4/27/2019</a:t>
            </a:fld>
            <a:endParaRPr lang="en-US"/>
          </a:p>
        </p:txBody>
      </p:sp>
      <p:sp>
        <p:nvSpPr>
          <p:cNvPr id="5" name="Footer Placeholder 4">
            <a:extLst>
              <a:ext uri="{FF2B5EF4-FFF2-40B4-BE49-F238E27FC236}">
                <a16:creationId xmlns:a16="http://schemas.microsoft.com/office/drawing/2014/main" id="{DB5BAA36-2E2D-4F56-86CF-5C403081D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7828B-7AE6-4E7E-AA6D-723DF1B4835A}"/>
              </a:ext>
            </a:extLst>
          </p:cNvPr>
          <p:cNvSpPr>
            <a:spLocks noGrp="1"/>
          </p:cNvSpPr>
          <p:nvPr>
            <p:ph type="sldNum" sz="quarter" idx="12"/>
          </p:nvPr>
        </p:nvSpPr>
        <p:spPr/>
        <p:txBody>
          <a:bodyPr/>
          <a:lstStyle/>
          <a:p>
            <a:fld id="{790678A6-D37A-4BB3-8FF2-D2DA760CF5D7}" type="slidenum">
              <a:rPr lang="en-US" smtClean="0"/>
              <a:t>‹#›</a:t>
            </a:fld>
            <a:endParaRPr lang="en-US"/>
          </a:p>
        </p:txBody>
      </p:sp>
    </p:spTree>
    <p:extLst>
      <p:ext uri="{BB962C8B-B14F-4D97-AF65-F5344CB8AC3E}">
        <p14:creationId xmlns:p14="http://schemas.microsoft.com/office/powerpoint/2010/main" val="1884992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4B87-6476-4E24-8F28-D3C7D05482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28FCE2-61E7-40A0-A348-3D072CA96A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18FE7-5634-482A-9536-4E1EFF0F26FF}"/>
              </a:ext>
            </a:extLst>
          </p:cNvPr>
          <p:cNvSpPr>
            <a:spLocks noGrp="1"/>
          </p:cNvSpPr>
          <p:nvPr>
            <p:ph type="dt" sz="half" idx="10"/>
          </p:nvPr>
        </p:nvSpPr>
        <p:spPr/>
        <p:txBody>
          <a:bodyPr/>
          <a:lstStyle/>
          <a:p>
            <a:fld id="{43E599C4-E82F-4867-88A2-0D4A28C9DF9D}" type="datetimeFigureOut">
              <a:rPr lang="en-US" smtClean="0"/>
              <a:t>4/27/2019</a:t>
            </a:fld>
            <a:endParaRPr lang="en-US"/>
          </a:p>
        </p:txBody>
      </p:sp>
      <p:sp>
        <p:nvSpPr>
          <p:cNvPr id="5" name="Footer Placeholder 4">
            <a:extLst>
              <a:ext uri="{FF2B5EF4-FFF2-40B4-BE49-F238E27FC236}">
                <a16:creationId xmlns:a16="http://schemas.microsoft.com/office/drawing/2014/main" id="{C0FCC2FA-42DA-49ED-AC6E-543F690136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17A59-F22F-4F19-BE25-B3D6B4F4303E}"/>
              </a:ext>
            </a:extLst>
          </p:cNvPr>
          <p:cNvSpPr>
            <a:spLocks noGrp="1"/>
          </p:cNvSpPr>
          <p:nvPr>
            <p:ph type="sldNum" sz="quarter" idx="12"/>
          </p:nvPr>
        </p:nvSpPr>
        <p:spPr/>
        <p:txBody>
          <a:bodyPr/>
          <a:lstStyle/>
          <a:p>
            <a:fld id="{790678A6-D37A-4BB3-8FF2-D2DA760CF5D7}" type="slidenum">
              <a:rPr lang="en-US" smtClean="0"/>
              <a:t>‹#›</a:t>
            </a:fld>
            <a:endParaRPr lang="en-US"/>
          </a:p>
        </p:txBody>
      </p:sp>
    </p:spTree>
    <p:extLst>
      <p:ext uri="{BB962C8B-B14F-4D97-AF65-F5344CB8AC3E}">
        <p14:creationId xmlns:p14="http://schemas.microsoft.com/office/powerpoint/2010/main" val="180269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0FECFD-AF81-4694-BA81-81599221B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022097-00C1-4435-9E02-4FCB57BEC4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58AF5-11F6-4263-9CEF-721FE3D40059}"/>
              </a:ext>
            </a:extLst>
          </p:cNvPr>
          <p:cNvSpPr>
            <a:spLocks noGrp="1"/>
          </p:cNvSpPr>
          <p:nvPr>
            <p:ph type="dt" sz="half" idx="10"/>
          </p:nvPr>
        </p:nvSpPr>
        <p:spPr/>
        <p:txBody>
          <a:bodyPr/>
          <a:lstStyle/>
          <a:p>
            <a:fld id="{43E599C4-E82F-4867-88A2-0D4A28C9DF9D}" type="datetimeFigureOut">
              <a:rPr lang="en-US" smtClean="0"/>
              <a:t>4/27/2019</a:t>
            </a:fld>
            <a:endParaRPr lang="en-US"/>
          </a:p>
        </p:txBody>
      </p:sp>
      <p:sp>
        <p:nvSpPr>
          <p:cNvPr id="5" name="Footer Placeholder 4">
            <a:extLst>
              <a:ext uri="{FF2B5EF4-FFF2-40B4-BE49-F238E27FC236}">
                <a16:creationId xmlns:a16="http://schemas.microsoft.com/office/drawing/2014/main" id="{201BD31F-AF4F-4FB2-975E-933000272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01307-DCD2-48FE-9CAB-B4D1835B1B24}"/>
              </a:ext>
            </a:extLst>
          </p:cNvPr>
          <p:cNvSpPr>
            <a:spLocks noGrp="1"/>
          </p:cNvSpPr>
          <p:nvPr>
            <p:ph type="sldNum" sz="quarter" idx="12"/>
          </p:nvPr>
        </p:nvSpPr>
        <p:spPr/>
        <p:txBody>
          <a:bodyPr/>
          <a:lstStyle/>
          <a:p>
            <a:fld id="{790678A6-D37A-4BB3-8FF2-D2DA760CF5D7}" type="slidenum">
              <a:rPr lang="en-US" smtClean="0"/>
              <a:t>‹#›</a:t>
            </a:fld>
            <a:endParaRPr lang="en-US"/>
          </a:p>
        </p:txBody>
      </p:sp>
    </p:spTree>
    <p:extLst>
      <p:ext uri="{BB962C8B-B14F-4D97-AF65-F5344CB8AC3E}">
        <p14:creationId xmlns:p14="http://schemas.microsoft.com/office/powerpoint/2010/main" val="31057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00E5-42B9-44A7-9D19-82BEF89AE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32EA8B-391C-4F99-8805-5881FAC3B5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E7E081-B9D9-4C6D-9FBD-E1F0BD4D950F}"/>
              </a:ext>
            </a:extLst>
          </p:cNvPr>
          <p:cNvSpPr>
            <a:spLocks noGrp="1"/>
          </p:cNvSpPr>
          <p:nvPr>
            <p:ph type="dt" sz="half" idx="10"/>
          </p:nvPr>
        </p:nvSpPr>
        <p:spPr/>
        <p:txBody>
          <a:bodyPr/>
          <a:lstStyle/>
          <a:p>
            <a:fld id="{43E599C4-E82F-4867-88A2-0D4A28C9DF9D}" type="datetimeFigureOut">
              <a:rPr lang="en-US" smtClean="0"/>
              <a:t>4/27/2019</a:t>
            </a:fld>
            <a:endParaRPr lang="en-US"/>
          </a:p>
        </p:txBody>
      </p:sp>
      <p:sp>
        <p:nvSpPr>
          <p:cNvPr id="5" name="Footer Placeholder 4">
            <a:extLst>
              <a:ext uri="{FF2B5EF4-FFF2-40B4-BE49-F238E27FC236}">
                <a16:creationId xmlns:a16="http://schemas.microsoft.com/office/drawing/2014/main" id="{9F3CD28F-7CDC-461E-BFDB-02DF0E37A3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D1D89-0951-4D57-A977-EF966BF436FB}"/>
              </a:ext>
            </a:extLst>
          </p:cNvPr>
          <p:cNvSpPr>
            <a:spLocks noGrp="1"/>
          </p:cNvSpPr>
          <p:nvPr>
            <p:ph type="sldNum" sz="quarter" idx="12"/>
          </p:nvPr>
        </p:nvSpPr>
        <p:spPr/>
        <p:txBody>
          <a:bodyPr/>
          <a:lstStyle/>
          <a:p>
            <a:fld id="{790678A6-D37A-4BB3-8FF2-D2DA760CF5D7}" type="slidenum">
              <a:rPr lang="en-US" smtClean="0"/>
              <a:t>‹#›</a:t>
            </a:fld>
            <a:endParaRPr lang="en-US"/>
          </a:p>
        </p:txBody>
      </p:sp>
    </p:spTree>
    <p:extLst>
      <p:ext uri="{BB962C8B-B14F-4D97-AF65-F5344CB8AC3E}">
        <p14:creationId xmlns:p14="http://schemas.microsoft.com/office/powerpoint/2010/main" val="1023130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8CF6-B1B8-4A17-83CD-186A181F0C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9CF86D-9465-4F78-BB34-DBEBC33EB9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7B90F9-F84D-42D9-AD97-C97489203B8F}"/>
              </a:ext>
            </a:extLst>
          </p:cNvPr>
          <p:cNvSpPr>
            <a:spLocks noGrp="1"/>
          </p:cNvSpPr>
          <p:nvPr>
            <p:ph type="dt" sz="half" idx="10"/>
          </p:nvPr>
        </p:nvSpPr>
        <p:spPr/>
        <p:txBody>
          <a:bodyPr/>
          <a:lstStyle/>
          <a:p>
            <a:fld id="{43E599C4-E82F-4867-88A2-0D4A28C9DF9D}" type="datetimeFigureOut">
              <a:rPr lang="en-US" smtClean="0"/>
              <a:t>4/27/2019</a:t>
            </a:fld>
            <a:endParaRPr lang="en-US"/>
          </a:p>
        </p:txBody>
      </p:sp>
      <p:sp>
        <p:nvSpPr>
          <p:cNvPr id="5" name="Footer Placeholder 4">
            <a:extLst>
              <a:ext uri="{FF2B5EF4-FFF2-40B4-BE49-F238E27FC236}">
                <a16:creationId xmlns:a16="http://schemas.microsoft.com/office/drawing/2014/main" id="{4E35C3E4-EC74-4370-999D-B83EDFF3C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D16F6C-8698-4FF1-B827-C5826DD699EB}"/>
              </a:ext>
            </a:extLst>
          </p:cNvPr>
          <p:cNvSpPr>
            <a:spLocks noGrp="1"/>
          </p:cNvSpPr>
          <p:nvPr>
            <p:ph type="sldNum" sz="quarter" idx="12"/>
          </p:nvPr>
        </p:nvSpPr>
        <p:spPr/>
        <p:txBody>
          <a:bodyPr/>
          <a:lstStyle/>
          <a:p>
            <a:fld id="{790678A6-D37A-4BB3-8FF2-D2DA760CF5D7}" type="slidenum">
              <a:rPr lang="en-US" smtClean="0"/>
              <a:t>‹#›</a:t>
            </a:fld>
            <a:endParaRPr lang="en-US"/>
          </a:p>
        </p:txBody>
      </p:sp>
    </p:spTree>
    <p:extLst>
      <p:ext uri="{BB962C8B-B14F-4D97-AF65-F5344CB8AC3E}">
        <p14:creationId xmlns:p14="http://schemas.microsoft.com/office/powerpoint/2010/main" val="276687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5AF57-4335-4E6F-80BA-C935670D7A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1D45-6084-41E7-8535-A7B8ADEA9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0ACEAF-066E-4567-8625-698557E09B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5101C8-4DEC-4485-8580-47AFB9E6F34A}"/>
              </a:ext>
            </a:extLst>
          </p:cNvPr>
          <p:cNvSpPr>
            <a:spLocks noGrp="1"/>
          </p:cNvSpPr>
          <p:nvPr>
            <p:ph type="dt" sz="half" idx="10"/>
          </p:nvPr>
        </p:nvSpPr>
        <p:spPr/>
        <p:txBody>
          <a:bodyPr/>
          <a:lstStyle/>
          <a:p>
            <a:fld id="{43E599C4-E82F-4867-88A2-0D4A28C9DF9D}" type="datetimeFigureOut">
              <a:rPr lang="en-US" smtClean="0"/>
              <a:t>4/27/2019</a:t>
            </a:fld>
            <a:endParaRPr lang="en-US"/>
          </a:p>
        </p:txBody>
      </p:sp>
      <p:sp>
        <p:nvSpPr>
          <p:cNvPr id="6" name="Footer Placeholder 5">
            <a:extLst>
              <a:ext uri="{FF2B5EF4-FFF2-40B4-BE49-F238E27FC236}">
                <a16:creationId xmlns:a16="http://schemas.microsoft.com/office/drawing/2014/main" id="{D15DC757-D03C-443B-B980-0D457F8738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F3FA0B-55B6-4A9C-81ED-9367A0DF72D2}"/>
              </a:ext>
            </a:extLst>
          </p:cNvPr>
          <p:cNvSpPr>
            <a:spLocks noGrp="1"/>
          </p:cNvSpPr>
          <p:nvPr>
            <p:ph type="sldNum" sz="quarter" idx="12"/>
          </p:nvPr>
        </p:nvSpPr>
        <p:spPr/>
        <p:txBody>
          <a:bodyPr/>
          <a:lstStyle/>
          <a:p>
            <a:fld id="{790678A6-D37A-4BB3-8FF2-D2DA760CF5D7}" type="slidenum">
              <a:rPr lang="en-US" smtClean="0"/>
              <a:t>‹#›</a:t>
            </a:fld>
            <a:endParaRPr lang="en-US"/>
          </a:p>
        </p:txBody>
      </p:sp>
    </p:spTree>
    <p:extLst>
      <p:ext uri="{BB962C8B-B14F-4D97-AF65-F5344CB8AC3E}">
        <p14:creationId xmlns:p14="http://schemas.microsoft.com/office/powerpoint/2010/main" val="367970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0F5E-B5B6-47BB-9F37-414D86A849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915DB8-8897-4061-86E1-1286FA534E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61A13F-5E16-4219-943B-26103AAD9A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87E8C3-F3A6-4135-94B8-CB35943470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A516DC-3008-4DED-9A35-C38F54F2EA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E88F14-0904-4F3F-91ED-DBF709BD5780}"/>
              </a:ext>
            </a:extLst>
          </p:cNvPr>
          <p:cNvSpPr>
            <a:spLocks noGrp="1"/>
          </p:cNvSpPr>
          <p:nvPr>
            <p:ph type="dt" sz="half" idx="10"/>
          </p:nvPr>
        </p:nvSpPr>
        <p:spPr/>
        <p:txBody>
          <a:bodyPr/>
          <a:lstStyle/>
          <a:p>
            <a:fld id="{43E599C4-E82F-4867-88A2-0D4A28C9DF9D}" type="datetimeFigureOut">
              <a:rPr lang="en-US" smtClean="0"/>
              <a:t>4/27/2019</a:t>
            </a:fld>
            <a:endParaRPr lang="en-US"/>
          </a:p>
        </p:txBody>
      </p:sp>
      <p:sp>
        <p:nvSpPr>
          <p:cNvPr id="8" name="Footer Placeholder 7">
            <a:extLst>
              <a:ext uri="{FF2B5EF4-FFF2-40B4-BE49-F238E27FC236}">
                <a16:creationId xmlns:a16="http://schemas.microsoft.com/office/drawing/2014/main" id="{56D3D459-3AAD-4CCE-BC76-DFB0116927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2E22B8-B146-4273-B864-2A793DCE1B7A}"/>
              </a:ext>
            </a:extLst>
          </p:cNvPr>
          <p:cNvSpPr>
            <a:spLocks noGrp="1"/>
          </p:cNvSpPr>
          <p:nvPr>
            <p:ph type="sldNum" sz="quarter" idx="12"/>
          </p:nvPr>
        </p:nvSpPr>
        <p:spPr/>
        <p:txBody>
          <a:bodyPr/>
          <a:lstStyle/>
          <a:p>
            <a:fld id="{790678A6-D37A-4BB3-8FF2-D2DA760CF5D7}" type="slidenum">
              <a:rPr lang="en-US" smtClean="0"/>
              <a:t>‹#›</a:t>
            </a:fld>
            <a:endParaRPr lang="en-US"/>
          </a:p>
        </p:txBody>
      </p:sp>
    </p:spTree>
    <p:extLst>
      <p:ext uri="{BB962C8B-B14F-4D97-AF65-F5344CB8AC3E}">
        <p14:creationId xmlns:p14="http://schemas.microsoft.com/office/powerpoint/2010/main" val="89452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32C6-2F45-44EE-ACAE-CE1DA3CBAE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E544CE-9DF1-41A9-AF7A-7CB076F955F9}"/>
              </a:ext>
            </a:extLst>
          </p:cNvPr>
          <p:cNvSpPr>
            <a:spLocks noGrp="1"/>
          </p:cNvSpPr>
          <p:nvPr>
            <p:ph type="dt" sz="half" idx="10"/>
          </p:nvPr>
        </p:nvSpPr>
        <p:spPr/>
        <p:txBody>
          <a:bodyPr/>
          <a:lstStyle/>
          <a:p>
            <a:fld id="{43E599C4-E82F-4867-88A2-0D4A28C9DF9D}" type="datetimeFigureOut">
              <a:rPr lang="en-US" smtClean="0"/>
              <a:t>4/27/2019</a:t>
            </a:fld>
            <a:endParaRPr lang="en-US"/>
          </a:p>
        </p:txBody>
      </p:sp>
      <p:sp>
        <p:nvSpPr>
          <p:cNvPr id="4" name="Footer Placeholder 3">
            <a:extLst>
              <a:ext uri="{FF2B5EF4-FFF2-40B4-BE49-F238E27FC236}">
                <a16:creationId xmlns:a16="http://schemas.microsoft.com/office/drawing/2014/main" id="{79B94908-72F3-4B6B-8E4F-8B8530C34A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42E29A-A75B-43B8-9743-09AA5DB4729D}"/>
              </a:ext>
            </a:extLst>
          </p:cNvPr>
          <p:cNvSpPr>
            <a:spLocks noGrp="1"/>
          </p:cNvSpPr>
          <p:nvPr>
            <p:ph type="sldNum" sz="quarter" idx="12"/>
          </p:nvPr>
        </p:nvSpPr>
        <p:spPr/>
        <p:txBody>
          <a:bodyPr/>
          <a:lstStyle/>
          <a:p>
            <a:fld id="{790678A6-D37A-4BB3-8FF2-D2DA760CF5D7}" type="slidenum">
              <a:rPr lang="en-US" smtClean="0"/>
              <a:t>‹#›</a:t>
            </a:fld>
            <a:endParaRPr lang="en-US"/>
          </a:p>
        </p:txBody>
      </p:sp>
    </p:spTree>
    <p:extLst>
      <p:ext uri="{BB962C8B-B14F-4D97-AF65-F5344CB8AC3E}">
        <p14:creationId xmlns:p14="http://schemas.microsoft.com/office/powerpoint/2010/main" val="410904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411B4-0CBB-4E81-AFF0-BCA6A0B7D1C9}"/>
              </a:ext>
            </a:extLst>
          </p:cNvPr>
          <p:cNvSpPr>
            <a:spLocks noGrp="1"/>
          </p:cNvSpPr>
          <p:nvPr>
            <p:ph type="dt" sz="half" idx="10"/>
          </p:nvPr>
        </p:nvSpPr>
        <p:spPr/>
        <p:txBody>
          <a:bodyPr/>
          <a:lstStyle/>
          <a:p>
            <a:fld id="{43E599C4-E82F-4867-88A2-0D4A28C9DF9D}" type="datetimeFigureOut">
              <a:rPr lang="en-US" smtClean="0"/>
              <a:t>4/27/2019</a:t>
            </a:fld>
            <a:endParaRPr lang="en-US"/>
          </a:p>
        </p:txBody>
      </p:sp>
      <p:sp>
        <p:nvSpPr>
          <p:cNvPr id="3" name="Footer Placeholder 2">
            <a:extLst>
              <a:ext uri="{FF2B5EF4-FFF2-40B4-BE49-F238E27FC236}">
                <a16:creationId xmlns:a16="http://schemas.microsoft.com/office/drawing/2014/main" id="{5C02E6B0-6068-4A80-A23A-C1ED826D0E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93B725-4C44-4976-AEE1-8E34021AFB0D}"/>
              </a:ext>
            </a:extLst>
          </p:cNvPr>
          <p:cNvSpPr>
            <a:spLocks noGrp="1"/>
          </p:cNvSpPr>
          <p:nvPr>
            <p:ph type="sldNum" sz="quarter" idx="12"/>
          </p:nvPr>
        </p:nvSpPr>
        <p:spPr/>
        <p:txBody>
          <a:bodyPr/>
          <a:lstStyle/>
          <a:p>
            <a:fld id="{790678A6-D37A-4BB3-8FF2-D2DA760CF5D7}" type="slidenum">
              <a:rPr lang="en-US" smtClean="0"/>
              <a:t>‹#›</a:t>
            </a:fld>
            <a:endParaRPr lang="en-US"/>
          </a:p>
        </p:txBody>
      </p:sp>
    </p:spTree>
    <p:extLst>
      <p:ext uri="{BB962C8B-B14F-4D97-AF65-F5344CB8AC3E}">
        <p14:creationId xmlns:p14="http://schemas.microsoft.com/office/powerpoint/2010/main" val="402680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347C-B727-4DA4-8039-9AAFAF56F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B1E300-DFA2-41A5-B00B-6E01092EC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87DE92-52F0-4986-86A3-89FA4B1AD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355A5-B65E-4CE1-98D4-4747AA869348}"/>
              </a:ext>
            </a:extLst>
          </p:cNvPr>
          <p:cNvSpPr>
            <a:spLocks noGrp="1"/>
          </p:cNvSpPr>
          <p:nvPr>
            <p:ph type="dt" sz="half" idx="10"/>
          </p:nvPr>
        </p:nvSpPr>
        <p:spPr/>
        <p:txBody>
          <a:bodyPr/>
          <a:lstStyle/>
          <a:p>
            <a:fld id="{43E599C4-E82F-4867-88A2-0D4A28C9DF9D}" type="datetimeFigureOut">
              <a:rPr lang="en-US" smtClean="0"/>
              <a:t>4/27/2019</a:t>
            </a:fld>
            <a:endParaRPr lang="en-US"/>
          </a:p>
        </p:txBody>
      </p:sp>
      <p:sp>
        <p:nvSpPr>
          <p:cNvPr id="6" name="Footer Placeholder 5">
            <a:extLst>
              <a:ext uri="{FF2B5EF4-FFF2-40B4-BE49-F238E27FC236}">
                <a16:creationId xmlns:a16="http://schemas.microsoft.com/office/drawing/2014/main" id="{E36B2F5E-F910-4407-89F6-B6A3B80AAA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BEDF22-4229-4F5E-9338-4648EC0DBFAF}"/>
              </a:ext>
            </a:extLst>
          </p:cNvPr>
          <p:cNvSpPr>
            <a:spLocks noGrp="1"/>
          </p:cNvSpPr>
          <p:nvPr>
            <p:ph type="sldNum" sz="quarter" idx="12"/>
          </p:nvPr>
        </p:nvSpPr>
        <p:spPr/>
        <p:txBody>
          <a:bodyPr/>
          <a:lstStyle/>
          <a:p>
            <a:fld id="{790678A6-D37A-4BB3-8FF2-D2DA760CF5D7}" type="slidenum">
              <a:rPr lang="en-US" smtClean="0"/>
              <a:t>‹#›</a:t>
            </a:fld>
            <a:endParaRPr lang="en-US"/>
          </a:p>
        </p:txBody>
      </p:sp>
    </p:spTree>
    <p:extLst>
      <p:ext uri="{BB962C8B-B14F-4D97-AF65-F5344CB8AC3E}">
        <p14:creationId xmlns:p14="http://schemas.microsoft.com/office/powerpoint/2010/main" val="3356130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CA3F-37A5-433E-B3AC-90B59089C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E7CBFF-0087-4CC1-BBC6-823C76EFC3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057E3C-702F-4222-8E90-0AA5F7E49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B30F96-BA28-48BA-95BA-6B81BFC8154B}"/>
              </a:ext>
            </a:extLst>
          </p:cNvPr>
          <p:cNvSpPr>
            <a:spLocks noGrp="1"/>
          </p:cNvSpPr>
          <p:nvPr>
            <p:ph type="dt" sz="half" idx="10"/>
          </p:nvPr>
        </p:nvSpPr>
        <p:spPr/>
        <p:txBody>
          <a:bodyPr/>
          <a:lstStyle/>
          <a:p>
            <a:fld id="{43E599C4-E82F-4867-88A2-0D4A28C9DF9D}" type="datetimeFigureOut">
              <a:rPr lang="en-US" smtClean="0"/>
              <a:t>4/27/2019</a:t>
            </a:fld>
            <a:endParaRPr lang="en-US"/>
          </a:p>
        </p:txBody>
      </p:sp>
      <p:sp>
        <p:nvSpPr>
          <p:cNvPr id="6" name="Footer Placeholder 5">
            <a:extLst>
              <a:ext uri="{FF2B5EF4-FFF2-40B4-BE49-F238E27FC236}">
                <a16:creationId xmlns:a16="http://schemas.microsoft.com/office/drawing/2014/main" id="{D13A4A00-052D-4D3E-9385-24EE3195D6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B2F8B-7693-481E-A866-784BA64E0411}"/>
              </a:ext>
            </a:extLst>
          </p:cNvPr>
          <p:cNvSpPr>
            <a:spLocks noGrp="1"/>
          </p:cNvSpPr>
          <p:nvPr>
            <p:ph type="sldNum" sz="quarter" idx="12"/>
          </p:nvPr>
        </p:nvSpPr>
        <p:spPr/>
        <p:txBody>
          <a:bodyPr/>
          <a:lstStyle/>
          <a:p>
            <a:fld id="{790678A6-D37A-4BB3-8FF2-D2DA760CF5D7}" type="slidenum">
              <a:rPr lang="en-US" smtClean="0"/>
              <a:t>‹#›</a:t>
            </a:fld>
            <a:endParaRPr lang="en-US"/>
          </a:p>
        </p:txBody>
      </p:sp>
    </p:spTree>
    <p:extLst>
      <p:ext uri="{BB962C8B-B14F-4D97-AF65-F5344CB8AC3E}">
        <p14:creationId xmlns:p14="http://schemas.microsoft.com/office/powerpoint/2010/main" val="4149317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B6A598-3C29-4E39-B8C6-17C05AF920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4193F4-127C-4885-850C-C30745D297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34867E-81AC-48D5-8E0F-EAED4D1A17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E599C4-E82F-4867-88A2-0D4A28C9DF9D}" type="datetimeFigureOut">
              <a:rPr lang="en-US" smtClean="0"/>
              <a:t>4/27/2019</a:t>
            </a:fld>
            <a:endParaRPr lang="en-US"/>
          </a:p>
        </p:txBody>
      </p:sp>
      <p:sp>
        <p:nvSpPr>
          <p:cNvPr id="5" name="Footer Placeholder 4">
            <a:extLst>
              <a:ext uri="{FF2B5EF4-FFF2-40B4-BE49-F238E27FC236}">
                <a16:creationId xmlns:a16="http://schemas.microsoft.com/office/drawing/2014/main" id="{4BF324D4-8F11-4B97-B3F9-5D8E6777A1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5E5C16-0B2C-47EF-B353-1DF52B1E66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0678A6-D37A-4BB3-8FF2-D2DA760CF5D7}" type="slidenum">
              <a:rPr lang="en-US" smtClean="0"/>
              <a:t>‹#›</a:t>
            </a:fld>
            <a:endParaRPr lang="en-US"/>
          </a:p>
        </p:txBody>
      </p:sp>
    </p:spTree>
    <p:extLst>
      <p:ext uri="{BB962C8B-B14F-4D97-AF65-F5344CB8AC3E}">
        <p14:creationId xmlns:p14="http://schemas.microsoft.com/office/powerpoint/2010/main" val="2176144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AB1A7-4ED5-483A-84B9-08546CD9B2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B68883-E7A4-40AC-BA16-374A6AC96FD6}"/>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57A1BDC3-D37B-4EE3-9DDC-C67F935E1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536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25B6996B-52FE-4E45-8B8B-0E736F7103C5}"/>
              </a:ext>
            </a:extLst>
          </p:cNvPr>
          <p:cNvSpPr txBox="1">
            <a:spLocks/>
          </p:cNvSpPr>
          <p:nvPr/>
        </p:nvSpPr>
        <p:spPr>
          <a:xfrm>
            <a:off x="524256" y="4767072"/>
            <a:ext cx="6594189" cy="16252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700" dirty="0">
                <a:solidFill>
                  <a:srgbClr val="FFFFFF"/>
                </a:solidFill>
              </a:rPr>
              <a:t>Win Prediction of Players Unknown’s Battle Ground Game</a:t>
            </a:r>
            <a:br>
              <a:rPr lang="en-US" sz="3700" dirty="0">
                <a:solidFill>
                  <a:srgbClr val="FFFFFF"/>
                </a:solidFill>
              </a:rPr>
            </a:br>
            <a:endParaRPr lang="en-US" sz="3700" dirty="0">
              <a:solidFill>
                <a:srgbClr val="FFFFFF"/>
              </a:solidFill>
            </a:endParaRPr>
          </a:p>
        </p:txBody>
      </p:sp>
      <p:pic>
        <p:nvPicPr>
          <p:cNvPr id="6" name="Picture 5">
            <a:extLst>
              <a:ext uri="{FF2B5EF4-FFF2-40B4-BE49-F238E27FC236}">
                <a16:creationId xmlns:a16="http://schemas.microsoft.com/office/drawing/2014/main" id="{FC5F1ED5-25DA-4204-8CB3-5053E1F5FCCE}"/>
              </a:ext>
            </a:extLst>
          </p:cNvPr>
          <p:cNvPicPr>
            <a:picLocks noChangeAspect="1"/>
          </p:cNvPicPr>
          <p:nvPr/>
        </p:nvPicPr>
        <p:blipFill rotWithShape="1">
          <a:blip r:embed="rId2">
            <a:extLst>
              <a:ext uri="{28A0092B-C50C-407E-A947-70E740481C1C}">
                <a14:useLocalDpi xmlns:a14="http://schemas.microsoft.com/office/drawing/2010/main" val="0"/>
              </a:ext>
            </a:extLst>
          </a:blip>
          <a:srcRect t="7221" r="1" b="7222"/>
          <a:stretch/>
        </p:blipFill>
        <p:spPr>
          <a:xfrm>
            <a:off x="327547" y="321733"/>
            <a:ext cx="7058306" cy="4107392"/>
          </a:xfrm>
          <a:prstGeom prst="rect">
            <a:avLst/>
          </a:prstGeom>
        </p:spPr>
      </p:pic>
      <p:sp>
        <p:nvSpPr>
          <p:cNvPr id="7" name="Rectangle 6">
            <a:extLst>
              <a:ext uri="{FF2B5EF4-FFF2-40B4-BE49-F238E27FC236}">
                <a16:creationId xmlns:a16="http://schemas.microsoft.com/office/drawing/2014/main" id="{BCB0862F-2172-4BDC-9F93-33D896620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Subtitle 2">
            <a:extLst>
              <a:ext uri="{FF2B5EF4-FFF2-40B4-BE49-F238E27FC236}">
                <a16:creationId xmlns:a16="http://schemas.microsoft.com/office/drawing/2014/main" id="{83039768-9C43-465B-8E80-9210EEBFCFCA}"/>
              </a:ext>
            </a:extLst>
          </p:cNvPr>
          <p:cNvSpPr txBox="1">
            <a:spLocks/>
          </p:cNvSpPr>
          <p:nvPr/>
        </p:nvSpPr>
        <p:spPr>
          <a:xfrm>
            <a:off x="7990091" y="1002818"/>
            <a:ext cx="3424739" cy="485236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solidFill>
                  <a:srgbClr val="FFFFFF"/>
                </a:solidFill>
              </a:rPr>
              <a:t>MSc Data Analytics</a:t>
            </a:r>
          </a:p>
          <a:p>
            <a:pPr marL="0" indent="0" algn="just">
              <a:buNone/>
            </a:pPr>
            <a:r>
              <a:rPr lang="en-US" sz="2000" dirty="0">
                <a:solidFill>
                  <a:srgbClr val="FFFFFF"/>
                </a:solidFill>
              </a:rPr>
              <a:t>Professor: Ade </a:t>
            </a:r>
            <a:r>
              <a:rPr lang="en-US" sz="2000" dirty="0" err="1">
                <a:solidFill>
                  <a:srgbClr val="FFFFFF"/>
                </a:solidFill>
              </a:rPr>
              <a:t>Fajemisin</a:t>
            </a:r>
            <a:endParaRPr lang="en-US" sz="2000" dirty="0">
              <a:solidFill>
                <a:srgbClr val="FFFFFF"/>
              </a:solidFill>
            </a:endParaRPr>
          </a:p>
          <a:p>
            <a:pPr marL="0" indent="0" algn="just">
              <a:buNone/>
            </a:pPr>
            <a:r>
              <a:rPr lang="en-US" sz="2000" dirty="0">
                <a:solidFill>
                  <a:srgbClr val="FFFFFF"/>
                </a:solidFill>
              </a:rPr>
              <a:t>Subject: Advanced Data Mining</a:t>
            </a:r>
          </a:p>
          <a:p>
            <a:pPr marL="0" indent="0" algn="just">
              <a:buNone/>
            </a:pPr>
            <a:endParaRPr lang="en-US" sz="2000" dirty="0">
              <a:solidFill>
                <a:srgbClr val="FFFFFF"/>
              </a:solidFill>
            </a:endParaRPr>
          </a:p>
          <a:p>
            <a:pPr marL="0" indent="0" algn="just">
              <a:buNone/>
            </a:pPr>
            <a:r>
              <a:rPr lang="en-US" sz="2000" dirty="0">
                <a:solidFill>
                  <a:srgbClr val="FFFFFF"/>
                </a:solidFill>
              </a:rPr>
              <a:t> </a:t>
            </a:r>
          </a:p>
          <a:p>
            <a:pPr marL="0" indent="0" algn="just">
              <a:buNone/>
            </a:pPr>
            <a:r>
              <a:rPr lang="en-US" sz="2000" dirty="0">
                <a:solidFill>
                  <a:srgbClr val="FFFFFF"/>
                </a:solidFill>
              </a:rPr>
              <a:t>Project Members: </a:t>
            </a:r>
          </a:p>
          <a:p>
            <a:pPr algn="just"/>
            <a:r>
              <a:rPr lang="en-US" sz="2000" dirty="0" err="1">
                <a:solidFill>
                  <a:srgbClr val="FFFFFF"/>
                </a:solidFill>
              </a:rPr>
              <a:t>Arth</a:t>
            </a:r>
            <a:r>
              <a:rPr lang="en-US" sz="2000" dirty="0">
                <a:solidFill>
                  <a:srgbClr val="FFFFFF"/>
                </a:solidFill>
              </a:rPr>
              <a:t> Vyas (x17170516)</a:t>
            </a:r>
          </a:p>
          <a:p>
            <a:pPr algn="just"/>
            <a:r>
              <a:rPr lang="en-US" sz="2000" dirty="0">
                <a:solidFill>
                  <a:srgbClr val="FFFFFF"/>
                </a:solidFill>
              </a:rPr>
              <a:t>Ranu Parate (x17161452)</a:t>
            </a:r>
          </a:p>
          <a:p>
            <a:pPr algn="just"/>
            <a:r>
              <a:rPr lang="en-US" sz="2000" dirty="0">
                <a:solidFill>
                  <a:srgbClr val="FFFFFF"/>
                </a:solidFill>
              </a:rPr>
              <a:t>Samir Khan (x17161461)</a:t>
            </a:r>
          </a:p>
          <a:p>
            <a:pPr algn="just"/>
            <a:r>
              <a:rPr lang="en-US" sz="2000" dirty="0">
                <a:solidFill>
                  <a:srgbClr val="FFFFFF"/>
                </a:solidFill>
              </a:rPr>
              <a:t>Mitul Choksi (x17154855) </a:t>
            </a:r>
          </a:p>
        </p:txBody>
      </p:sp>
    </p:spTree>
    <p:extLst>
      <p:ext uri="{BB962C8B-B14F-4D97-AF65-F5344CB8AC3E}">
        <p14:creationId xmlns:p14="http://schemas.microsoft.com/office/powerpoint/2010/main" val="416668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886150B-14FD-416D-97A8-76B953A1F366}"/>
              </a:ext>
            </a:extLst>
          </p:cNvPr>
          <p:cNvSpPr>
            <a:spLocks noGrp="1"/>
          </p:cNvSpPr>
          <p:nvPr>
            <p:ph idx="1"/>
          </p:nvPr>
        </p:nvSpPr>
        <p:spPr>
          <a:xfrm>
            <a:off x="518474" y="1774372"/>
            <a:ext cx="4064409" cy="2754086"/>
          </a:xfrm>
        </p:spPr>
        <p:txBody>
          <a:bodyPr anchor="t">
            <a:normAutofit/>
          </a:bodyPr>
          <a:lstStyle/>
          <a:p>
            <a:pPr marL="0" indent="0">
              <a:buNone/>
            </a:pPr>
            <a:r>
              <a:rPr lang="en-US" sz="2200" dirty="0"/>
              <a:t>4. Recursive Feature Elimination: Shows the accuracy by considering all the features. The model can be built by considering the 4 features. </a:t>
            </a:r>
          </a:p>
          <a:p>
            <a:pPr algn="just"/>
            <a:endParaRPr lang="en-US" sz="1800" dirty="0"/>
          </a:p>
          <a:p>
            <a:pPr marL="0" indent="0" algn="just">
              <a:buNone/>
            </a:pPr>
            <a:endParaRPr lang="en-US" sz="1800" dirty="0"/>
          </a:p>
        </p:txBody>
      </p:sp>
      <p:pic>
        <p:nvPicPr>
          <p:cNvPr id="4" name="Picture 3">
            <a:extLst>
              <a:ext uri="{FF2B5EF4-FFF2-40B4-BE49-F238E27FC236}">
                <a16:creationId xmlns:a16="http://schemas.microsoft.com/office/drawing/2014/main" id="{BE72AA78-E6AA-485A-8345-8314789AAD2A}"/>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038101" y="1574198"/>
            <a:ext cx="5510771" cy="3416678"/>
          </a:xfrm>
          <a:prstGeom prst="rect">
            <a:avLst/>
          </a:prstGeom>
          <a:noFill/>
        </p:spPr>
      </p:pic>
    </p:spTree>
    <p:extLst>
      <p:ext uri="{BB962C8B-B14F-4D97-AF65-F5344CB8AC3E}">
        <p14:creationId xmlns:p14="http://schemas.microsoft.com/office/powerpoint/2010/main" val="26217121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F2DB34-D3AA-4C99-8F95-7C09B03DA311}"/>
              </a:ext>
            </a:extLst>
          </p:cNvPr>
          <p:cNvSpPr>
            <a:spLocks noGrp="1"/>
          </p:cNvSpPr>
          <p:nvPr>
            <p:ph type="title"/>
          </p:nvPr>
        </p:nvSpPr>
        <p:spPr>
          <a:xfrm>
            <a:off x="833002" y="448253"/>
            <a:ext cx="10520702" cy="1325563"/>
          </a:xfrm>
        </p:spPr>
        <p:txBody>
          <a:bodyPr>
            <a:normAutofit/>
          </a:bodyPr>
          <a:lstStyle/>
          <a:p>
            <a:r>
              <a:rPr lang="en-US"/>
              <a:t>Model Implemented:</a:t>
            </a:r>
          </a:p>
        </p:txBody>
      </p:sp>
      <p:sp>
        <p:nvSpPr>
          <p:cNvPr id="3" name="Content Placeholder 2">
            <a:extLst>
              <a:ext uri="{FF2B5EF4-FFF2-40B4-BE49-F238E27FC236}">
                <a16:creationId xmlns:a16="http://schemas.microsoft.com/office/drawing/2014/main" id="{1F38FC31-9A85-449A-A40D-5C502F28580C}"/>
              </a:ext>
            </a:extLst>
          </p:cNvPr>
          <p:cNvSpPr>
            <a:spLocks noGrp="1"/>
          </p:cNvSpPr>
          <p:nvPr>
            <p:ph idx="1"/>
          </p:nvPr>
        </p:nvSpPr>
        <p:spPr>
          <a:xfrm>
            <a:off x="838200" y="2191807"/>
            <a:ext cx="4936067" cy="3985155"/>
          </a:xfrm>
        </p:spPr>
        <p:txBody>
          <a:bodyPr>
            <a:normAutofit/>
          </a:bodyPr>
          <a:lstStyle/>
          <a:p>
            <a:pPr marL="514350" indent="-514350">
              <a:buAutoNum type="arabicPeriod"/>
            </a:pPr>
            <a:r>
              <a:rPr lang="en-US" sz="1700" dirty="0"/>
              <a:t>Linear Regression: Most simple and accurate models.</a:t>
            </a:r>
          </a:p>
          <a:p>
            <a:pPr marL="0" indent="0">
              <a:buNone/>
            </a:pPr>
            <a:r>
              <a:rPr lang="en-US" sz="1700" dirty="0"/>
              <a:t>	Dependent Variable: </a:t>
            </a:r>
            <a:r>
              <a:rPr lang="en-US" sz="1700"/>
              <a:t>WinPlacePerc</a:t>
            </a:r>
            <a:endParaRPr lang="en-US" sz="1700" dirty="0"/>
          </a:p>
          <a:p>
            <a:pPr marL="0" indent="0">
              <a:buNone/>
            </a:pPr>
            <a:r>
              <a:rPr lang="en-US" sz="1700" dirty="0"/>
              <a:t>	Independent Variables: </a:t>
            </a:r>
            <a:r>
              <a:rPr lang="en-US" sz="1700"/>
              <a:t>walkDistance</a:t>
            </a:r>
            <a:r>
              <a:rPr lang="en-US" sz="1700" dirty="0"/>
              <a:t>, 		boosts, </a:t>
            </a:r>
            <a:r>
              <a:rPr lang="en-US" sz="1700"/>
              <a:t>killPlace</a:t>
            </a:r>
            <a:r>
              <a:rPr lang="en-US" sz="1700" dirty="0"/>
              <a:t> and 	</a:t>
            </a:r>
            <a:r>
              <a:rPr lang="en-US" sz="1700"/>
              <a:t>killStreaks</a:t>
            </a:r>
            <a:r>
              <a:rPr lang="en-US" sz="1700" dirty="0"/>
              <a:t>.</a:t>
            </a:r>
          </a:p>
          <a:p>
            <a:pPr marL="0" indent="0">
              <a:buNone/>
            </a:pPr>
            <a:r>
              <a:rPr lang="en-US" sz="1700" dirty="0"/>
              <a:t>	Adjusted R Square: 0.7586</a:t>
            </a:r>
          </a:p>
          <a:p>
            <a:pPr marL="0" indent="0">
              <a:buNone/>
            </a:pPr>
            <a:r>
              <a:rPr lang="en-US" sz="1700" dirty="0"/>
              <a:t>	Accuracy: 72.89%</a:t>
            </a:r>
          </a:p>
          <a:p>
            <a:pPr marL="0" indent="0">
              <a:buNone/>
            </a:pPr>
            <a:r>
              <a:rPr lang="en-US" sz="1700" dirty="0"/>
              <a:t>	Further, k-fold cross validation is done using 	10 folds. From this 	the Root Mean Square 	Error (RMSE) obtained as 0.85</a:t>
            </a:r>
          </a:p>
          <a:p>
            <a:pPr marL="0" indent="0">
              <a:buNone/>
            </a:pPr>
            <a:endParaRPr lang="en-US" sz="1700" dirty="0"/>
          </a:p>
          <a:p>
            <a:pPr marL="0" indent="0">
              <a:buNone/>
            </a:pPr>
            <a:r>
              <a:rPr lang="en-US" sz="1700" dirty="0"/>
              <a:t>	</a:t>
            </a:r>
          </a:p>
        </p:txBody>
      </p:sp>
      <p:pic>
        <p:nvPicPr>
          <p:cNvPr id="6" name="Picture 5">
            <a:extLst>
              <a:ext uri="{FF2B5EF4-FFF2-40B4-BE49-F238E27FC236}">
                <a16:creationId xmlns:a16="http://schemas.microsoft.com/office/drawing/2014/main" id="{C95EF4EA-25AA-4C8B-859C-124C2E650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2467" y="1897187"/>
            <a:ext cx="5084137" cy="4279775"/>
          </a:xfrm>
          <a:prstGeom prst="rect">
            <a:avLst/>
          </a:prstGeom>
        </p:spPr>
      </p:pic>
    </p:spTree>
    <p:extLst>
      <p:ext uri="{BB962C8B-B14F-4D97-AF65-F5344CB8AC3E}">
        <p14:creationId xmlns:p14="http://schemas.microsoft.com/office/powerpoint/2010/main" val="349587747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5A8D103-685D-4356-A38C-EC3B714A859C}"/>
              </a:ext>
            </a:extLst>
          </p:cNvPr>
          <p:cNvSpPr>
            <a:spLocks noGrp="1"/>
          </p:cNvSpPr>
          <p:nvPr>
            <p:ph idx="1"/>
          </p:nvPr>
        </p:nvSpPr>
        <p:spPr>
          <a:xfrm>
            <a:off x="838200" y="1443039"/>
            <a:ext cx="4936067" cy="4733923"/>
          </a:xfrm>
        </p:spPr>
        <p:txBody>
          <a:bodyPr>
            <a:normAutofit/>
          </a:bodyPr>
          <a:lstStyle/>
          <a:p>
            <a:pPr marL="0" indent="0">
              <a:buNone/>
            </a:pPr>
            <a:r>
              <a:rPr lang="en-US" sz="1900" dirty="0"/>
              <a:t>2. Support Vector Regression: The SVM function is used with type as eps-regression and kernel as Linear. </a:t>
            </a:r>
          </a:p>
          <a:p>
            <a:pPr marL="0" indent="0">
              <a:buNone/>
            </a:pPr>
            <a:r>
              <a:rPr lang="en-US" sz="1900" dirty="0"/>
              <a:t>	Dependent Variable: </a:t>
            </a:r>
            <a:r>
              <a:rPr lang="en-US" sz="1900" dirty="0" err="1"/>
              <a:t>WinPlacePerc</a:t>
            </a:r>
            <a:endParaRPr lang="en-US" sz="1900" dirty="0"/>
          </a:p>
          <a:p>
            <a:pPr marL="0" indent="0">
              <a:buNone/>
            </a:pPr>
            <a:r>
              <a:rPr lang="en-US" sz="1900" dirty="0"/>
              <a:t>	Independent Variables: </a:t>
            </a:r>
            <a:r>
              <a:rPr lang="en-US" sz="1900" dirty="0" err="1"/>
              <a:t>walkDistance</a:t>
            </a:r>
            <a:r>
              <a:rPr lang="en-US" sz="1900" dirty="0"/>
              <a:t>, 	boosts, </a:t>
            </a:r>
            <a:r>
              <a:rPr lang="en-US" sz="1900" dirty="0" err="1"/>
              <a:t>killPlace</a:t>
            </a:r>
            <a:r>
              <a:rPr lang="en-US" sz="1900" dirty="0"/>
              <a:t> and </a:t>
            </a:r>
            <a:r>
              <a:rPr lang="en-US" sz="1900" dirty="0" err="1"/>
              <a:t>killStreaks</a:t>
            </a:r>
            <a:r>
              <a:rPr lang="en-US" sz="1900" dirty="0"/>
              <a:t>.</a:t>
            </a:r>
          </a:p>
          <a:p>
            <a:pPr marL="0" indent="0">
              <a:buNone/>
            </a:pPr>
            <a:r>
              <a:rPr lang="en-US" sz="1900" dirty="0"/>
              <a:t>	Accuracy: 59.74%</a:t>
            </a:r>
          </a:p>
          <a:p>
            <a:pPr marL="0" indent="0">
              <a:buNone/>
            </a:pPr>
            <a:r>
              <a:rPr lang="en-US" sz="1900" dirty="0"/>
              <a:t>	Further, k-fold cross validation is done 	using 10 folds. From this the Root 	Mean Square Error (RMSE) obtained as 	0.06</a:t>
            </a:r>
          </a:p>
          <a:p>
            <a:pPr marL="0" indent="0">
              <a:buNone/>
            </a:pPr>
            <a:endParaRPr lang="en-US" sz="1900" dirty="0"/>
          </a:p>
          <a:p>
            <a:pPr marL="0" indent="0">
              <a:buNone/>
            </a:pPr>
            <a:r>
              <a:rPr lang="en-US" sz="1900" dirty="0"/>
              <a:t>	</a:t>
            </a:r>
          </a:p>
          <a:p>
            <a:endParaRPr lang="en-US" sz="1900" dirty="0"/>
          </a:p>
        </p:txBody>
      </p:sp>
      <p:pic>
        <p:nvPicPr>
          <p:cNvPr id="4" name="Picture 3">
            <a:extLst>
              <a:ext uri="{FF2B5EF4-FFF2-40B4-BE49-F238E27FC236}">
                <a16:creationId xmlns:a16="http://schemas.microsoft.com/office/drawing/2014/main" id="{F72F239B-4102-485B-A27A-654B0AE12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76350"/>
            <a:ext cx="5690754" cy="4314825"/>
          </a:xfrm>
          <a:prstGeom prst="rect">
            <a:avLst/>
          </a:prstGeom>
        </p:spPr>
      </p:pic>
    </p:spTree>
    <p:extLst>
      <p:ext uri="{BB962C8B-B14F-4D97-AF65-F5344CB8AC3E}">
        <p14:creationId xmlns:p14="http://schemas.microsoft.com/office/powerpoint/2010/main" val="249820392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5A8D103-685D-4356-A38C-EC3B714A859C}"/>
              </a:ext>
            </a:extLst>
          </p:cNvPr>
          <p:cNvSpPr>
            <a:spLocks noGrp="1"/>
          </p:cNvSpPr>
          <p:nvPr>
            <p:ph idx="1"/>
          </p:nvPr>
        </p:nvSpPr>
        <p:spPr>
          <a:xfrm>
            <a:off x="838200" y="1443039"/>
            <a:ext cx="4936067" cy="4733923"/>
          </a:xfrm>
        </p:spPr>
        <p:txBody>
          <a:bodyPr>
            <a:normAutofit/>
          </a:bodyPr>
          <a:lstStyle/>
          <a:p>
            <a:pPr marL="0" indent="0">
              <a:buNone/>
            </a:pPr>
            <a:r>
              <a:rPr lang="en-US" sz="1900" dirty="0">
                <a:solidFill>
                  <a:srgbClr val="FFFFFF"/>
                </a:solidFill>
              </a:rPr>
              <a:t>3. Random Forest: Random Forest is used with </a:t>
            </a:r>
            <a:r>
              <a:rPr lang="en-US" sz="1900" dirty="0" err="1">
                <a:solidFill>
                  <a:srgbClr val="FFFFFF"/>
                </a:solidFill>
              </a:rPr>
              <a:t>ntress</a:t>
            </a:r>
            <a:r>
              <a:rPr lang="en-US" sz="1900" dirty="0">
                <a:solidFill>
                  <a:srgbClr val="FFFFFF"/>
                </a:solidFill>
              </a:rPr>
              <a:t> = 100.</a:t>
            </a:r>
          </a:p>
          <a:p>
            <a:pPr marL="0" indent="0">
              <a:buNone/>
            </a:pPr>
            <a:r>
              <a:rPr lang="en-US" sz="1900" dirty="0">
                <a:solidFill>
                  <a:srgbClr val="FFFFFF"/>
                </a:solidFill>
              </a:rPr>
              <a:t>	Dependent Variable: </a:t>
            </a:r>
            <a:r>
              <a:rPr lang="en-US" sz="1900" dirty="0" err="1">
                <a:solidFill>
                  <a:srgbClr val="FFFFFF"/>
                </a:solidFill>
              </a:rPr>
              <a:t>WinPlacePerc</a:t>
            </a:r>
            <a:endParaRPr lang="en-US" sz="1900" dirty="0">
              <a:solidFill>
                <a:srgbClr val="FFFFFF"/>
              </a:solidFill>
            </a:endParaRPr>
          </a:p>
          <a:p>
            <a:pPr marL="0" indent="0">
              <a:buNone/>
            </a:pPr>
            <a:r>
              <a:rPr lang="en-US" sz="1900" dirty="0">
                <a:solidFill>
                  <a:srgbClr val="FFFFFF"/>
                </a:solidFill>
              </a:rPr>
              <a:t>	Independent Variables: </a:t>
            </a:r>
            <a:r>
              <a:rPr lang="en-US" sz="1900" dirty="0" err="1">
                <a:solidFill>
                  <a:srgbClr val="FFFFFF"/>
                </a:solidFill>
              </a:rPr>
              <a:t>walkDistance</a:t>
            </a:r>
            <a:r>
              <a:rPr lang="en-US" sz="1900" dirty="0">
                <a:solidFill>
                  <a:srgbClr val="FFFFFF"/>
                </a:solidFill>
              </a:rPr>
              <a:t>, 	boosts, </a:t>
            </a:r>
            <a:r>
              <a:rPr lang="en-US" sz="1900" dirty="0" err="1">
                <a:solidFill>
                  <a:srgbClr val="FFFFFF"/>
                </a:solidFill>
              </a:rPr>
              <a:t>killPlace</a:t>
            </a:r>
            <a:r>
              <a:rPr lang="en-US" sz="1900" dirty="0">
                <a:solidFill>
                  <a:srgbClr val="FFFFFF"/>
                </a:solidFill>
              </a:rPr>
              <a:t> and </a:t>
            </a:r>
            <a:r>
              <a:rPr lang="en-US" sz="1900" dirty="0" err="1">
                <a:solidFill>
                  <a:srgbClr val="FFFFFF"/>
                </a:solidFill>
              </a:rPr>
              <a:t>killStreaks</a:t>
            </a:r>
            <a:r>
              <a:rPr lang="en-US" sz="1900" dirty="0">
                <a:solidFill>
                  <a:srgbClr val="FFFFFF"/>
                </a:solidFill>
              </a:rPr>
              <a:t>.</a:t>
            </a:r>
          </a:p>
          <a:p>
            <a:pPr marL="0" indent="0">
              <a:buNone/>
            </a:pPr>
            <a:r>
              <a:rPr lang="en-US" sz="1900" dirty="0">
                <a:solidFill>
                  <a:srgbClr val="FFFFFF"/>
                </a:solidFill>
              </a:rPr>
              <a:t>	Accuracy: 76.08%</a:t>
            </a:r>
          </a:p>
          <a:p>
            <a:pPr marL="0" indent="0">
              <a:buNone/>
            </a:pPr>
            <a:r>
              <a:rPr lang="en-US" sz="1900" dirty="0">
                <a:solidFill>
                  <a:srgbClr val="FFFFFF"/>
                </a:solidFill>
              </a:rPr>
              <a:t>	Further, k-fold cross validation is done 	using 10 folds. From this the Root 	Mean Square Error (RMSE) obtained as 	1.317</a:t>
            </a:r>
          </a:p>
          <a:p>
            <a:pPr marL="0" indent="0">
              <a:buNone/>
            </a:pPr>
            <a:endParaRPr lang="en-US" sz="1900" dirty="0">
              <a:solidFill>
                <a:srgbClr val="FFFFFF"/>
              </a:solidFill>
            </a:endParaRPr>
          </a:p>
          <a:p>
            <a:pPr marL="0" indent="0">
              <a:buNone/>
            </a:pPr>
            <a:r>
              <a:rPr lang="en-US" sz="1900" dirty="0">
                <a:solidFill>
                  <a:srgbClr val="FFFFFF"/>
                </a:solidFill>
              </a:rPr>
              <a:t>	</a:t>
            </a:r>
          </a:p>
          <a:p>
            <a:endParaRPr lang="en-US" sz="1900" dirty="0">
              <a:solidFill>
                <a:srgbClr val="FFFFFF"/>
              </a:solidFill>
            </a:endParaRPr>
          </a:p>
          <a:p>
            <a:endParaRPr lang="en-US" sz="1900" dirty="0">
              <a:solidFill>
                <a:srgbClr val="FFFFFF"/>
              </a:solidFill>
            </a:endParaRPr>
          </a:p>
        </p:txBody>
      </p:sp>
      <p:pic>
        <p:nvPicPr>
          <p:cNvPr id="4" name="Picture 3">
            <a:extLst>
              <a:ext uri="{FF2B5EF4-FFF2-40B4-BE49-F238E27FC236}">
                <a16:creationId xmlns:a16="http://schemas.microsoft.com/office/drawing/2014/main" id="{236EB390-C91A-410A-8932-A467F6E7C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19200"/>
            <a:ext cx="5893377" cy="4648200"/>
          </a:xfrm>
          <a:prstGeom prst="rect">
            <a:avLst/>
          </a:prstGeom>
        </p:spPr>
      </p:pic>
    </p:spTree>
    <p:extLst>
      <p:ext uri="{BB962C8B-B14F-4D97-AF65-F5344CB8AC3E}">
        <p14:creationId xmlns:p14="http://schemas.microsoft.com/office/powerpoint/2010/main" val="370031744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D51015-D84A-4A21-9EF8-94EA3F140145}"/>
              </a:ext>
            </a:extLst>
          </p:cNvPr>
          <p:cNvSpPr>
            <a:spLocks noGrp="1"/>
          </p:cNvSpPr>
          <p:nvPr>
            <p:ph type="title"/>
          </p:nvPr>
        </p:nvSpPr>
        <p:spPr>
          <a:xfrm>
            <a:off x="655320" y="365125"/>
            <a:ext cx="9013052" cy="1623312"/>
          </a:xfrm>
        </p:spPr>
        <p:txBody>
          <a:bodyPr anchor="b">
            <a:normAutofit/>
          </a:bodyPr>
          <a:lstStyle/>
          <a:p>
            <a:r>
              <a:rPr lang="en-US" sz="4000"/>
              <a:t>Team Work Distribution</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967C25E4-0847-4B6B-8FF2-9AB41872A16E}"/>
              </a:ext>
            </a:extLst>
          </p:cNvPr>
          <p:cNvSpPr>
            <a:spLocks noGrp="1"/>
          </p:cNvSpPr>
          <p:nvPr>
            <p:ph idx="1"/>
          </p:nvPr>
        </p:nvSpPr>
        <p:spPr>
          <a:xfrm>
            <a:off x="655320" y="2644518"/>
            <a:ext cx="9013052" cy="3327251"/>
          </a:xfrm>
        </p:spPr>
        <p:txBody>
          <a:bodyPr>
            <a:normAutofit/>
          </a:bodyPr>
          <a:lstStyle/>
          <a:p>
            <a:r>
              <a:rPr lang="en-US" sz="1700" b="1" dirty="0" err="1"/>
              <a:t>Arth</a:t>
            </a:r>
            <a:r>
              <a:rPr lang="en-US" sz="1700" b="1" dirty="0"/>
              <a:t> Vyas</a:t>
            </a:r>
            <a:r>
              <a:rPr lang="en-US" sz="1700" dirty="0"/>
              <a:t>: Data gathering, EDA, discussion for selection of appropriate model and review of report.</a:t>
            </a:r>
          </a:p>
          <a:p>
            <a:r>
              <a:rPr lang="en-US" sz="1700" b="1" dirty="0"/>
              <a:t>Ranu Parate</a:t>
            </a:r>
            <a:r>
              <a:rPr lang="en-US" sz="1700" dirty="0"/>
              <a:t>: Implementation of model, EDA, discussion for selection of appropriate model, and review of report.</a:t>
            </a:r>
          </a:p>
          <a:p>
            <a:r>
              <a:rPr lang="en-US" sz="1700" b="1" dirty="0"/>
              <a:t>Samir Khan</a:t>
            </a:r>
            <a:r>
              <a:rPr lang="en-US" sz="1700" dirty="0"/>
              <a:t>: Literature review, EDA, discussion for selection of appropriate model, and review of report.</a:t>
            </a:r>
          </a:p>
          <a:p>
            <a:r>
              <a:rPr lang="en-US" sz="1700" b="1" dirty="0"/>
              <a:t>Mitul Choksi</a:t>
            </a:r>
            <a:r>
              <a:rPr lang="en-US" sz="1700" dirty="0"/>
              <a:t>: Literature review, EDA, discussion for selection of appropriate model, and review of report.</a:t>
            </a:r>
          </a:p>
          <a:p>
            <a:r>
              <a:rPr lang="en-US" sz="1700" dirty="0"/>
              <a:t>Active participation of every one in the solving the errors occurred while implementation of model.  </a:t>
            </a:r>
          </a:p>
          <a:p>
            <a:r>
              <a:rPr lang="en-US" sz="1700" dirty="0"/>
              <a:t>Report writing was equally divided among all of us appropriately.  </a:t>
            </a:r>
          </a:p>
        </p:txBody>
      </p:sp>
    </p:spTree>
    <p:extLst>
      <p:ext uri="{BB962C8B-B14F-4D97-AF65-F5344CB8AC3E}">
        <p14:creationId xmlns:p14="http://schemas.microsoft.com/office/powerpoint/2010/main" val="130323848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D51015-D84A-4A21-9EF8-94EA3F140145}"/>
              </a:ext>
            </a:extLst>
          </p:cNvPr>
          <p:cNvSpPr>
            <a:spLocks noGrp="1"/>
          </p:cNvSpPr>
          <p:nvPr>
            <p:ph type="title"/>
          </p:nvPr>
        </p:nvSpPr>
        <p:spPr>
          <a:xfrm>
            <a:off x="655320" y="365125"/>
            <a:ext cx="9013052" cy="1623312"/>
          </a:xfrm>
        </p:spPr>
        <p:txBody>
          <a:bodyPr anchor="b">
            <a:normAutofit/>
          </a:bodyPr>
          <a:lstStyle/>
          <a:p>
            <a:r>
              <a:rPr lang="en-US" sz="4000" dirty="0"/>
              <a:t>Conclusion </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967C25E4-0847-4B6B-8FF2-9AB41872A16E}"/>
              </a:ext>
            </a:extLst>
          </p:cNvPr>
          <p:cNvSpPr>
            <a:spLocks noGrp="1"/>
          </p:cNvSpPr>
          <p:nvPr>
            <p:ph idx="1"/>
          </p:nvPr>
        </p:nvSpPr>
        <p:spPr>
          <a:xfrm>
            <a:off x="655320" y="2644518"/>
            <a:ext cx="9013052" cy="3327251"/>
          </a:xfrm>
        </p:spPr>
        <p:txBody>
          <a:bodyPr>
            <a:normAutofit/>
          </a:bodyPr>
          <a:lstStyle/>
          <a:p>
            <a:pPr algn="just"/>
            <a:r>
              <a:rPr lang="en-GB" dirty="0"/>
              <a:t>The prediction of win place for PUBG can be of great help for players as well as the developer of PUBG. The players can plan different strategies to win the game and developer can build more complex game to restrict the players so they can enjoy the challenge.</a:t>
            </a:r>
            <a:endParaRPr lang="en-US" sz="1700" dirty="0"/>
          </a:p>
        </p:txBody>
      </p:sp>
    </p:spTree>
    <p:extLst>
      <p:ext uri="{BB962C8B-B14F-4D97-AF65-F5344CB8AC3E}">
        <p14:creationId xmlns:p14="http://schemas.microsoft.com/office/powerpoint/2010/main" val="191474357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841ADFF-0B0B-4EC4-8DCB-9E7DD891EA0A}"/>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a:solidFill>
                  <a:schemeClr val="bg2"/>
                </a:solidFill>
                <a:latin typeface="+mj-lt"/>
                <a:ea typeface="+mj-ea"/>
                <a:cs typeface="+mj-cs"/>
              </a:rPr>
              <a:t>Thank You </a:t>
            </a:r>
          </a:p>
        </p:txBody>
      </p:sp>
    </p:spTree>
    <p:extLst>
      <p:ext uri="{BB962C8B-B14F-4D97-AF65-F5344CB8AC3E}">
        <p14:creationId xmlns:p14="http://schemas.microsoft.com/office/powerpoint/2010/main" val="1270974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2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8" name="Group 2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3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B30FBEFE-CE2B-45AD-9BDA-BA8B76B9C37F}"/>
              </a:ext>
            </a:extLst>
          </p:cNvPr>
          <p:cNvSpPr>
            <a:spLocks noGrp="1"/>
          </p:cNvSpPr>
          <p:nvPr>
            <p:ph type="title"/>
          </p:nvPr>
        </p:nvSpPr>
        <p:spPr>
          <a:xfrm>
            <a:off x="466368" y="685800"/>
            <a:ext cx="2780271" cy="5105400"/>
          </a:xfrm>
        </p:spPr>
        <p:txBody>
          <a:bodyPr>
            <a:normAutofit/>
          </a:bodyPr>
          <a:lstStyle/>
          <a:p>
            <a:r>
              <a:rPr lang="en-US" sz="2800" b="1">
                <a:solidFill>
                  <a:srgbClr val="FFFFFF"/>
                </a:solidFill>
              </a:rPr>
              <a:t>Introduction:</a:t>
            </a:r>
            <a:endParaRPr lang="en-US" sz="2800" dirty="0">
              <a:solidFill>
                <a:srgbClr val="FFFFFF"/>
              </a:solidFill>
            </a:endParaRPr>
          </a:p>
        </p:txBody>
      </p:sp>
      <p:graphicFrame>
        <p:nvGraphicFramePr>
          <p:cNvPr id="21" name="Content Placeholder 2">
            <a:extLst>
              <a:ext uri="{FF2B5EF4-FFF2-40B4-BE49-F238E27FC236}">
                <a16:creationId xmlns:a16="http://schemas.microsoft.com/office/drawing/2014/main" id="{0FEC6C4F-1942-47FE-B757-D132987C7901}"/>
              </a:ext>
            </a:extLst>
          </p:cNvPr>
          <p:cNvGraphicFramePr>
            <a:graphicFrameLocks noGrp="1"/>
          </p:cNvGraphicFramePr>
          <p:nvPr>
            <p:ph idx="1"/>
            <p:extLst>
              <p:ext uri="{D42A27DB-BD31-4B8C-83A1-F6EECF244321}">
                <p14:modId xmlns:p14="http://schemas.microsoft.com/office/powerpoint/2010/main" val="2056330281"/>
              </p:ext>
            </p:extLst>
          </p:nvPr>
        </p:nvGraphicFramePr>
        <p:xfrm>
          <a:off x="5010150" y="685799"/>
          <a:ext cx="6492875" cy="5329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1544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FCA49D-A976-4078-A4AD-EBE259981713}"/>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a:solidFill>
                  <a:schemeClr val="tx1">
                    <a:lumMod val="85000"/>
                    <a:lumOff val="15000"/>
                  </a:schemeClr>
                </a:solidFill>
                <a:latin typeface="+mj-lt"/>
                <a:ea typeface="+mj-ea"/>
                <a:cs typeface="+mj-cs"/>
              </a:rPr>
              <a:t>Literature Review</a:t>
            </a:r>
          </a:p>
        </p:txBody>
      </p:sp>
      <p:cxnSp>
        <p:nvCxnSpPr>
          <p:cNvPr id="9" name="Straight Connector 8">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1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9BF4C-B81E-4D55-B96B-D7C3251E329B}"/>
              </a:ext>
            </a:extLst>
          </p:cNvPr>
          <p:cNvSpPr>
            <a:spLocks noGrp="1"/>
          </p:cNvSpPr>
          <p:nvPr>
            <p:ph type="title"/>
          </p:nvPr>
        </p:nvSpPr>
        <p:spPr>
          <a:xfrm>
            <a:off x="838200" y="963877"/>
            <a:ext cx="3494362" cy="4930246"/>
          </a:xfrm>
        </p:spPr>
        <p:txBody>
          <a:bodyPr>
            <a:normAutofit/>
          </a:bodyPr>
          <a:lstStyle/>
          <a:p>
            <a:pPr algn="r"/>
            <a:r>
              <a:rPr lang="en-US" altLang="en-US" sz="3700" dirty="0">
                <a:solidFill>
                  <a:schemeClr val="accent1"/>
                </a:solidFill>
              </a:rPr>
              <a:t>Prediction based Researches in Online Gaming Domain(Dota 2,Destiny,PUBG)</a:t>
            </a:r>
            <a:endParaRPr lang="en-US" sz="3700"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4E23866E-D572-4D16-A413-E2CABFE14D2B}"/>
              </a:ext>
            </a:extLst>
          </p:cNvPr>
          <p:cNvSpPr>
            <a:spLocks noGrp="1"/>
          </p:cNvSpPr>
          <p:nvPr>
            <p:ph idx="1"/>
          </p:nvPr>
        </p:nvSpPr>
        <p:spPr>
          <a:xfrm>
            <a:off x="4976031" y="963877"/>
            <a:ext cx="6377769" cy="4930246"/>
          </a:xfrm>
        </p:spPr>
        <p:txBody>
          <a:bodyPr anchor="ctr">
            <a:normAutofit fontScale="92500" lnSpcReduction="20000"/>
          </a:bodyPr>
          <a:lstStyle/>
          <a:p>
            <a:pPr marL="0" indent="0">
              <a:buNone/>
              <a:defRPr/>
            </a:pPr>
            <a:r>
              <a:rPr lang="en-US" sz="1800" u="sng" dirty="0">
                <a:effectLst>
                  <a:outerShdw blurRad="38100" dist="38100" dir="2700000" algn="tl">
                    <a:srgbClr val="000000">
                      <a:alpha val="43137"/>
                    </a:srgbClr>
                  </a:outerShdw>
                </a:effectLst>
              </a:rPr>
              <a:t>Dota 2</a:t>
            </a:r>
          </a:p>
          <a:p>
            <a:pPr fontAlgn="auto">
              <a:spcAft>
                <a:spcPts val="0"/>
              </a:spcAft>
              <a:defRPr/>
            </a:pPr>
            <a:r>
              <a:rPr lang="en-US" sz="1800" dirty="0"/>
              <a:t>KNN, RF, logistic regression and achieved 67-83% accuracy</a:t>
            </a:r>
          </a:p>
          <a:p>
            <a:pPr fontAlgn="auto">
              <a:spcAft>
                <a:spcPts val="0"/>
              </a:spcAft>
              <a:defRPr/>
            </a:pPr>
            <a:r>
              <a:rPr lang="en-US" sz="1800" dirty="0"/>
              <a:t>Novelty based on Dataset size, addition of more game relevant data(e.g. Real time game data),filtering techniques (Match making rating, game duration based filtering).</a:t>
            </a:r>
          </a:p>
          <a:p>
            <a:pPr fontAlgn="auto">
              <a:spcAft>
                <a:spcPts val="0"/>
              </a:spcAft>
              <a:defRPr/>
            </a:pPr>
            <a:r>
              <a:rPr lang="en-US" sz="1800" dirty="0"/>
              <a:t>Web based recommendation system for gamers.</a:t>
            </a:r>
          </a:p>
          <a:p>
            <a:pPr marL="0" indent="0">
              <a:buNone/>
              <a:defRPr/>
            </a:pPr>
            <a:r>
              <a:rPr lang="en-US" sz="1800" u="sng" dirty="0">
                <a:effectLst>
                  <a:outerShdw blurRad="38100" dist="38100" dir="2700000" algn="tl">
                    <a:srgbClr val="000000">
                      <a:alpha val="43137"/>
                    </a:srgbClr>
                  </a:outerShdw>
                </a:effectLst>
              </a:rPr>
              <a:t>Destiny</a:t>
            </a:r>
          </a:p>
          <a:p>
            <a:pPr fontAlgn="auto">
              <a:spcAft>
                <a:spcPts val="0"/>
              </a:spcAft>
              <a:defRPr/>
            </a:pPr>
            <a:r>
              <a:rPr lang="en-US" sz="1800" dirty="0"/>
              <a:t>Individual game mode based model and general combined model based on Gradient boosting and RF achieved 63-99% accuracy.</a:t>
            </a:r>
          </a:p>
          <a:p>
            <a:pPr fontAlgn="auto">
              <a:spcAft>
                <a:spcPts val="0"/>
              </a:spcAft>
              <a:defRPr/>
            </a:pPr>
            <a:r>
              <a:rPr lang="en-US" sz="1800" dirty="0"/>
              <a:t>Analysis of players performance features in a FPS (first person shooting) game.</a:t>
            </a:r>
          </a:p>
          <a:p>
            <a:pPr marL="0" indent="0">
              <a:buNone/>
              <a:defRPr/>
            </a:pPr>
            <a:r>
              <a:rPr lang="en-US" sz="1800" u="sng" dirty="0">
                <a:effectLst>
                  <a:outerShdw blurRad="38100" dist="38100" dir="2700000" algn="tl">
                    <a:srgbClr val="000000">
                      <a:alpha val="43137"/>
                    </a:srgbClr>
                  </a:outerShdw>
                </a:effectLst>
              </a:rPr>
              <a:t>PUBG</a:t>
            </a:r>
          </a:p>
          <a:p>
            <a:pPr fontAlgn="auto">
              <a:spcAft>
                <a:spcPts val="0"/>
              </a:spcAft>
              <a:defRPr/>
            </a:pPr>
            <a:r>
              <a:rPr lang="en-US" sz="1800" dirty="0"/>
              <a:t>Research based on mathematical modelling.</a:t>
            </a:r>
          </a:p>
          <a:p>
            <a:pPr fontAlgn="auto">
              <a:spcAft>
                <a:spcPts val="0"/>
              </a:spcAft>
              <a:defRPr/>
            </a:pPr>
            <a:r>
              <a:rPr lang="en-US" sz="1800" dirty="0"/>
              <a:t>Analyzed aspects such as jump time &amp;location, strategical movement of players based on azimuth judgement to improve hit rate.</a:t>
            </a:r>
          </a:p>
          <a:p>
            <a:pPr fontAlgn="auto">
              <a:spcAft>
                <a:spcPts val="0"/>
              </a:spcAft>
              <a:defRPr/>
            </a:pPr>
            <a:r>
              <a:rPr lang="en-US" sz="1800" dirty="0"/>
              <a:t>We take forward this topic by predicting win percentage of players in gaming sessions based on several important factors.</a:t>
            </a:r>
          </a:p>
          <a:p>
            <a:endParaRPr lang="en-US" sz="1500" dirty="0"/>
          </a:p>
        </p:txBody>
      </p:sp>
    </p:spTree>
    <p:extLst>
      <p:ext uri="{BB962C8B-B14F-4D97-AF65-F5344CB8AC3E}">
        <p14:creationId xmlns:p14="http://schemas.microsoft.com/office/powerpoint/2010/main" val="1708688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FEA904-F38B-41F3-A851-57BB29388ADC}"/>
              </a:ext>
            </a:extLst>
          </p:cNvPr>
          <p:cNvSpPr>
            <a:spLocks noGrp="1"/>
          </p:cNvSpPr>
          <p:nvPr>
            <p:ph type="title"/>
          </p:nvPr>
        </p:nvSpPr>
        <p:spPr>
          <a:xfrm>
            <a:off x="838200" y="963877"/>
            <a:ext cx="3494362" cy="4930246"/>
          </a:xfrm>
        </p:spPr>
        <p:txBody>
          <a:bodyPr>
            <a:normAutofit/>
          </a:bodyPr>
          <a:lstStyle/>
          <a:p>
            <a:pPr algn="r"/>
            <a:r>
              <a:rPr lang="en-US" altLang="en-US" dirty="0">
                <a:solidFill>
                  <a:schemeClr val="accent1"/>
                </a:solidFill>
              </a:rPr>
              <a:t>Prediction based Researches in Sports</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C6BB98-DF5F-4C27-9D0B-AA0ADB2F0BC6}"/>
              </a:ext>
            </a:extLst>
          </p:cNvPr>
          <p:cNvSpPr>
            <a:spLocks noGrp="1"/>
          </p:cNvSpPr>
          <p:nvPr>
            <p:ph idx="1"/>
          </p:nvPr>
        </p:nvSpPr>
        <p:spPr>
          <a:xfrm>
            <a:off x="4976031" y="963877"/>
            <a:ext cx="6377769" cy="4930246"/>
          </a:xfrm>
        </p:spPr>
        <p:txBody>
          <a:bodyPr anchor="ctr">
            <a:normAutofit/>
          </a:bodyPr>
          <a:lstStyle/>
          <a:p>
            <a:r>
              <a:rPr lang="en-GB" sz="1800" dirty="0"/>
              <a:t>Most of data used in sports analytics is structured data.</a:t>
            </a:r>
          </a:p>
          <a:p>
            <a:r>
              <a:rPr lang="en-GB" sz="1800" dirty="0"/>
              <a:t>Some studies focused on real-time data, use data from first half of game to predict second half or make use of all data available.</a:t>
            </a:r>
          </a:p>
          <a:p>
            <a:r>
              <a:rPr lang="en-IE" sz="1800" dirty="0"/>
              <a:t>Many researchers have predicted different kinds of outcome like win-loss-draw, number of goals scored, points scored/not-scored.</a:t>
            </a:r>
          </a:p>
          <a:p>
            <a:r>
              <a:rPr lang="en-IE" sz="1800" dirty="0"/>
              <a:t>Feature selection methods like correlation coefficient scores, genetic algorithm, RFE, etc. used to identify best of the attributes.</a:t>
            </a:r>
          </a:p>
          <a:p>
            <a:r>
              <a:rPr lang="en-IE" sz="1800" dirty="0"/>
              <a:t>Popular algorithms like Naïve Bayes, DT, RF, SVM, Gradient boosted tree, ANN, etc. used and accuracy of 52-87 % was achieved. </a:t>
            </a:r>
          </a:p>
          <a:p>
            <a:endParaRPr lang="en-IE" sz="1700" dirty="0"/>
          </a:p>
          <a:p>
            <a:pPr marL="0" indent="0">
              <a:buNone/>
            </a:pPr>
            <a:endParaRPr lang="en-IE" sz="1700" dirty="0"/>
          </a:p>
          <a:p>
            <a:pPr marL="0" indent="0">
              <a:buNone/>
            </a:pPr>
            <a:endParaRPr lang="en-IE" sz="1700" dirty="0"/>
          </a:p>
          <a:p>
            <a:endParaRPr lang="en-IE" sz="1700" dirty="0"/>
          </a:p>
          <a:p>
            <a:endParaRPr lang="en-US" sz="1700" dirty="0"/>
          </a:p>
        </p:txBody>
      </p:sp>
    </p:spTree>
    <p:extLst>
      <p:ext uri="{BB962C8B-B14F-4D97-AF65-F5344CB8AC3E}">
        <p14:creationId xmlns:p14="http://schemas.microsoft.com/office/powerpoint/2010/main" val="511304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5B45F14-AFFC-4ADE-9397-CA08DA5E52C9}"/>
              </a:ext>
            </a:extLst>
          </p:cNvPr>
          <p:cNvSpPr>
            <a:spLocks noGrp="1"/>
          </p:cNvSpPr>
          <p:nvPr>
            <p:ph type="title"/>
          </p:nvPr>
        </p:nvSpPr>
        <p:spPr>
          <a:xfrm>
            <a:off x="535020" y="685800"/>
            <a:ext cx="2780271" cy="5105400"/>
          </a:xfrm>
        </p:spPr>
        <p:txBody>
          <a:bodyPr>
            <a:normAutofit/>
          </a:bodyPr>
          <a:lstStyle/>
          <a:p>
            <a:r>
              <a:rPr lang="en-US" sz="2800" b="1" dirty="0">
                <a:solidFill>
                  <a:srgbClr val="FFFFFF"/>
                </a:solidFill>
              </a:rPr>
              <a:t>Implementation</a:t>
            </a:r>
            <a:r>
              <a:rPr lang="en-US" sz="2800" dirty="0">
                <a:solidFill>
                  <a:srgbClr val="FFFFFF"/>
                </a:solidFill>
              </a:rPr>
              <a:t>:</a:t>
            </a:r>
          </a:p>
        </p:txBody>
      </p:sp>
      <p:graphicFrame>
        <p:nvGraphicFramePr>
          <p:cNvPr id="5" name="Content Placeholder 2">
            <a:extLst>
              <a:ext uri="{FF2B5EF4-FFF2-40B4-BE49-F238E27FC236}">
                <a16:creationId xmlns:a16="http://schemas.microsoft.com/office/drawing/2014/main" id="{5480F2D3-8463-4F90-8019-427B905A07D4}"/>
              </a:ext>
            </a:extLst>
          </p:cNvPr>
          <p:cNvGraphicFramePr>
            <a:graphicFrameLocks noGrp="1"/>
          </p:cNvGraphicFramePr>
          <p:nvPr>
            <p:ph idx="1"/>
            <p:extLst>
              <p:ext uri="{D42A27DB-BD31-4B8C-83A1-F6EECF244321}">
                <p14:modId xmlns:p14="http://schemas.microsoft.com/office/powerpoint/2010/main" val="256235424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809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ACCEC8-E377-4A8B-B60D-0D628A57395A}"/>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49563" y="754497"/>
            <a:ext cx="6250769" cy="5188138"/>
          </a:xfrm>
          <a:prstGeom prst="rect">
            <a:avLst/>
          </a:prstGeom>
          <a:noFill/>
        </p:spPr>
      </p:pic>
      <p:sp>
        <p:nvSpPr>
          <p:cNvPr id="3" name="Content Placeholder 2">
            <a:extLst>
              <a:ext uri="{FF2B5EF4-FFF2-40B4-BE49-F238E27FC236}">
                <a16:creationId xmlns:a16="http://schemas.microsoft.com/office/drawing/2014/main" id="{825C23E0-9148-48D5-B98C-F8328CDE7123}"/>
              </a:ext>
            </a:extLst>
          </p:cNvPr>
          <p:cNvSpPr>
            <a:spLocks noGrp="1"/>
          </p:cNvSpPr>
          <p:nvPr>
            <p:ph idx="1"/>
          </p:nvPr>
        </p:nvSpPr>
        <p:spPr>
          <a:xfrm>
            <a:off x="8172028" y="2638044"/>
            <a:ext cx="3363974" cy="3415622"/>
          </a:xfrm>
        </p:spPr>
        <p:txBody>
          <a:bodyPr>
            <a:normAutofit/>
          </a:bodyPr>
          <a:lstStyle/>
          <a:p>
            <a:pPr algn="just"/>
            <a:r>
              <a:rPr lang="en-US" sz="2000" dirty="0">
                <a:solidFill>
                  <a:schemeClr val="bg1"/>
                </a:solidFill>
              </a:rPr>
              <a:t>Box-Plot for outliers: It is graphical method depicted by quartiles and inter quartiles that helps in defining the upper and lower limit beyond this limits the data is considered as the outliers. </a:t>
            </a:r>
          </a:p>
          <a:p>
            <a:pPr algn="just"/>
            <a:endParaRPr lang="en-US" sz="2000" dirty="0">
              <a:solidFill>
                <a:schemeClr val="bg1"/>
              </a:solidFill>
            </a:endParaRPr>
          </a:p>
          <a:p>
            <a:pPr algn="just"/>
            <a:endParaRPr lang="en-US" sz="2000" dirty="0">
              <a:solidFill>
                <a:schemeClr val="bg1"/>
              </a:solidFill>
            </a:endParaRPr>
          </a:p>
        </p:txBody>
      </p:sp>
    </p:spTree>
    <p:extLst>
      <p:ext uri="{BB962C8B-B14F-4D97-AF65-F5344CB8AC3E}">
        <p14:creationId xmlns:p14="http://schemas.microsoft.com/office/powerpoint/2010/main" val="386295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C4EF399-D6E3-431D-8667-545BFB4CA0AE}"/>
              </a:ext>
            </a:extLst>
          </p:cNvPr>
          <p:cNvSpPr>
            <a:spLocks noGrp="1"/>
          </p:cNvSpPr>
          <p:nvPr>
            <p:ph idx="1"/>
          </p:nvPr>
        </p:nvSpPr>
        <p:spPr>
          <a:xfrm>
            <a:off x="518474" y="657225"/>
            <a:ext cx="4064409" cy="3871233"/>
          </a:xfrm>
        </p:spPr>
        <p:txBody>
          <a:bodyPr anchor="t">
            <a:normAutofit fontScale="70000" lnSpcReduction="20000"/>
          </a:bodyPr>
          <a:lstStyle/>
          <a:p>
            <a:r>
              <a:rPr lang="en-US" sz="3200" dirty="0"/>
              <a:t>Feature Selection:</a:t>
            </a:r>
          </a:p>
          <a:p>
            <a:pPr marL="342900" indent="-342900">
              <a:buAutoNum type="arabicPeriod"/>
            </a:pPr>
            <a:r>
              <a:rPr lang="en-US" sz="3200" dirty="0"/>
              <a:t>Correlation Matrix: A correlation matrix was tested against all the features and to visualize this </a:t>
            </a:r>
            <a:r>
              <a:rPr lang="en-US" sz="3200" dirty="0" err="1"/>
              <a:t>corrplot</a:t>
            </a:r>
            <a:r>
              <a:rPr lang="en-US" sz="3200" dirty="0"/>
              <a:t>. The dependent variable </a:t>
            </a:r>
            <a:r>
              <a:rPr lang="en-US" sz="3200" dirty="0" err="1"/>
              <a:t>winPlacePerc</a:t>
            </a:r>
            <a:r>
              <a:rPr lang="en-US" sz="3200" dirty="0"/>
              <a:t> is highly correlated with </a:t>
            </a:r>
            <a:r>
              <a:rPr lang="en-US" sz="3200" dirty="0" err="1"/>
              <a:t>walkDisatnce</a:t>
            </a:r>
            <a:r>
              <a:rPr lang="en-US" sz="3200" dirty="0"/>
              <a:t> and boosts from the plot with the high color intensity. </a:t>
            </a:r>
          </a:p>
          <a:p>
            <a:pPr marL="342900" indent="-342900">
              <a:buFont typeface="Arial" panose="020B0604020202020204" pitchFamily="34" charset="0"/>
              <a:buAutoNum type="arabicPeriod"/>
            </a:pPr>
            <a:r>
              <a:rPr lang="en-US" sz="3200" dirty="0"/>
              <a:t>Boruta: Boruta model has given only one important feature. That is Boosts.</a:t>
            </a:r>
          </a:p>
          <a:p>
            <a:pPr marL="0" indent="0">
              <a:buNone/>
            </a:pPr>
            <a:endParaRPr lang="en-US" sz="1800" dirty="0"/>
          </a:p>
        </p:txBody>
      </p:sp>
      <p:pic>
        <p:nvPicPr>
          <p:cNvPr id="4" name="Picture 3">
            <a:extLst>
              <a:ext uri="{FF2B5EF4-FFF2-40B4-BE49-F238E27FC236}">
                <a16:creationId xmlns:a16="http://schemas.microsoft.com/office/drawing/2014/main" id="{ADC477D6-9EE8-41C0-BD78-63D277B860F6}"/>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815013" y="1498425"/>
            <a:ext cx="6157912" cy="4816650"/>
          </a:xfrm>
          <a:prstGeom prst="rect">
            <a:avLst/>
          </a:prstGeom>
          <a:noFill/>
        </p:spPr>
      </p:pic>
    </p:spTree>
    <p:extLst>
      <p:ext uri="{BB962C8B-B14F-4D97-AF65-F5344CB8AC3E}">
        <p14:creationId xmlns:p14="http://schemas.microsoft.com/office/powerpoint/2010/main" val="319821967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C86F217-6736-4CEB-B7BB-CFAF0E322481}"/>
              </a:ext>
            </a:extLst>
          </p:cNvPr>
          <p:cNvSpPr>
            <a:spLocks noGrp="1"/>
          </p:cNvSpPr>
          <p:nvPr>
            <p:ph idx="1"/>
          </p:nvPr>
        </p:nvSpPr>
        <p:spPr>
          <a:xfrm>
            <a:off x="518474" y="1774372"/>
            <a:ext cx="4064409" cy="2754086"/>
          </a:xfrm>
        </p:spPr>
        <p:txBody>
          <a:bodyPr anchor="t">
            <a:normAutofit/>
          </a:bodyPr>
          <a:lstStyle/>
          <a:p>
            <a:pPr marL="0" indent="0">
              <a:buNone/>
            </a:pPr>
            <a:r>
              <a:rPr lang="en-US" sz="2200" dirty="0"/>
              <a:t>3.  Feature Importance: This gives top four important </a:t>
            </a:r>
            <a:r>
              <a:rPr lang="en-US" sz="2200" dirty="0" err="1"/>
              <a:t>features.They</a:t>
            </a:r>
            <a:r>
              <a:rPr lang="en-US" sz="2200" dirty="0"/>
              <a:t> are </a:t>
            </a:r>
            <a:r>
              <a:rPr lang="en-US" sz="2200" dirty="0" err="1"/>
              <a:t>walkDistance</a:t>
            </a:r>
            <a:r>
              <a:rPr lang="en-US" sz="2200" dirty="0"/>
              <a:t>, </a:t>
            </a:r>
            <a:r>
              <a:rPr lang="en-US" sz="2200" dirty="0" err="1"/>
              <a:t>killPlace</a:t>
            </a:r>
            <a:r>
              <a:rPr lang="en-US" sz="2200" dirty="0"/>
              <a:t>, </a:t>
            </a:r>
            <a:r>
              <a:rPr lang="en-US" sz="2200" dirty="0" err="1"/>
              <a:t>killStreaks</a:t>
            </a:r>
            <a:r>
              <a:rPr lang="en-US" sz="2200" dirty="0"/>
              <a:t>, and </a:t>
            </a:r>
            <a:r>
              <a:rPr lang="en-US" sz="2200" dirty="0" err="1"/>
              <a:t>wesponAcquired</a:t>
            </a:r>
            <a:r>
              <a:rPr lang="en-US" sz="2200" dirty="0"/>
              <a:t>. </a:t>
            </a:r>
          </a:p>
          <a:p>
            <a:pPr algn="just"/>
            <a:endParaRPr lang="en-US" sz="1800" dirty="0"/>
          </a:p>
        </p:txBody>
      </p:sp>
      <p:pic>
        <p:nvPicPr>
          <p:cNvPr id="4" name="Picture 3">
            <a:extLst>
              <a:ext uri="{FF2B5EF4-FFF2-40B4-BE49-F238E27FC236}">
                <a16:creationId xmlns:a16="http://schemas.microsoft.com/office/drawing/2014/main" id="{8FF6A73F-BD2A-4AE1-9401-154112333CFD}"/>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038101" y="1002455"/>
            <a:ext cx="5510771" cy="4560163"/>
          </a:xfrm>
          <a:prstGeom prst="rect">
            <a:avLst/>
          </a:prstGeom>
          <a:noFill/>
        </p:spPr>
      </p:pic>
    </p:spTree>
    <p:extLst>
      <p:ext uri="{BB962C8B-B14F-4D97-AF65-F5344CB8AC3E}">
        <p14:creationId xmlns:p14="http://schemas.microsoft.com/office/powerpoint/2010/main" val="314876107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886</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Introduction:</vt:lpstr>
      <vt:lpstr>Literature Review</vt:lpstr>
      <vt:lpstr>Prediction based Researches in Online Gaming Domain(Dota 2,Destiny,PUBG)</vt:lpstr>
      <vt:lpstr>Prediction based Researches in Sports</vt:lpstr>
      <vt:lpstr>Implementation:</vt:lpstr>
      <vt:lpstr>PowerPoint Presentation</vt:lpstr>
      <vt:lpstr>PowerPoint Presentation</vt:lpstr>
      <vt:lpstr>PowerPoint Presentation</vt:lpstr>
      <vt:lpstr>PowerPoint Presentation</vt:lpstr>
      <vt:lpstr>Model Implemented:</vt:lpstr>
      <vt:lpstr>PowerPoint Presentation</vt:lpstr>
      <vt:lpstr>PowerPoint Presentation</vt:lpstr>
      <vt:lpstr>Team Work Distribution</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Mitul Choksi</dc:creator>
  <cp:lastModifiedBy>Mitul Choksi</cp:lastModifiedBy>
  <cp:revision>2</cp:revision>
  <dcterms:created xsi:type="dcterms:W3CDTF">2019-04-27T15:14:18Z</dcterms:created>
  <dcterms:modified xsi:type="dcterms:W3CDTF">2019-04-27T15:16:04Z</dcterms:modified>
</cp:coreProperties>
</file>