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3" r:id="rId3"/>
    <p:sldId id="259" r:id="rId4"/>
    <p:sldId id="260" r:id="rId5"/>
    <p:sldId id="262" r:id="rId6"/>
    <p:sldId id="263" r:id="rId7"/>
    <p:sldId id="261" r:id="rId8"/>
    <p:sldId id="264" r:id="rId9"/>
    <p:sldId id="265" r:id="rId10"/>
    <p:sldId id="266" r:id="rId11"/>
    <p:sldId id="267"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4" Type="http://schemas.openxmlformats.org/officeDocument/2006/relationships/image" Target="../media/image25.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6552-3707-4CBB-8A8A-5C9460960A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5C37AC-A9A6-42E1-9342-6E43A70AC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A2A39-DFDD-48E4-945D-7575EB48E735}"/>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5" name="Footer Placeholder 4">
            <a:extLst>
              <a:ext uri="{FF2B5EF4-FFF2-40B4-BE49-F238E27FC236}">
                <a16:creationId xmlns:a16="http://schemas.microsoft.com/office/drawing/2014/main" id="{A85E1B15-7ED9-4F21-BD3E-36346AB3B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3C109-4436-4B28-AF65-531BE9BC542B}"/>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414552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ED8F-23A0-49D0-A5D3-88285D2123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74B223-0610-42F7-9DFF-D2682AA24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C8497-028A-4E88-8BBB-A69A4563692C}"/>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5" name="Footer Placeholder 4">
            <a:extLst>
              <a:ext uri="{FF2B5EF4-FFF2-40B4-BE49-F238E27FC236}">
                <a16:creationId xmlns:a16="http://schemas.microsoft.com/office/drawing/2014/main" id="{D916A840-DF03-4440-848E-918405B8E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778F0-AF9C-459D-850E-24726E4FC6D0}"/>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220918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CEC9D-1106-4E7F-8069-95F451E5D0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2BAB59-EB5D-4C98-97B8-710AB9A02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B4010-2FA7-4E91-8AE1-B648BDE81D7D}"/>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5" name="Footer Placeholder 4">
            <a:extLst>
              <a:ext uri="{FF2B5EF4-FFF2-40B4-BE49-F238E27FC236}">
                <a16:creationId xmlns:a16="http://schemas.microsoft.com/office/drawing/2014/main" id="{616B57DB-A092-4043-A868-96162B4D8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E0BD90-C916-461C-98BC-9036199B9446}"/>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180454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7CA4-86EB-49A5-A862-77AA0756FF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7E5A33-C2E9-4596-9505-6C5201E7E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C577E-2B9D-42A9-B348-1625F26A41E8}"/>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5" name="Footer Placeholder 4">
            <a:extLst>
              <a:ext uri="{FF2B5EF4-FFF2-40B4-BE49-F238E27FC236}">
                <a16:creationId xmlns:a16="http://schemas.microsoft.com/office/drawing/2014/main" id="{BA25B0E6-08DC-4BF2-86AF-29A45DCF3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E5233-D69D-4BCC-B41C-E3D8A0A8F36B}"/>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55057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8E4E-7C2C-48FB-8981-3987004FC0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FDBBE2-7D7E-4D49-AB92-59E02B1EB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69195D-EAD6-4F84-BE70-7536BEDA55B0}"/>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5" name="Footer Placeholder 4">
            <a:extLst>
              <a:ext uri="{FF2B5EF4-FFF2-40B4-BE49-F238E27FC236}">
                <a16:creationId xmlns:a16="http://schemas.microsoft.com/office/drawing/2014/main" id="{7ABF5047-DCF9-4238-B819-21DCC5161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CCF7E-0860-4C25-9BAB-840C181BFEFD}"/>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380106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1469-7168-4931-802C-31050CD0E4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1D8B7-05FF-45BD-98A5-C79AFB2A8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E0076A-7F4C-46C7-BD11-E783688BA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1806C0-BCB0-4FA4-8B35-E32C73E27BA1}"/>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6" name="Footer Placeholder 5">
            <a:extLst>
              <a:ext uri="{FF2B5EF4-FFF2-40B4-BE49-F238E27FC236}">
                <a16:creationId xmlns:a16="http://schemas.microsoft.com/office/drawing/2014/main" id="{95DB7A94-C133-4720-8D97-543F22069B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6E8E1C-6BB6-4D03-BF7E-69D341B945E6}"/>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75632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4EF3-5F7D-4273-8DC6-030D03464F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12AE51-BA5C-42B7-A6AD-9A8C7EADFD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563E2-A798-4528-9974-CC1AE20ED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1D2AB7-DFBC-4203-8E0C-6D485CB16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80A339-6D12-437D-8B1C-565B285B2F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D5A0C3-75F8-4CB8-846F-124313CFEAD6}"/>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8" name="Footer Placeholder 7">
            <a:extLst>
              <a:ext uri="{FF2B5EF4-FFF2-40B4-BE49-F238E27FC236}">
                <a16:creationId xmlns:a16="http://schemas.microsoft.com/office/drawing/2014/main" id="{F4D49C45-E407-472B-A1E2-D6870E0926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7DE05E-FCCC-486B-AC25-1CAA6D4B4279}"/>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179149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EA6D-F244-4C6B-8F0A-5338354B76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A9C057-4529-4DF3-A190-C144DEECFDC1}"/>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4" name="Footer Placeholder 3">
            <a:extLst>
              <a:ext uri="{FF2B5EF4-FFF2-40B4-BE49-F238E27FC236}">
                <a16:creationId xmlns:a16="http://schemas.microsoft.com/office/drawing/2014/main" id="{82E836C1-C779-4C09-AB8C-91598DA2A7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D742DB-F156-4156-98A5-4E30E9DD0B21}"/>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283244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B65F9-3988-4541-9B66-30A33E2BEF7C}"/>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3" name="Footer Placeholder 2">
            <a:extLst>
              <a:ext uri="{FF2B5EF4-FFF2-40B4-BE49-F238E27FC236}">
                <a16:creationId xmlns:a16="http://schemas.microsoft.com/office/drawing/2014/main" id="{24F65E0C-700E-433E-89DA-7CC768F4FC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C06B56-1CAC-495E-BD2A-6477BACA80C6}"/>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59480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EDA0-5A6F-473D-BCBB-16F523121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024609-3CC4-415C-B7AD-9162FB328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1E0E0D-DFDD-4668-8E62-3428A5750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43B03-3FA3-4614-9391-0B3EB00896AB}"/>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6" name="Footer Placeholder 5">
            <a:extLst>
              <a:ext uri="{FF2B5EF4-FFF2-40B4-BE49-F238E27FC236}">
                <a16:creationId xmlns:a16="http://schemas.microsoft.com/office/drawing/2014/main" id="{1A535B76-C576-45D8-BC25-F5C3E46B7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316AD-3C67-4289-A02F-F6E07CA5DA51}"/>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415841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F99A-C8B2-482B-9A70-4B72DE0C9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2D6578-451C-428E-B627-70F5C2E66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51636C-F6C1-43F1-9523-85315C596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30C79-196D-4BB5-B7A2-8AD4469E0E25}"/>
              </a:ext>
            </a:extLst>
          </p:cNvPr>
          <p:cNvSpPr>
            <a:spLocks noGrp="1"/>
          </p:cNvSpPr>
          <p:nvPr>
            <p:ph type="dt" sz="half" idx="10"/>
          </p:nvPr>
        </p:nvSpPr>
        <p:spPr/>
        <p:txBody>
          <a:bodyPr/>
          <a:lstStyle/>
          <a:p>
            <a:fld id="{13050A4A-F985-472D-849F-282E80FC217A}" type="datetimeFigureOut">
              <a:rPr lang="en-IN" smtClean="0"/>
              <a:t>16-12-2021</a:t>
            </a:fld>
            <a:endParaRPr lang="en-IN"/>
          </a:p>
        </p:txBody>
      </p:sp>
      <p:sp>
        <p:nvSpPr>
          <p:cNvPr id="6" name="Footer Placeholder 5">
            <a:extLst>
              <a:ext uri="{FF2B5EF4-FFF2-40B4-BE49-F238E27FC236}">
                <a16:creationId xmlns:a16="http://schemas.microsoft.com/office/drawing/2014/main" id="{CE8B613A-32F1-4815-B6EF-279DCA736F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FE7E5-DC1F-4C62-AF38-A607C52F56A3}"/>
              </a:ext>
            </a:extLst>
          </p:cNvPr>
          <p:cNvSpPr>
            <a:spLocks noGrp="1"/>
          </p:cNvSpPr>
          <p:nvPr>
            <p:ph type="sldNum" sz="quarter" idx="12"/>
          </p:nvPr>
        </p:nvSpPr>
        <p:spPr/>
        <p:txBody>
          <a:bodyPr/>
          <a:lstStyle/>
          <a:p>
            <a:fld id="{59FCA19C-38C3-4A00-9A7C-6EC8A0709CE9}" type="slidenum">
              <a:rPr lang="en-IN" smtClean="0"/>
              <a:t>‹#›</a:t>
            </a:fld>
            <a:endParaRPr lang="en-IN"/>
          </a:p>
        </p:txBody>
      </p:sp>
    </p:spTree>
    <p:extLst>
      <p:ext uri="{BB962C8B-B14F-4D97-AF65-F5344CB8AC3E}">
        <p14:creationId xmlns:p14="http://schemas.microsoft.com/office/powerpoint/2010/main" val="256634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0F5F9B-7658-4C17-BC13-ECAE0C4BB3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8D08E1-72D7-4960-B65B-6FAFB463E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40A49-EE0C-4E26-A632-9C30F2982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50A4A-F985-472D-849F-282E80FC217A}" type="datetimeFigureOut">
              <a:rPr lang="en-IN" smtClean="0"/>
              <a:t>16-12-2021</a:t>
            </a:fld>
            <a:endParaRPr lang="en-IN"/>
          </a:p>
        </p:txBody>
      </p:sp>
      <p:sp>
        <p:nvSpPr>
          <p:cNvPr id="5" name="Footer Placeholder 4">
            <a:extLst>
              <a:ext uri="{FF2B5EF4-FFF2-40B4-BE49-F238E27FC236}">
                <a16:creationId xmlns:a16="http://schemas.microsoft.com/office/drawing/2014/main" id="{80EA33AB-420D-44D0-8FD1-4B2109DB3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058167-B48E-4213-89CE-C96E969E0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CA19C-38C3-4A00-9A7C-6EC8A0709CE9}" type="slidenum">
              <a:rPr lang="en-IN" smtClean="0"/>
              <a:t>‹#›</a:t>
            </a:fld>
            <a:endParaRPr lang="en-IN"/>
          </a:p>
        </p:txBody>
      </p:sp>
    </p:spTree>
    <p:extLst>
      <p:ext uri="{BB962C8B-B14F-4D97-AF65-F5344CB8AC3E}">
        <p14:creationId xmlns:p14="http://schemas.microsoft.com/office/powerpoint/2010/main" val="645110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3.png"/><Relationship Id="rId5" Type="http://schemas.openxmlformats.org/officeDocument/2006/relationships/oleObject" Target="../embeddings/oleObject8.bin"/><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6.png"/><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9.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oleObject" Target="../embeddings/oleObject3.bin"/><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0CA4F6-8175-4A1B-926E-09EED9D75EDD}"/>
              </a:ext>
            </a:extLst>
          </p:cNvPr>
          <p:cNvSpPr>
            <a:spLocks noGrp="1"/>
          </p:cNvSpPr>
          <p:nvPr>
            <p:ph type="title"/>
          </p:nvPr>
        </p:nvSpPr>
        <p:spPr/>
        <p:txBody>
          <a:bodyPr/>
          <a:lstStyle/>
          <a:p>
            <a:pPr algn="ctr"/>
            <a:r>
              <a:rPr lang="en-US" dirty="0"/>
              <a:t>YOLO Algorithm</a:t>
            </a:r>
            <a:endParaRPr lang="en-IN" dirty="0"/>
          </a:p>
        </p:txBody>
      </p:sp>
      <p:pic>
        <p:nvPicPr>
          <p:cNvPr id="6" name="Content Placeholder 5">
            <a:extLst>
              <a:ext uri="{FF2B5EF4-FFF2-40B4-BE49-F238E27FC236}">
                <a16:creationId xmlns:a16="http://schemas.microsoft.com/office/drawing/2014/main" id="{E58FA19E-7337-462C-AF0E-440CEA288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592" y="1825625"/>
            <a:ext cx="7738816" cy="4351338"/>
          </a:xfrm>
          <a:prstGeom prst="rect">
            <a:avLst/>
          </a:prstGeom>
        </p:spPr>
      </p:pic>
    </p:spTree>
    <p:extLst>
      <p:ext uri="{BB962C8B-B14F-4D97-AF65-F5344CB8AC3E}">
        <p14:creationId xmlns:p14="http://schemas.microsoft.com/office/powerpoint/2010/main" val="319868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BD3E2F8-6C7E-46C7-8529-D4B4D099A15A}"/>
              </a:ext>
            </a:extLst>
          </p:cNvPr>
          <p:cNvSpPr txBox="1"/>
          <p:nvPr/>
        </p:nvSpPr>
        <p:spPr>
          <a:xfrm>
            <a:off x="1140860" y="242260"/>
            <a:ext cx="3303038" cy="595932"/>
          </a:xfrm>
          <a:prstGeom prst="rect">
            <a:avLst/>
          </a:prstGeom>
          <a:noFill/>
        </p:spPr>
        <p:txBody>
          <a:bodyPr wrap="square">
            <a:spAutoFit/>
          </a:bodyPr>
          <a:lstStyle/>
          <a:p>
            <a:pPr marL="540385" algn="just">
              <a:lnSpc>
                <a:spcPct val="107000"/>
              </a:lnSpc>
              <a:spcAft>
                <a:spcPts val="800"/>
              </a:spcAft>
            </a:pPr>
            <a:r>
              <a:rPr lang="en-IN" sz="3200" dirty="0">
                <a:solidFill>
                  <a:srgbClr val="000000"/>
                </a:solidFill>
                <a:effectLst/>
                <a:latin typeface="Roman"/>
                <a:ea typeface="Calibri" panose="020F0502020204030204" pitchFamily="34" charset="0"/>
                <a:cs typeface="Times New Roman" panose="02020603050405020304" pitchFamily="18" charset="0"/>
              </a:rPr>
              <a:t>	Image Resize </a:t>
            </a:r>
            <a:endParaRPr lang="en-IN" sz="3200" dirty="0"/>
          </a:p>
        </p:txBody>
      </p:sp>
      <p:pic>
        <p:nvPicPr>
          <p:cNvPr id="6" name="Picture 5" descr="A train on the railway tracks&#10;&#10;Description automatically generated">
            <a:extLst>
              <a:ext uri="{FF2B5EF4-FFF2-40B4-BE49-F238E27FC236}">
                <a16:creationId xmlns:a16="http://schemas.microsoft.com/office/drawing/2014/main" id="{CA53BE7A-58F7-4728-AB70-F904E3435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889" y="1128254"/>
            <a:ext cx="2028202" cy="2028202"/>
          </a:xfrm>
          <a:prstGeom prst="rect">
            <a:avLst/>
          </a:prstGeom>
        </p:spPr>
      </p:pic>
      <p:pic>
        <p:nvPicPr>
          <p:cNvPr id="9" name="Picture 8" descr="A train on the railway tracks&#10;&#10;Description automatically generated with medium confidence">
            <a:extLst>
              <a:ext uri="{FF2B5EF4-FFF2-40B4-BE49-F238E27FC236}">
                <a16:creationId xmlns:a16="http://schemas.microsoft.com/office/drawing/2014/main" id="{AAEC095F-0018-47D5-A6DC-52C5C492A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113" y="1128254"/>
            <a:ext cx="1628710" cy="2430910"/>
          </a:xfrm>
          <a:prstGeom prst="rect">
            <a:avLst/>
          </a:prstGeom>
        </p:spPr>
      </p:pic>
      <p:sp>
        <p:nvSpPr>
          <p:cNvPr id="13" name="Arrow: Right 12">
            <a:extLst>
              <a:ext uri="{FF2B5EF4-FFF2-40B4-BE49-F238E27FC236}">
                <a16:creationId xmlns:a16="http://schemas.microsoft.com/office/drawing/2014/main" id="{0839CDB5-8536-4F8D-974D-C683DEADB413}"/>
              </a:ext>
            </a:extLst>
          </p:cNvPr>
          <p:cNvSpPr/>
          <p:nvPr/>
        </p:nvSpPr>
        <p:spPr>
          <a:xfrm>
            <a:off x="2045011" y="1790264"/>
            <a:ext cx="1275727" cy="4000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17F0AB6-4CBD-4266-837E-2631677D062D}"/>
              </a:ext>
            </a:extLst>
          </p:cNvPr>
          <p:cNvSpPr txBox="1"/>
          <p:nvPr/>
        </p:nvSpPr>
        <p:spPr>
          <a:xfrm>
            <a:off x="126759" y="3617350"/>
            <a:ext cx="2028202" cy="584775"/>
          </a:xfrm>
          <a:prstGeom prst="rect">
            <a:avLst/>
          </a:prstGeom>
          <a:noFill/>
        </p:spPr>
        <p:txBody>
          <a:bodyPr wrap="square" rtlCol="0">
            <a:spAutoFit/>
          </a:bodyPr>
          <a:lstStyle/>
          <a:p>
            <a:r>
              <a:rPr lang="en-IN" sz="3200" dirty="0"/>
              <a:t>500 x 375</a:t>
            </a:r>
          </a:p>
        </p:txBody>
      </p:sp>
      <p:sp>
        <p:nvSpPr>
          <p:cNvPr id="14" name="TextBox 13">
            <a:extLst>
              <a:ext uri="{FF2B5EF4-FFF2-40B4-BE49-F238E27FC236}">
                <a16:creationId xmlns:a16="http://schemas.microsoft.com/office/drawing/2014/main" id="{7FD9036B-5463-4A09-98F7-3F70107AE10E}"/>
              </a:ext>
            </a:extLst>
          </p:cNvPr>
          <p:cNvSpPr txBox="1"/>
          <p:nvPr/>
        </p:nvSpPr>
        <p:spPr>
          <a:xfrm>
            <a:off x="3378889" y="3617349"/>
            <a:ext cx="2028202" cy="584775"/>
          </a:xfrm>
          <a:prstGeom prst="rect">
            <a:avLst/>
          </a:prstGeom>
          <a:noFill/>
        </p:spPr>
        <p:txBody>
          <a:bodyPr wrap="square" rtlCol="0">
            <a:spAutoFit/>
          </a:bodyPr>
          <a:lstStyle/>
          <a:p>
            <a:r>
              <a:rPr lang="en-IN" sz="3200" dirty="0"/>
              <a:t>320 x 320</a:t>
            </a:r>
          </a:p>
        </p:txBody>
      </p:sp>
      <p:sp>
        <p:nvSpPr>
          <p:cNvPr id="16" name="TextBox 15">
            <a:extLst>
              <a:ext uri="{FF2B5EF4-FFF2-40B4-BE49-F238E27FC236}">
                <a16:creationId xmlns:a16="http://schemas.microsoft.com/office/drawing/2014/main" id="{771D3E35-0547-40D8-8664-7457D3C6253B}"/>
              </a:ext>
            </a:extLst>
          </p:cNvPr>
          <p:cNvSpPr txBox="1"/>
          <p:nvPr/>
        </p:nvSpPr>
        <p:spPr>
          <a:xfrm>
            <a:off x="126759" y="4495787"/>
            <a:ext cx="4793794" cy="830997"/>
          </a:xfrm>
          <a:prstGeom prst="rect">
            <a:avLst/>
          </a:prstGeom>
          <a:noFill/>
        </p:spPr>
        <p:txBody>
          <a:bodyPr wrap="square">
            <a:spAutoFit/>
          </a:bodyPr>
          <a:lstStyle/>
          <a:p>
            <a:r>
              <a:rPr lang="en-IN" sz="2400" dirty="0">
                <a:solidFill>
                  <a:srgbClr val="000000"/>
                </a:solidFill>
                <a:latin typeface="Roman"/>
                <a:ea typeface="Calibri" panose="020F0502020204030204" pitchFamily="34" charset="0"/>
                <a:cs typeface="Times New Roman" panose="02020603050405020304" pitchFamily="18" charset="0"/>
              </a:rPr>
              <a:t>T</a:t>
            </a:r>
            <a:r>
              <a:rPr lang="en-IN" sz="2400" dirty="0">
                <a:solidFill>
                  <a:srgbClr val="000000"/>
                </a:solidFill>
                <a:effectLst/>
                <a:latin typeface="Roman"/>
                <a:ea typeface="Calibri" panose="020F0502020204030204" pitchFamily="34" charset="0"/>
                <a:cs typeface="Times New Roman" panose="02020603050405020304" pitchFamily="18" charset="0"/>
              </a:rPr>
              <a:t>o make them compatible with Yolov5 model provided by Ultralytics.</a:t>
            </a:r>
            <a:endParaRPr lang="en-IN" sz="2400" dirty="0"/>
          </a:p>
        </p:txBody>
      </p:sp>
      <p:sp>
        <p:nvSpPr>
          <p:cNvPr id="18" name="TextBox 17">
            <a:extLst>
              <a:ext uri="{FF2B5EF4-FFF2-40B4-BE49-F238E27FC236}">
                <a16:creationId xmlns:a16="http://schemas.microsoft.com/office/drawing/2014/main" id="{EB13B611-9232-468A-89D2-4352E798C453}"/>
              </a:ext>
            </a:extLst>
          </p:cNvPr>
          <p:cNvSpPr txBox="1"/>
          <p:nvPr/>
        </p:nvSpPr>
        <p:spPr>
          <a:xfrm>
            <a:off x="7181170" y="253417"/>
            <a:ext cx="3734577" cy="584775"/>
          </a:xfrm>
          <a:prstGeom prst="rect">
            <a:avLst/>
          </a:prstGeom>
          <a:noFill/>
        </p:spPr>
        <p:txBody>
          <a:bodyPr wrap="square">
            <a:spAutoFit/>
          </a:bodyPr>
          <a:lstStyle/>
          <a:p>
            <a:r>
              <a:rPr lang="en-IN" sz="3200" dirty="0">
                <a:solidFill>
                  <a:srgbClr val="000000"/>
                </a:solidFill>
                <a:latin typeface="Roman"/>
                <a:cs typeface="Times New Roman" panose="02020603050405020304" pitchFamily="18" charset="0"/>
              </a:rPr>
              <a:t>Dataset Structure</a:t>
            </a:r>
          </a:p>
        </p:txBody>
      </p:sp>
      <p:cxnSp>
        <p:nvCxnSpPr>
          <p:cNvPr id="20" name="Straight Connector 19">
            <a:extLst>
              <a:ext uri="{FF2B5EF4-FFF2-40B4-BE49-F238E27FC236}">
                <a16:creationId xmlns:a16="http://schemas.microsoft.com/office/drawing/2014/main" id="{2D5A26AA-FAE1-4AC8-B31A-F36FF2C2048F}"/>
              </a:ext>
            </a:extLst>
          </p:cNvPr>
          <p:cNvCxnSpPr/>
          <p:nvPr/>
        </p:nvCxnSpPr>
        <p:spPr>
          <a:xfrm>
            <a:off x="5710821" y="242260"/>
            <a:ext cx="0" cy="63358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29AE2455-CD97-4998-AE16-B15BD51EA225}"/>
              </a:ext>
            </a:extLst>
          </p:cNvPr>
          <p:cNvSpPr txBox="1"/>
          <p:nvPr/>
        </p:nvSpPr>
        <p:spPr>
          <a:xfrm>
            <a:off x="5914174" y="943993"/>
            <a:ext cx="6097554" cy="646331"/>
          </a:xfrm>
          <a:prstGeom prst="rect">
            <a:avLst/>
          </a:prstGeom>
          <a:noFill/>
        </p:spPr>
        <p:txBody>
          <a:bodyPr wrap="square">
            <a:spAutoFit/>
          </a:bodyPr>
          <a:lstStyle/>
          <a:p>
            <a:r>
              <a:rPr lang="en-IN" sz="1800" dirty="0">
                <a:solidFill>
                  <a:srgbClr val="000000"/>
                </a:solidFill>
                <a:effectLst/>
                <a:latin typeface="Roman"/>
                <a:ea typeface="Calibri" panose="020F0502020204030204" pitchFamily="34" charset="0"/>
                <a:cs typeface="Times New Roman" panose="02020603050405020304" pitchFamily="18" charset="0"/>
              </a:rPr>
              <a:t>We need to split data as 70% Training Data, 20% Testing Data and 10% Validation Data.</a:t>
            </a:r>
            <a:endParaRPr lang="en-IN" dirty="0"/>
          </a:p>
        </p:txBody>
      </p:sp>
      <p:sp>
        <p:nvSpPr>
          <p:cNvPr id="24" name="TextBox 23">
            <a:extLst>
              <a:ext uri="{FF2B5EF4-FFF2-40B4-BE49-F238E27FC236}">
                <a16:creationId xmlns:a16="http://schemas.microsoft.com/office/drawing/2014/main" id="{4FC5769A-D3FA-4095-AB17-E0F052A86449}"/>
              </a:ext>
            </a:extLst>
          </p:cNvPr>
          <p:cNvSpPr txBox="1"/>
          <p:nvPr/>
        </p:nvSpPr>
        <p:spPr>
          <a:xfrm>
            <a:off x="5407091" y="1651973"/>
            <a:ext cx="6144208" cy="1264642"/>
          </a:xfrm>
          <a:prstGeom prst="rect">
            <a:avLst/>
          </a:prstGeom>
          <a:noFill/>
        </p:spPr>
        <p:txBody>
          <a:bodyPr wrap="square">
            <a:spAutoFit/>
          </a:bodyPr>
          <a:lstStyle/>
          <a:p>
            <a:pPr marL="540385" algn="just">
              <a:lnSpc>
                <a:spcPct val="107000"/>
              </a:lnSpc>
            </a:pPr>
            <a:r>
              <a:rPr lang="en-IN" sz="1800" dirty="0">
                <a:solidFill>
                  <a:srgbClr val="000000"/>
                </a:solidFill>
                <a:effectLst/>
                <a:latin typeface="Roman"/>
                <a:ea typeface="Calibri" panose="020F0502020204030204" pitchFamily="34" charset="0"/>
                <a:cs typeface="Times New Roman" panose="02020603050405020304" pitchFamily="18" charset="0"/>
              </a:rPr>
              <a:t>VOC 2007 Dataset : </a:t>
            </a:r>
            <a:r>
              <a:rPr lang="en-IN" sz="1800" b="1" dirty="0">
                <a:solidFill>
                  <a:srgbClr val="000000"/>
                </a:solidFill>
                <a:effectLst/>
                <a:latin typeface="Roman"/>
                <a:ea typeface="Calibri" panose="020F0502020204030204" pitchFamily="34" charset="0"/>
                <a:cs typeface="Times New Roman" panose="02020603050405020304" pitchFamily="18" charset="0"/>
              </a:rPr>
              <a:t>9963</a:t>
            </a:r>
            <a:r>
              <a:rPr lang="en-IN" sz="1800" dirty="0">
                <a:solidFill>
                  <a:srgbClr val="000000"/>
                </a:solidFill>
                <a:effectLst/>
                <a:latin typeface="Roman"/>
                <a:ea typeface="Calibri" panose="020F0502020204030204" pitchFamily="34" charset="0"/>
                <a:cs typeface="Times New Roman" panose="02020603050405020304" pitchFamily="18" charset="0"/>
              </a:rPr>
              <a:t> Images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pPr>
            <a:r>
              <a:rPr lang="en-IN" sz="1800" dirty="0">
                <a:solidFill>
                  <a:srgbClr val="000000"/>
                </a:solidFill>
                <a:effectLst/>
                <a:latin typeface="Roman"/>
                <a:ea typeface="Calibri" panose="020F0502020204030204" pitchFamily="34" charset="0"/>
                <a:cs typeface="Times New Roman" panose="02020603050405020304" pitchFamily="18" charset="0"/>
              </a:rPr>
              <a:t>Training Data: </a:t>
            </a:r>
            <a:r>
              <a:rPr lang="en-IN" sz="1800" b="1" dirty="0">
                <a:solidFill>
                  <a:srgbClr val="000000"/>
                </a:solidFill>
                <a:effectLst/>
                <a:latin typeface="Roman"/>
                <a:ea typeface="Calibri" panose="020F0502020204030204" pitchFamily="34" charset="0"/>
                <a:cs typeface="Times New Roman" panose="02020603050405020304" pitchFamily="18" charset="0"/>
              </a:rPr>
              <a:t>5928</a:t>
            </a:r>
            <a:r>
              <a:rPr lang="en-IN" sz="1800" dirty="0">
                <a:solidFill>
                  <a:srgbClr val="000000"/>
                </a:solidFill>
                <a:effectLst/>
                <a:latin typeface="Roman"/>
                <a:ea typeface="Calibri" panose="020F0502020204030204" pitchFamily="34" charset="0"/>
                <a:cs typeface="Times New Roman" panose="02020603050405020304" pitchFamily="18" charset="0"/>
              </a:rPr>
              <a:t> Images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pPr>
            <a:r>
              <a:rPr lang="en-IN" sz="1800" dirty="0">
                <a:solidFill>
                  <a:srgbClr val="000000"/>
                </a:solidFill>
                <a:effectLst/>
                <a:latin typeface="Roman"/>
                <a:ea typeface="Calibri" panose="020F0502020204030204" pitchFamily="34" charset="0"/>
                <a:cs typeface="Times New Roman" panose="02020603050405020304" pitchFamily="18" charset="0"/>
              </a:rPr>
              <a:t>Testing Data: </a:t>
            </a:r>
            <a:r>
              <a:rPr lang="en-IN" sz="1800" b="1" dirty="0">
                <a:solidFill>
                  <a:srgbClr val="000000"/>
                </a:solidFill>
                <a:effectLst/>
                <a:latin typeface="Roman"/>
                <a:ea typeface="Calibri" panose="020F0502020204030204" pitchFamily="34" charset="0"/>
                <a:cs typeface="Times New Roman" panose="02020603050405020304" pitchFamily="18" charset="0"/>
              </a:rPr>
              <a:t>3043</a:t>
            </a:r>
            <a:r>
              <a:rPr lang="en-IN" sz="1800" dirty="0">
                <a:solidFill>
                  <a:srgbClr val="000000"/>
                </a:solidFill>
                <a:effectLst/>
                <a:latin typeface="Roman"/>
                <a:ea typeface="Calibri" panose="020F0502020204030204" pitchFamily="34" charset="0"/>
                <a:cs typeface="Times New Roman" panose="02020603050405020304" pitchFamily="18" charset="0"/>
              </a:rPr>
              <a:t> Images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spcAft>
                <a:spcPts val="800"/>
              </a:spcAft>
            </a:pPr>
            <a:r>
              <a:rPr lang="en-IN" sz="1800" dirty="0">
                <a:solidFill>
                  <a:srgbClr val="000000"/>
                </a:solidFill>
                <a:effectLst/>
                <a:latin typeface="Roman"/>
                <a:ea typeface="Calibri" panose="020F0502020204030204" pitchFamily="34" charset="0"/>
                <a:cs typeface="Times New Roman" panose="02020603050405020304" pitchFamily="18" charset="0"/>
              </a:rPr>
              <a:t>Validation Data: </a:t>
            </a:r>
            <a:r>
              <a:rPr lang="en-IN" sz="1800" b="1" dirty="0">
                <a:solidFill>
                  <a:srgbClr val="000000"/>
                </a:solidFill>
                <a:effectLst/>
                <a:latin typeface="Roman"/>
                <a:ea typeface="Calibri" panose="020F0502020204030204" pitchFamily="34" charset="0"/>
                <a:cs typeface="Times New Roman" panose="02020603050405020304" pitchFamily="18" charset="0"/>
              </a:rPr>
              <a:t>992</a:t>
            </a:r>
            <a:r>
              <a:rPr lang="en-IN" sz="1800" dirty="0">
                <a:solidFill>
                  <a:srgbClr val="000000"/>
                </a:solidFill>
                <a:effectLst/>
                <a:latin typeface="Roman"/>
                <a:ea typeface="Calibri" panose="020F0502020204030204" pitchFamily="34" charset="0"/>
                <a:cs typeface="Times New Roman" panose="02020603050405020304" pitchFamily="18" charset="0"/>
              </a:rPr>
              <a:t> Images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5" name="Object 24">
            <a:extLst>
              <a:ext uri="{FF2B5EF4-FFF2-40B4-BE49-F238E27FC236}">
                <a16:creationId xmlns:a16="http://schemas.microsoft.com/office/drawing/2014/main" id="{0CE574C1-211F-4DBC-8465-6A1B7894DAF4}"/>
              </a:ext>
            </a:extLst>
          </p:cNvPr>
          <p:cNvGraphicFramePr>
            <a:graphicFrameLocks noChangeAspect="1"/>
          </p:cNvGraphicFramePr>
          <p:nvPr>
            <p:extLst>
              <p:ext uri="{D42A27DB-BD31-4B8C-83A1-F6EECF244321}">
                <p14:modId xmlns:p14="http://schemas.microsoft.com/office/powerpoint/2010/main" val="1380772100"/>
              </p:ext>
            </p:extLst>
          </p:nvPr>
        </p:nvGraphicFramePr>
        <p:xfrm>
          <a:off x="5859893" y="2942485"/>
          <a:ext cx="5542335" cy="3838143"/>
        </p:xfrm>
        <a:graphic>
          <a:graphicData uri="http://schemas.openxmlformats.org/presentationml/2006/ole">
            <mc:AlternateContent xmlns:mc="http://schemas.openxmlformats.org/markup-compatibility/2006">
              <mc:Choice xmlns:v="urn:schemas-microsoft-com:vml" Requires="v">
                <p:oleObj spid="_x0000_s3074" name="Bitmap Image" r:id="rId5" imgW="6393240" imgH="4945320" progId="Paint.Picture">
                  <p:embed/>
                </p:oleObj>
              </mc:Choice>
              <mc:Fallback>
                <p:oleObj name="Bitmap Image" r:id="rId5" imgW="6393240" imgH="4945320" progId="Paint.Picture">
                  <p:embed/>
                  <p:pic>
                    <p:nvPicPr>
                      <p:cNvPr id="0" name=""/>
                      <p:cNvPicPr/>
                      <p:nvPr/>
                    </p:nvPicPr>
                    <p:blipFill>
                      <a:blip r:embed="rId6"/>
                      <a:stretch>
                        <a:fillRect/>
                      </a:stretch>
                    </p:blipFill>
                    <p:spPr>
                      <a:xfrm>
                        <a:off x="5859893" y="2942485"/>
                        <a:ext cx="5542335" cy="3838143"/>
                      </a:xfrm>
                      <a:prstGeom prst="rect">
                        <a:avLst/>
                      </a:prstGeom>
                    </p:spPr>
                  </p:pic>
                </p:oleObj>
              </mc:Fallback>
            </mc:AlternateContent>
          </a:graphicData>
        </a:graphic>
      </p:graphicFrame>
    </p:spTree>
    <p:extLst>
      <p:ext uri="{BB962C8B-B14F-4D97-AF65-F5344CB8AC3E}">
        <p14:creationId xmlns:p14="http://schemas.microsoft.com/office/powerpoint/2010/main" val="1571903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3BDC79-F849-45B9-BC0B-0E0C757D8C62}"/>
              </a:ext>
            </a:extLst>
          </p:cNvPr>
          <p:cNvSpPr txBox="1">
            <a:spLocks noGrp="1"/>
          </p:cNvSpPr>
          <p:nvPr>
            <p:ph type="title"/>
          </p:nvPr>
        </p:nvSpPr>
        <p:spPr>
          <a:xfrm>
            <a:off x="306355" y="546413"/>
            <a:ext cx="10515600" cy="701731"/>
          </a:xfrm>
          <a:prstGeom prst="rect">
            <a:avLst/>
          </a:prstGeom>
          <a:noFill/>
        </p:spPr>
        <p:txBody>
          <a:bodyPr wrap="square" rtlCol="0">
            <a:spAutoFit/>
          </a:bodyPr>
          <a:lstStyle/>
          <a:p>
            <a:r>
              <a:rPr lang="en-IN" dirty="0"/>
              <a:t>3) Configuring Training </a:t>
            </a:r>
          </a:p>
        </p:txBody>
      </p:sp>
      <p:sp>
        <p:nvSpPr>
          <p:cNvPr id="2" name="Rectangle 2">
            <a:extLst>
              <a:ext uri="{FF2B5EF4-FFF2-40B4-BE49-F238E27FC236}">
                <a16:creationId xmlns:a16="http://schemas.microsoft.com/office/drawing/2014/main" id="{5655B309-626E-49C1-9B1F-95188BA78CC3}"/>
              </a:ext>
            </a:extLst>
          </p:cNvPr>
          <p:cNvSpPr>
            <a:spLocks noChangeArrowheads="1"/>
          </p:cNvSpPr>
          <p:nvPr/>
        </p:nvSpPr>
        <p:spPr bwMode="auto">
          <a:xfrm>
            <a:off x="282086" y="24352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FB1F62CC-86B8-4499-B52E-88F5203A894F}"/>
              </a:ext>
            </a:extLst>
          </p:cNvPr>
          <p:cNvGraphicFramePr>
            <a:graphicFrameLocks noChangeAspect="1"/>
          </p:cNvGraphicFramePr>
          <p:nvPr>
            <p:extLst>
              <p:ext uri="{D42A27DB-BD31-4B8C-83A1-F6EECF244321}">
                <p14:modId xmlns:p14="http://schemas.microsoft.com/office/powerpoint/2010/main" val="832110370"/>
              </p:ext>
            </p:extLst>
          </p:nvPr>
        </p:nvGraphicFramePr>
        <p:xfrm>
          <a:off x="1004596" y="1991871"/>
          <a:ext cx="9661814" cy="2365523"/>
        </p:xfrm>
        <a:graphic>
          <a:graphicData uri="http://schemas.openxmlformats.org/presentationml/2006/ole">
            <mc:AlternateContent xmlns:mc="http://schemas.openxmlformats.org/markup-compatibility/2006">
              <mc:Choice xmlns:v="urn:schemas-microsoft-com:vml" Requires="v">
                <p:oleObj spid="_x0000_s4098" name="Bitmap Image" r:id="rId3" imgW="7254869" imgH="1775614" progId="Paint.Picture">
                  <p:embed/>
                </p:oleObj>
              </mc:Choice>
              <mc:Fallback>
                <p:oleObj name="Bitmap Image" r:id="rId3" imgW="7254869" imgH="1775614"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96" y="1991871"/>
                        <a:ext cx="9661814" cy="2365523"/>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C7B591AB-0CA7-4D4A-87BE-5248336C7211}"/>
              </a:ext>
            </a:extLst>
          </p:cNvPr>
          <p:cNvSpPr txBox="1"/>
          <p:nvPr/>
        </p:nvSpPr>
        <p:spPr>
          <a:xfrm>
            <a:off x="3893976" y="1460730"/>
            <a:ext cx="4046374" cy="461665"/>
          </a:xfrm>
          <a:prstGeom prst="rect">
            <a:avLst/>
          </a:prstGeom>
          <a:noFill/>
        </p:spPr>
        <p:txBody>
          <a:bodyPr wrap="square">
            <a:spAutoFit/>
          </a:bodyPr>
          <a:lstStyle/>
          <a:p>
            <a:r>
              <a:rPr lang="en-IN" sz="2400" dirty="0">
                <a:solidFill>
                  <a:srgbClr val="000000"/>
                </a:solidFill>
                <a:effectLst/>
                <a:latin typeface="Roman"/>
                <a:ea typeface="Calibri" panose="020F0502020204030204" pitchFamily="34" charset="0"/>
                <a:cs typeface="Times New Roman" panose="02020603050405020304" pitchFamily="18" charset="0"/>
              </a:rPr>
              <a:t>Pascal_voc_2007.yaml </a:t>
            </a:r>
            <a:endParaRPr lang="en-IN" sz="2400" dirty="0"/>
          </a:p>
        </p:txBody>
      </p:sp>
      <p:sp>
        <p:nvSpPr>
          <p:cNvPr id="11" name="TextBox 10">
            <a:extLst>
              <a:ext uri="{FF2B5EF4-FFF2-40B4-BE49-F238E27FC236}">
                <a16:creationId xmlns:a16="http://schemas.microsoft.com/office/drawing/2014/main" id="{4C4D87CC-2A93-4311-9F79-E52FBA9E2A68}"/>
              </a:ext>
            </a:extLst>
          </p:cNvPr>
          <p:cNvSpPr txBox="1"/>
          <p:nvPr/>
        </p:nvSpPr>
        <p:spPr>
          <a:xfrm>
            <a:off x="408214" y="4576262"/>
            <a:ext cx="10258196" cy="1469826"/>
          </a:xfrm>
          <a:prstGeom prst="rect">
            <a:avLst/>
          </a:prstGeom>
          <a:noFill/>
        </p:spPr>
        <p:txBody>
          <a:bodyPr wrap="square">
            <a:spAutoFit/>
          </a:bodyPr>
          <a:lstStyle/>
          <a:p>
            <a:pPr marL="540385" algn="just">
              <a:lnSpc>
                <a:spcPct val="107000"/>
              </a:lnSpc>
              <a:spcAft>
                <a:spcPts val="800"/>
              </a:spcAft>
            </a:pPr>
            <a:r>
              <a:rPr lang="en-IN" sz="1800" dirty="0">
                <a:solidFill>
                  <a:srgbClr val="000000"/>
                </a:solidFill>
                <a:effectLst/>
                <a:latin typeface="Roman"/>
                <a:ea typeface="Calibri" panose="020F0502020204030204" pitchFamily="34" charset="0"/>
                <a:cs typeface="Times New Roman" panose="02020603050405020304" pitchFamily="18" charset="0"/>
              </a:rPr>
              <a:t>YAML File Includes</a:t>
            </a:r>
          </a:p>
          <a:p>
            <a:pPr marL="883285" indent="-342900" algn="just">
              <a:lnSpc>
                <a:spcPct val="107000"/>
              </a:lnSpc>
              <a:spcAft>
                <a:spcPts val="800"/>
              </a:spcAft>
              <a:buAutoNum type="arabicParenR"/>
            </a:pPr>
            <a:r>
              <a:rPr lang="en-IN" sz="1800" dirty="0">
                <a:solidFill>
                  <a:srgbClr val="000000"/>
                </a:solidFill>
                <a:effectLst/>
                <a:latin typeface="Roman"/>
                <a:ea typeface="Calibri" panose="020F0502020204030204" pitchFamily="34" charset="0"/>
                <a:cs typeface="Times New Roman" panose="02020603050405020304" pitchFamily="18" charset="0"/>
              </a:rPr>
              <a:t>Train/Test/Val Dataset folder file paths.</a:t>
            </a:r>
          </a:p>
          <a:p>
            <a:pPr marL="883285" indent="-342900" algn="just">
              <a:lnSpc>
                <a:spcPct val="107000"/>
              </a:lnSpc>
              <a:spcAft>
                <a:spcPts val="800"/>
              </a:spcAft>
              <a:buAutoNum type="arabicParenR"/>
            </a:pPr>
            <a:r>
              <a:rPr lang="en-IN" sz="1800" dirty="0">
                <a:solidFill>
                  <a:srgbClr val="000000"/>
                </a:solidFill>
                <a:effectLst/>
                <a:latin typeface="Roman"/>
                <a:ea typeface="Calibri" panose="020F0502020204030204" pitchFamily="34" charset="0"/>
                <a:cs typeface="Times New Roman" panose="02020603050405020304" pitchFamily="18" charset="0"/>
              </a:rPr>
              <a:t>label map which tells the training file what each object is by defining a mapping of class names to class ID numbers.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17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FBB-6FD3-4BF0-ABE9-68437E57A766}"/>
              </a:ext>
            </a:extLst>
          </p:cNvPr>
          <p:cNvSpPr>
            <a:spLocks noGrp="1"/>
          </p:cNvSpPr>
          <p:nvPr>
            <p:ph type="title"/>
          </p:nvPr>
        </p:nvSpPr>
        <p:spPr/>
        <p:txBody>
          <a:bodyPr/>
          <a:lstStyle/>
          <a:p>
            <a:r>
              <a:rPr lang="en-IN" dirty="0"/>
              <a:t>4) Run Training </a:t>
            </a:r>
          </a:p>
        </p:txBody>
      </p:sp>
      <p:sp>
        <p:nvSpPr>
          <p:cNvPr id="6" name="TextBox 5">
            <a:extLst>
              <a:ext uri="{FF2B5EF4-FFF2-40B4-BE49-F238E27FC236}">
                <a16:creationId xmlns:a16="http://schemas.microsoft.com/office/drawing/2014/main" id="{FDF30E72-0BA0-444F-BC66-1829EA89155D}"/>
              </a:ext>
            </a:extLst>
          </p:cNvPr>
          <p:cNvSpPr txBox="1"/>
          <p:nvPr/>
        </p:nvSpPr>
        <p:spPr>
          <a:xfrm>
            <a:off x="379445" y="1582591"/>
            <a:ext cx="10974355" cy="671915"/>
          </a:xfrm>
          <a:prstGeom prst="rect">
            <a:avLst/>
          </a:prstGeom>
          <a:noFill/>
        </p:spPr>
        <p:txBody>
          <a:bodyPr wrap="square">
            <a:spAutoFit/>
          </a:bodyPr>
          <a:lstStyle/>
          <a:p>
            <a:pPr marL="540385" algn="just">
              <a:lnSpc>
                <a:spcPct val="107000"/>
              </a:lnSpc>
              <a:spcAft>
                <a:spcPts val="800"/>
              </a:spcAft>
            </a:pPr>
            <a:r>
              <a:rPr lang="en-IN" sz="1800" i="1" dirty="0">
                <a:solidFill>
                  <a:srgbClr val="000000"/>
                </a:solidFill>
                <a:effectLst/>
                <a:highlight>
                  <a:srgbClr val="D3D3D3"/>
                </a:highlight>
                <a:latin typeface="Roman"/>
                <a:ea typeface="Calibri" panose="020F0502020204030204" pitchFamily="34" charset="0"/>
                <a:cs typeface="Times New Roman" panose="02020603050405020304" pitchFamily="18" charset="0"/>
              </a:rPr>
              <a:t>python train.py --img 320 --batch 16 --epochs 200 --data Pascal_voc_2007.yaml --weights yolov5m.pt --workers 4 –cache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FE557F9F-8758-478D-AD8D-B8CB6CEF0CD1}"/>
              </a:ext>
            </a:extLst>
          </p:cNvPr>
          <p:cNvSpPr>
            <a:spLocks noChangeArrowheads="1"/>
          </p:cNvSpPr>
          <p:nvPr/>
        </p:nvSpPr>
        <p:spPr bwMode="auto">
          <a:xfrm>
            <a:off x="1007706" y="2435289"/>
            <a:ext cx="129239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8" name="Object 7">
            <a:extLst>
              <a:ext uri="{FF2B5EF4-FFF2-40B4-BE49-F238E27FC236}">
                <a16:creationId xmlns:a16="http://schemas.microsoft.com/office/drawing/2014/main" id="{EB06044B-DE0A-4D5F-BCFE-B0AE86F7B8E5}"/>
              </a:ext>
            </a:extLst>
          </p:cNvPr>
          <p:cNvGraphicFramePr>
            <a:graphicFrameLocks noChangeAspect="1"/>
          </p:cNvGraphicFramePr>
          <p:nvPr>
            <p:extLst>
              <p:ext uri="{D42A27DB-BD31-4B8C-83A1-F6EECF244321}">
                <p14:modId xmlns:p14="http://schemas.microsoft.com/office/powerpoint/2010/main" val="3229053317"/>
              </p:ext>
            </p:extLst>
          </p:nvPr>
        </p:nvGraphicFramePr>
        <p:xfrm>
          <a:off x="2482024" y="2519266"/>
          <a:ext cx="6769196" cy="4057585"/>
        </p:xfrm>
        <a:graphic>
          <a:graphicData uri="http://schemas.openxmlformats.org/presentationml/2006/ole">
            <mc:AlternateContent xmlns:mc="http://schemas.openxmlformats.org/markup-compatibility/2006">
              <mc:Choice xmlns:v="urn:schemas-microsoft-com:vml" Requires="v">
                <p:oleObj spid="_x0000_s5122" name="Bitmap Image" r:id="rId3" imgW="14799323" imgH="8687553" progId="Paint.Picture">
                  <p:embed/>
                </p:oleObj>
              </mc:Choice>
              <mc:Fallback>
                <p:oleObj name="Bitmap Image" r:id="rId3" imgW="14799323" imgH="8687553"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b="10262"/>
                      <a:stretch>
                        <a:fillRect/>
                      </a:stretch>
                    </p:blipFill>
                    <p:spPr bwMode="auto">
                      <a:xfrm>
                        <a:off x="2482024" y="2519266"/>
                        <a:ext cx="6769196" cy="4057585"/>
                      </a:xfrm>
                      <a:prstGeom prst="rect">
                        <a:avLst/>
                      </a:prstGeom>
                      <a:noFill/>
                    </p:spPr>
                  </p:pic>
                </p:oleObj>
              </mc:Fallback>
            </mc:AlternateContent>
          </a:graphicData>
        </a:graphic>
      </p:graphicFrame>
    </p:spTree>
    <p:extLst>
      <p:ext uri="{BB962C8B-B14F-4D97-AF65-F5344CB8AC3E}">
        <p14:creationId xmlns:p14="http://schemas.microsoft.com/office/powerpoint/2010/main" val="50256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FBB-6FD3-4BF0-ABE9-68437E57A766}"/>
              </a:ext>
            </a:extLst>
          </p:cNvPr>
          <p:cNvSpPr>
            <a:spLocks noGrp="1"/>
          </p:cNvSpPr>
          <p:nvPr>
            <p:ph type="title"/>
          </p:nvPr>
        </p:nvSpPr>
        <p:spPr/>
        <p:txBody>
          <a:bodyPr/>
          <a:lstStyle/>
          <a:p>
            <a:r>
              <a:rPr lang="en-IN" dirty="0"/>
              <a:t>5) Testing Model</a:t>
            </a:r>
          </a:p>
        </p:txBody>
      </p:sp>
      <p:sp>
        <p:nvSpPr>
          <p:cNvPr id="7" name="Rectangle 2">
            <a:extLst>
              <a:ext uri="{FF2B5EF4-FFF2-40B4-BE49-F238E27FC236}">
                <a16:creationId xmlns:a16="http://schemas.microsoft.com/office/drawing/2014/main" id="{FE557F9F-8758-478D-AD8D-B8CB6CEF0CD1}"/>
              </a:ext>
            </a:extLst>
          </p:cNvPr>
          <p:cNvSpPr>
            <a:spLocks noChangeArrowheads="1"/>
          </p:cNvSpPr>
          <p:nvPr/>
        </p:nvSpPr>
        <p:spPr bwMode="auto">
          <a:xfrm>
            <a:off x="1007706" y="2435289"/>
            <a:ext cx="129239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descr="A car parked on the side of a street&#10;&#10;Description automatically generated with medium confidence">
            <a:extLst>
              <a:ext uri="{FF2B5EF4-FFF2-40B4-BE49-F238E27FC236}">
                <a16:creationId xmlns:a16="http://schemas.microsoft.com/office/drawing/2014/main" id="{AD71F831-ED70-44BF-9270-8FED8E9A3E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7115" y="1689895"/>
            <a:ext cx="2313940" cy="2299335"/>
          </a:xfrm>
          <a:prstGeom prst="rect">
            <a:avLst/>
          </a:prstGeom>
          <a:noFill/>
          <a:ln>
            <a:noFill/>
          </a:ln>
        </p:spPr>
      </p:pic>
      <p:pic>
        <p:nvPicPr>
          <p:cNvPr id="10" name="Picture 9" descr="A horse jumping over a fence&#10;&#10;Description automatically generated with medium confidence">
            <a:extLst>
              <a:ext uri="{FF2B5EF4-FFF2-40B4-BE49-F238E27FC236}">
                <a16:creationId xmlns:a16="http://schemas.microsoft.com/office/drawing/2014/main" id="{A70776C9-177B-4A05-95AC-48F55748F8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1690688"/>
            <a:ext cx="2312670" cy="2312670"/>
          </a:xfrm>
          <a:prstGeom prst="rect">
            <a:avLst/>
          </a:prstGeom>
          <a:noFill/>
          <a:ln>
            <a:noFill/>
          </a:ln>
        </p:spPr>
      </p:pic>
      <p:pic>
        <p:nvPicPr>
          <p:cNvPr id="11" name="Picture 10" descr="A picture containing text, floor, indoor&#10;&#10;Description automatically generated">
            <a:extLst>
              <a:ext uri="{FF2B5EF4-FFF2-40B4-BE49-F238E27FC236}">
                <a16:creationId xmlns:a16="http://schemas.microsoft.com/office/drawing/2014/main" id="{3A437244-99BD-4467-A387-F834311562D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4014152"/>
            <a:ext cx="2306320" cy="2306320"/>
          </a:xfrm>
          <a:prstGeom prst="rect">
            <a:avLst/>
          </a:prstGeom>
          <a:noFill/>
          <a:ln>
            <a:noFill/>
          </a:ln>
        </p:spPr>
      </p:pic>
      <p:pic>
        <p:nvPicPr>
          <p:cNvPr id="12" name="Picture 11" descr="A picture containing text, grass, mammal, horse&#10;&#10;Description automatically generated">
            <a:extLst>
              <a:ext uri="{FF2B5EF4-FFF2-40B4-BE49-F238E27FC236}">
                <a16:creationId xmlns:a16="http://schemas.microsoft.com/office/drawing/2014/main" id="{9C7E7C0C-B621-4A05-BFC2-B1FF536F05E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7115" y="4027487"/>
            <a:ext cx="2292350" cy="2292350"/>
          </a:xfrm>
          <a:prstGeom prst="rect">
            <a:avLst/>
          </a:prstGeom>
          <a:noFill/>
          <a:ln>
            <a:noFill/>
          </a:ln>
        </p:spPr>
      </p:pic>
      <p:sp>
        <p:nvSpPr>
          <p:cNvPr id="13" name="TextBox 12">
            <a:extLst>
              <a:ext uri="{FF2B5EF4-FFF2-40B4-BE49-F238E27FC236}">
                <a16:creationId xmlns:a16="http://schemas.microsoft.com/office/drawing/2014/main" id="{DBBFFA82-C88B-4003-BBA9-0E9D2590DAD3}"/>
              </a:ext>
            </a:extLst>
          </p:cNvPr>
          <p:cNvSpPr txBox="1"/>
          <p:nvPr/>
        </p:nvSpPr>
        <p:spPr>
          <a:xfrm>
            <a:off x="5433867" y="1714817"/>
            <a:ext cx="6555970" cy="968278"/>
          </a:xfrm>
          <a:prstGeom prst="rect">
            <a:avLst/>
          </a:prstGeom>
          <a:noFill/>
        </p:spPr>
        <p:txBody>
          <a:bodyPr wrap="square">
            <a:spAutoFit/>
          </a:bodyPr>
          <a:lstStyle/>
          <a:p>
            <a:pPr marL="540385" algn="just">
              <a:lnSpc>
                <a:spcPct val="107000"/>
              </a:lnSpc>
              <a:spcAft>
                <a:spcPts val="800"/>
              </a:spcAft>
            </a:pPr>
            <a:r>
              <a:rPr lang="en-IN" sz="1800" i="1" dirty="0">
                <a:solidFill>
                  <a:srgbClr val="000000"/>
                </a:solidFill>
                <a:effectLst/>
                <a:highlight>
                  <a:srgbClr val="D3D3D3"/>
                </a:highlight>
                <a:latin typeface="Roman"/>
                <a:ea typeface="Calibri" panose="020F0502020204030204" pitchFamily="34" charset="0"/>
                <a:cs typeface="Times New Roman" panose="02020603050405020304" pitchFamily="18" charset="0"/>
              </a:rPr>
              <a:t>python test.py --img 320 --batch 16 --data Pascal_voc_2007.yaml --weights Yolov5m_PascalVoc2007.pt --workers 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068A311-5B03-4046-8D7D-A87D12FE9431}"/>
              </a:ext>
            </a:extLst>
          </p:cNvPr>
          <p:cNvSpPr txBox="1"/>
          <p:nvPr/>
        </p:nvSpPr>
        <p:spPr>
          <a:xfrm>
            <a:off x="5911850" y="3528575"/>
            <a:ext cx="6003342" cy="1569660"/>
          </a:xfrm>
          <a:prstGeom prst="rect">
            <a:avLst/>
          </a:prstGeom>
          <a:noFill/>
        </p:spPr>
        <p:txBody>
          <a:bodyPr wrap="square">
            <a:spAutoFit/>
          </a:bodyPr>
          <a:lstStyle/>
          <a:p>
            <a:r>
              <a:rPr lang="en-IN" sz="2400" dirty="0">
                <a:solidFill>
                  <a:srgbClr val="000000"/>
                </a:solidFill>
                <a:effectLst/>
                <a:latin typeface="Roman"/>
                <a:ea typeface="Calibri" panose="020F0502020204030204" pitchFamily="34" charset="0"/>
                <a:cs typeface="Times New Roman" panose="02020603050405020304" pitchFamily="18" charset="0"/>
              </a:rPr>
              <a:t>This command will generate confusion matrix test dataset. </a:t>
            </a:r>
          </a:p>
          <a:p>
            <a:r>
              <a:rPr lang="en-IN" sz="2400" dirty="0">
                <a:solidFill>
                  <a:srgbClr val="000000"/>
                </a:solidFill>
                <a:effectLst/>
                <a:latin typeface="Roman"/>
                <a:ea typeface="Calibri" panose="020F0502020204030204" pitchFamily="34" charset="0"/>
                <a:cs typeface="Times New Roman" panose="02020603050405020304" pitchFamily="18" charset="0"/>
              </a:rPr>
              <a:t>All results can be seen in /yolov5/runs/train directory.</a:t>
            </a:r>
            <a:endParaRPr lang="en-IN" sz="2400" dirty="0"/>
          </a:p>
        </p:txBody>
      </p:sp>
    </p:spTree>
    <p:extLst>
      <p:ext uri="{BB962C8B-B14F-4D97-AF65-F5344CB8AC3E}">
        <p14:creationId xmlns:p14="http://schemas.microsoft.com/office/powerpoint/2010/main" val="138269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6775-E1ED-4FC8-91E2-52593ECEA827}"/>
              </a:ext>
            </a:extLst>
          </p:cNvPr>
          <p:cNvSpPr>
            <a:spLocks noGrp="1"/>
          </p:cNvSpPr>
          <p:nvPr>
            <p:ph type="title"/>
          </p:nvPr>
        </p:nvSpPr>
        <p:spPr/>
        <p:txBody>
          <a:bodyPr/>
          <a:lstStyle/>
          <a:p>
            <a:r>
              <a:rPr lang="en-IN" dirty="0"/>
              <a:t>6) Training and Validation Results</a:t>
            </a:r>
          </a:p>
        </p:txBody>
      </p:sp>
      <p:sp>
        <p:nvSpPr>
          <p:cNvPr id="5" name="Rectangle 2">
            <a:extLst>
              <a:ext uri="{FF2B5EF4-FFF2-40B4-BE49-F238E27FC236}">
                <a16:creationId xmlns:a16="http://schemas.microsoft.com/office/drawing/2014/main" id="{B45AB1FC-43FA-4D4C-98BD-2D9BA93B771D}"/>
              </a:ext>
            </a:extLst>
          </p:cNvPr>
          <p:cNvSpPr>
            <a:spLocks noChangeArrowheads="1"/>
          </p:cNvSpPr>
          <p:nvPr/>
        </p:nvSpPr>
        <p:spPr bwMode="auto">
          <a:xfrm>
            <a:off x="838200" y="1530219"/>
            <a:ext cx="138662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D1A601CB-7C61-4708-B1B7-2E78728AD6AE}"/>
              </a:ext>
            </a:extLst>
          </p:cNvPr>
          <p:cNvGraphicFramePr>
            <a:graphicFrameLocks noChangeAspect="1"/>
          </p:cNvGraphicFramePr>
          <p:nvPr>
            <p:extLst>
              <p:ext uri="{D42A27DB-BD31-4B8C-83A1-F6EECF244321}">
                <p14:modId xmlns:p14="http://schemas.microsoft.com/office/powerpoint/2010/main" val="2548732953"/>
              </p:ext>
            </p:extLst>
          </p:nvPr>
        </p:nvGraphicFramePr>
        <p:xfrm>
          <a:off x="580249" y="1575938"/>
          <a:ext cx="4132136" cy="3415004"/>
        </p:xfrm>
        <a:graphic>
          <a:graphicData uri="http://schemas.openxmlformats.org/presentationml/2006/ole">
            <mc:AlternateContent xmlns:mc="http://schemas.openxmlformats.org/markup-compatibility/2006">
              <mc:Choice xmlns:v="urn:schemas-microsoft-com:vml" Requires="v">
                <p:oleObj spid="_x0000_s6146" name="Bitmap Image" r:id="rId3" imgW="3093988" imgH="2483810" progId="Paint.Picture">
                  <p:embed/>
                </p:oleObj>
              </mc:Choice>
              <mc:Fallback>
                <p:oleObj name="Bitmap Image" r:id="rId3" imgW="3093988" imgH="2483810"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r="2687"/>
                      <a:stretch>
                        <a:fillRect/>
                      </a:stretch>
                    </p:blipFill>
                    <p:spPr bwMode="auto">
                      <a:xfrm>
                        <a:off x="580249" y="1575938"/>
                        <a:ext cx="4132136" cy="3415004"/>
                      </a:xfrm>
                      <a:prstGeom prst="rect">
                        <a:avLst/>
                      </a:prstGeom>
                      <a:noFill/>
                    </p:spPr>
                  </p:pic>
                </p:oleObj>
              </mc:Fallback>
            </mc:AlternateContent>
          </a:graphicData>
        </a:graphic>
      </p:graphicFrame>
      <p:sp>
        <p:nvSpPr>
          <p:cNvPr id="7" name="Rectangle 4">
            <a:extLst>
              <a:ext uri="{FF2B5EF4-FFF2-40B4-BE49-F238E27FC236}">
                <a16:creationId xmlns:a16="http://schemas.microsoft.com/office/drawing/2014/main" id="{F1F8F41D-65C1-46C5-B117-15B9D2DC2AFC}"/>
              </a:ext>
            </a:extLst>
          </p:cNvPr>
          <p:cNvSpPr>
            <a:spLocks noChangeArrowheads="1"/>
          </p:cNvSpPr>
          <p:nvPr/>
        </p:nvSpPr>
        <p:spPr bwMode="auto">
          <a:xfrm>
            <a:off x="6646006" y="23233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a:extLst>
              <a:ext uri="{FF2B5EF4-FFF2-40B4-BE49-F238E27FC236}">
                <a16:creationId xmlns:a16="http://schemas.microsoft.com/office/drawing/2014/main" id="{6437224C-466C-4D43-9B58-4FE337FE4A11}"/>
              </a:ext>
            </a:extLst>
          </p:cNvPr>
          <p:cNvGraphicFramePr>
            <a:graphicFrameLocks noChangeAspect="1"/>
          </p:cNvGraphicFramePr>
          <p:nvPr>
            <p:extLst>
              <p:ext uri="{D42A27DB-BD31-4B8C-83A1-F6EECF244321}">
                <p14:modId xmlns:p14="http://schemas.microsoft.com/office/powerpoint/2010/main" val="2417939675"/>
              </p:ext>
            </p:extLst>
          </p:nvPr>
        </p:nvGraphicFramePr>
        <p:xfrm>
          <a:off x="838200" y="4990942"/>
          <a:ext cx="2856722" cy="1550404"/>
        </p:xfrm>
        <a:graphic>
          <a:graphicData uri="http://schemas.openxmlformats.org/presentationml/2006/ole">
            <mc:AlternateContent xmlns:mc="http://schemas.openxmlformats.org/markup-compatibility/2006">
              <mc:Choice xmlns:v="urn:schemas-microsoft-com:vml" Requires="v">
                <p:oleObj spid="_x0000_s6147" name="Bitmap Image" r:id="rId5" imgW="2956816" imgH="1684166" progId="Paint.Picture">
                  <p:embed/>
                </p:oleObj>
              </mc:Choice>
              <mc:Fallback>
                <p:oleObj name="Bitmap Image" r:id="rId5" imgW="2956816" imgH="1684166"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990942"/>
                        <a:ext cx="2856722" cy="1550404"/>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8D088635-1E81-4F80-ABA7-7F16A7CFC9E2}"/>
              </a:ext>
            </a:extLst>
          </p:cNvPr>
          <p:cNvSpPr>
            <a:spLocks noChangeArrowheads="1"/>
          </p:cNvSpPr>
          <p:nvPr/>
        </p:nvSpPr>
        <p:spPr bwMode="auto">
          <a:xfrm>
            <a:off x="5444607" y="1575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a:extLst>
              <a:ext uri="{FF2B5EF4-FFF2-40B4-BE49-F238E27FC236}">
                <a16:creationId xmlns:a16="http://schemas.microsoft.com/office/drawing/2014/main" id="{C87E21AE-5121-439F-8705-0A55430BA38D}"/>
              </a:ext>
            </a:extLst>
          </p:cNvPr>
          <p:cNvGraphicFramePr>
            <a:graphicFrameLocks noChangeAspect="1"/>
          </p:cNvGraphicFramePr>
          <p:nvPr>
            <p:extLst>
              <p:ext uri="{D42A27DB-BD31-4B8C-83A1-F6EECF244321}">
                <p14:modId xmlns:p14="http://schemas.microsoft.com/office/powerpoint/2010/main" val="2499334661"/>
              </p:ext>
            </p:extLst>
          </p:nvPr>
        </p:nvGraphicFramePr>
        <p:xfrm>
          <a:off x="5444607" y="1575938"/>
          <a:ext cx="5578475" cy="2574925"/>
        </p:xfrm>
        <a:graphic>
          <a:graphicData uri="http://schemas.openxmlformats.org/presentationml/2006/ole">
            <mc:AlternateContent xmlns:mc="http://schemas.openxmlformats.org/markup-compatibility/2006">
              <mc:Choice xmlns:v="urn:schemas-microsoft-com:vml" Requires="v">
                <p:oleObj spid="_x0000_s6148" name="Bitmap Image" r:id="rId7" imgW="5906012" imgH="2918713" progId="Paint.Picture">
                  <p:embed/>
                </p:oleObj>
              </mc:Choice>
              <mc:Fallback>
                <p:oleObj name="Bitmap Image" r:id="rId7" imgW="5906012" imgH="2918713" progId="Paint.Pictur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4607" y="1575938"/>
                        <a:ext cx="5578475" cy="257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a:extLst>
              <a:ext uri="{FF2B5EF4-FFF2-40B4-BE49-F238E27FC236}">
                <a16:creationId xmlns:a16="http://schemas.microsoft.com/office/drawing/2014/main" id="{0764644F-139D-479C-9FAA-0F9712818809}"/>
              </a:ext>
            </a:extLst>
          </p:cNvPr>
          <p:cNvSpPr>
            <a:spLocks noChangeArrowheads="1"/>
          </p:cNvSpPr>
          <p:nvPr/>
        </p:nvSpPr>
        <p:spPr bwMode="auto">
          <a:xfrm>
            <a:off x="5444607" y="4150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2" name="Object 11">
            <a:extLst>
              <a:ext uri="{FF2B5EF4-FFF2-40B4-BE49-F238E27FC236}">
                <a16:creationId xmlns:a16="http://schemas.microsoft.com/office/drawing/2014/main" id="{5BB3D8F3-7DC0-427E-A6D5-A690ECB4511F}"/>
              </a:ext>
            </a:extLst>
          </p:cNvPr>
          <p:cNvGraphicFramePr>
            <a:graphicFrameLocks noChangeAspect="1"/>
          </p:cNvGraphicFramePr>
          <p:nvPr>
            <p:extLst>
              <p:ext uri="{D42A27DB-BD31-4B8C-83A1-F6EECF244321}">
                <p14:modId xmlns:p14="http://schemas.microsoft.com/office/powerpoint/2010/main" val="1586299312"/>
              </p:ext>
            </p:extLst>
          </p:nvPr>
        </p:nvGraphicFramePr>
        <p:xfrm>
          <a:off x="5444607" y="4150863"/>
          <a:ext cx="5303838" cy="2574925"/>
        </p:xfrm>
        <a:graphic>
          <a:graphicData uri="http://schemas.openxmlformats.org/presentationml/2006/ole">
            <mc:AlternateContent xmlns:mc="http://schemas.openxmlformats.org/markup-compatibility/2006">
              <mc:Choice xmlns:v="urn:schemas-microsoft-com:vml" Requires="v">
                <p:oleObj spid="_x0000_s6149" name="Bitmap Image" r:id="rId9" imgW="5958095" imgH="2895238" progId="Paint.Picture">
                  <p:embed/>
                </p:oleObj>
              </mc:Choice>
              <mc:Fallback>
                <p:oleObj name="Bitmap Image" r:id="rId9" imgW="5958095" imgH="2895238" progId="Paint.Pictur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4607" y="4150863"/>
                        <a:ext cx="5303838" cy="257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Arrow: Down 12">
            <a:extLst>
              <a:ext uri="{FF2B5EF4-FFF2-40B4-BE49-F238E27FC236}">
                <a16:creationId xmlns:a16="http://schemas.microsoft.com/office/drawing/2014/main" id="{FA8D482A-2E11-4A44-B99C-3D23379B2368}"/>
              </a:ext>
            </a:extLst>
          </p:cNvPr>
          <p:cNvSpPr/>
          <p:nvPr/>
        </p:nvSpPr>
        <p:spPr>
          <a:xfrm rot="800313">
            <a:off x="9609437" y="5016028"/>
            <a:ext cx="326571" cy="933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B903B0D-4E3C-48A1-8C10-AB4CC1C84937}"/>
              </a:ext>
            </a:extLst>
          </p:cNvPr>
          <p:cNvSpPr txBox="1"/>
          <p:nvPr/>
        </p:nvSpPr>
        <p:spPr>
          <a:xfrm>
            <a:off x="8937367" y="4500924"/>
            <a:ext cx="2603240" cy="369332"/>
          </a:xfrm>
          <a:prstGeom prst="rect">
            <a:avLst/>
          </a:prstGeom>
          <a:noFill/>
        </p:spPr>
        <p:txBody>
          <a:bodyPr wrap="square" rtlCol="0">
            <a:spAutoFit/>
          </a:bodyPr>
          <a:lstStyle/>
          <a:p>
            <a:r>
              <a:rPr lang="en-IN" b="1" dirty="0">
                <a:solidFill>
                  <a:srgbClr val="FF0000"/>
                </a:solidFill>
              </a:rPr>
              <a:t>Stop Training</a:t>
            </a:r>
            <a:r>
              <a:rPr lang="en-IN" dirty="0"/>
              <a:t>! Overfitting </a:t>
            </a:r>
          </a:p>
        </p:txBody>
      </p:sp>
    </p:spTree>
    <p:extLst>
      <p:ext uri="{BB962C8B-B14F-4D97-AF65-F5344CB8AC3E}">
        <p14:creationId xmlns:p14="http://schemas.microsoft.com/office/powerpoint/2010/main" val="92068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6775-E1ED-4FC8-91E2-52593ECEA827}"/>
              </a:ext>
            </a:extLst>
          </p:cNvPr>
          <p:cNvSpPr>
            <a:spLocks noGrp="1"/>
          </p:cNvSpPr>
          <p:nvPr>
            <p:ph type="title"/>
          </p:nvPr>
        </p:nvSpPr>
        <p:spPr/>
        <p:txBody>
          <a:bodyPr/>
          <a:lstStyle/>
          <a:p>
            <a:r>
              <a:rPr lang="en-IN" dirty="0"/>
              <a:t>7) Test Results</a:t>
            </a:r>
          </a:p>
        </p:txBody>
      </p:sp>
      <p:sp>
        <p:nvSpPr>
          <p:cNvPr id="5" name="Rectangle 2">
            <a:extLst>
              <a:ext uri="{FF2B5EF4-FFF2-40B4-BE49-F238E27FC236}">
                <a16:creationId xmlns:a16="http://schemas.microsoft.com/office/drawing/2014/main" id="{B45AB1FC-43FA-4D4C-98BD-2D9BA93B771D}"/>
              </a:ext>
            </a:extLst>
          </p:cNvPr>
          <p:cNvSpPr>
            <a:spLocks noChangeArrowheads="1"/>
          </p:cNvSpPr>
          <p:nvPr/>
        </p:nvSpPr>
        <p:spPr bwMode="auto">
          <a:xfrm>
            <a:off x="838200" y="1530219"/>
            <a:ext cx="138662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F1F8F41D-65C1-46C5-B117-15B9D2DC2AFC}"/>
              </a:ext>
            </a:extLst>
          </p:cNvPr>
          <p:cNvSpPr>
            <a:spLocks noChangeArrowheads="1"/>
          </p:cNvSpPr>
          <p:nvPr/>
        </p:nvSpPr>
        <p:spPr bwMode="auto">
          <a:xfrm>
            <a:off x="6646006" y="23233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8D088635-1E81-4F80-ABA7-7F16A7CFC9E2}"/>
              </a:ext>
            </a:extLst>
          </p:cNvPr>
          <p:cNvSpPr>
            <a:spLocks noChangeArrowheads="1"/>
          </p:cNvSpPr>
          <p:nvPr/>
        </p:nvSpPr>
        <p:spPr bwMode="auto">
          <a:xfrm>
            <a:off x="5444607" y="1575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8">
            <a:extLst>
              <a:ext uri="{FF2B5EF4-FFF2-40B4-BE49-F238E27FC236}">
                <a16:creationId xmlns:a16="http://schemas.microsoft.com/office/drawing/2014/main" id="{0764644F-139D-479C-9FAA-0F9712818809}"/>
              </a:ext>
            </a:extLst>
          </p:cNvPr>
          <p:cNvSpPr>
            <a:spLocks noChangeArrowheads="1"/>
          </p:cNvSpPr>
          <p:nvPr/>
        </p:nvSpPr>
        <p:spPr bwMode="auto">
          <a:xfrm>
            <a:off x="5444607" y="4150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5" name="Picture 14" descr="Chart&#10;&#10;Description automatically generated">
            <a:extLst>
              <a:ext uri="{FF2B5EF4-FFF2-40B4-BE49-F238E27FC236}">
                <a16:creationId xmlns:a16="http://schemas.microsoft.com/office/drawing/2014/main" id="{FE0E695B-8E58-44E6-869A-7787512C82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20" y="1575937"/>
            <a:ext cx="6960637" cy="5219937"/>
          </a:xfrm>
          <a:prstGeom prst="rect">
            <a:avLst/>
          </a:prstGeom>
          <a:noFill/>
          <a:ln>
            <a:noFill/>
          </a:ln>
        </p:spPr>
      </p:pic>
      <p:sp>
        <p:nvSpPr>
          <p:cNvPr id="16" name="TextBox 15">
            <a:extLst>
              <a:ext uri="{FF2B5EF4-FFF2-40B4-BE49-F238E27FC236}">
                <a16:creationId xmlns:a16="http://schemas.microsoft.com/office/drawing/2014/main" id="{4A790E13-90E0-495E-BF3B-71540A14F076}"/>
              </a:ext>
            </a:extLst>
          </p:cNvPr>
          <p:cNvSpPr txBox="1"/>
          <p:nvPr/>
        </p:nvSpPr>
        <p:spPr>
          <a:xfrm>
            <a:off x="7053942" y="1443677"/>
            <a:ext cx="4460033" cy="470000"/>
          </a:xfrm>
          <a:prstGeom prst="rect">
            <a:avLst/>
          </a:prstGeom>
          <a:noFill/>
        </p:spPr>
        <p:txBody>
          <a:bodyPr wrap="square">
            <a:spAutoFit/>
          </a:bodyPr>
          <a:lstStyle/>
          <a:p>
            <a:pPr indent="228600" algn="just">
              <a:lnSpc>
                <a:spcPct val="107000"/>
              </a:lnSpc>
              <a:spcAft>
                <a:spcPts val="800"/>
              </a:spcAft>
            </a:pPr>
            <a:r>
              <a:rPr lang="en-IN" sz="2400" b="1" dirty="0">
                <a:solidFill>
                  <a:srgbClr val="000000"/>
                </a:solidFill>
                <a:effectLst/>
                <a:latin typeface="Roman"/>
                <a:ea typeface="Calibri" panose="020F0502020204030204" pitchFamily="34" charset="0"/>
                <a:cs typeface="Times New Roman" panose="02020603050405020304" pitchFamily="18" charset="0"/>
              </a:rPr>
              <a:t>Yolov5m Confusion Matrix: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7">
            <a:extLst>
              <a:ext uri="{FF2B5EF4-FFF2-40B4-BE49-F238E27FC236}">
                <a16:creationId xmlns:a16="http://schemas.microsoft.com/office/drawing/2014/main" id="{F1A4A499-E75D-4D9D-9A90-3BDBE74A72B6}"/>
              </a:ext>
            </a:extLst>
          </p:cNvPr>
          <p:cNvSpPr>
            <a:spLocks noChangeArrowheads="1"/>
          </p:cNvSpPr>
          <p:nvPr/>
        </p:nvSpPr>
        <p:spPr bwMode="auto">
          <a:xfrm>
            <a:off x="7053942" y="2357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7" name="Object 16">
            <a:extLst>
              <a:ext uri="{FF2B5EF4-FFF2-40B4-BE49-F238E27FC236}">
                <a16:creationId xmlns:a16="http://schemas.microsoft.com/office/drawing/2014/main" id="{0A18D242-30B1-4103-A2AE-B6C721310B46}"/>
              </a:ext>
            </a:extLst>
          </p:cNvPr>
          <p:cNvGraphicFramePr>
            <a:graphicFrameLocks noChangeAspect="1"/>
          </p:cNvGraphicFramePr>
          <p:nvPr>
            <p:extLst>
              <p:ext uri="{D42A27DB-BD31-4B8C-83A1-F6EECF244321}">
                <p14:modId xmlns:p14="http://schemas.microsoft.com/office/powerpoint/2010/main" val="3183807157"/>
              </p:ext>
            </p:extLst>
          </p:nvPr>
        </p:nvGraphicFramePr>
        <p:xfrm>
          <a:off x="6827042" y="3429000"/>
          <a:ext cx="4237038" cy="792163"/>
        </p:xfrm>
        <a:graphic>
          <a:graphicData uri="http://schemas.openxmlformats.org/presentationml/2006/ole">
            <mc:AlternateContent xmlns:mc="http://schemas.openxmlformats.org/markup-compatibility/2006">
              <mc:Choice xmlns:v="urn:schemas-microsoft-com:vml" Requires="v">
                <p:oleObj spid="_x0000_s7170" name="Bitmap Image" r:id="rId4" imgW="5517358" imgH="1028789" progId="Paint.Picture">
                  <p:embed/>
                </p:oleObj>
              </mc:Choice>
              <mc:Fallback>
                <p:oleObj name="Bitmap Image" r:id="rId4" imgW="5517358" imgH="1028789"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7042" y="3429000"/>
                        <a:ext cx="4237038"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9">
            <a:extLst>
              <a:ext uri="{FF2B5EF4-FFF2-40B4-BE49-F238E27FC236}">
                <a16:creationId xmlns:a16="http://schemas.microsoft.com/office/drawing/2014/main" id="{7EB01F8B-D303-40A9-BDA0-BE53D059CBCC}"/>
              </a:ext>
            </a:extLst>
          </p:cNvPr>
          <p:cNvSpPr>
            <a:spLocks noChangeArrowheads="1"/>
          </p:cNvSpPr>
          <p:nvPr/>
        </p:nvSpPr>
        <p:spPr bwMode="auto">
          <a:xfrm>
            <a:off x="7436498" y="36296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9" name="Object 18">
            <a:extLst>
              <a:ext uri="{FF2B5EF4-FFF2-40B4-BE49-F238E27FC236}">
                <a16:creationId xmlns:a16="http://schemas.microsoft.com/office/drawing/2014/main" id="{599FF27E-AE81-4975-A8F9-83BB19A2C240}"/>
              </a:ext>
            </a:extLst>
          </p:cNvPr>
          <p:cNvGraphicFramePr>
            <a:graphicFrameLocks noChangeAspect="1"/>
          </p:cNvGraphicFramePr>
          <p:nvPr>
            <p:extLst>
              <p:ext uri="{D42A27DB-BD31-4B8C-83A1-F6EECF244321}">
                <p14:modId xmlns:p14="http://schemas.microsoft.com/office/powerpoint/2010/main" val="3279185255"/>
              </p:ext>
            </p:extLst>
          </p:nvPr>
        </p:nvGraphicFramePr>
        <p:xfrm>
          <a:off x="6851324" y="2434930"/>
          <a:ext cx="2460625" cy="762000"/>
        </p:xfrm>
        <a:graphic>
          <a:graphicData uri="http://schemas.openxmlformats.org/presentationml/2006/ole">
            <mc:AlternateContent xmlns:mc="http://schemas.openxmlformats.org/markup-compatibility/2006">
              <mc:Choice xmlns:v="urn:schemas-microsoft-com:vml" Requires="v">
                <p:oleObj spid="_x0000_s7171" name="Bitmap Image" r:id="rId6" imgW="2461473" imgH="762066" progId="Paint.Picture">
                  <p:embed/>
                </p:oleObj>
              </mc:Choice>
              <mc:Fallback>
                <p:oleObj name="Bitmap Image" r:id="rId6" imgW="2461473" imgH="762066" progId="Paint.Picture">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1324" y="2434930"/>
                        <a:ext cx="24606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a:extLst>
              <a:ext uri="{FF2B5EF4-FFF2-40B4-BE49-F238E27FC236}">
                <a16:creationId xmlns:a16="http://schemas.microsoft.com/office/drawing/2014/main" id="{7E520A74-8BD1-4825-8EF9-D765008182B8}"/>
              </a:ext>
            </a:extLst>
          </p:cNvPr>
          <p:cNvSpPr txBox="1"/>
          <p:nvPr/>
        </p:nvSpPr>
        <p:spPr>
          <a:xfrm>
            <a:off x="6744334" y="4853186"/>
            <a:ext cx="4405748" cy="865173"/>
          </a:xfrm>
          <a:prstGeom prst="rect">
            <a:avLst/>
          </a:prstGeom>
          <a:noFill/>
        </p:spPr>
        <p:txBody>
          <a:bodyPr wrap="square">
            <a:spAutoFit/>
          </a:bodyPr>
          <a:lstStyle/>
          <a:p>
            <a:pPr indent="228600" algn="ctr">
              <a:lnSpc>
                <a:spcPct val="107000"/>
              </a:lnSpc>
              <a:spcAft>
                <a:spcPts val="800"/>
              </a:spcAft>
            </a:pPr>
            <a:r>
              <a:rPr lang="en-IN" sz="2400" b="1" dirty="0">
                <a:solidFill>
                  <a:srgbClr val="171717"/>
                </a:solidFill>
                <a:effectLst/>
                <a:latin typeface="Roman"/>
                <a:ea typeface="Calibri" panose="020F0502020204030204" pitchFamily="34" charset="0"/>
                <a:cs typeface="Times New Roman" panose="02020603050405020304" pitchFamily="18" charset="0"/>
              </a:rPr>
              <a:t>Mean Average Precision(mAP) = </a:t>
            </a:r>
            <a:r>
              <a:rPr lang="en-IN" sz="2400" b="1" dirty="0">
                <a:solidFill>
                  <a:srgbClr val="00B050"/>
                </a:solidFill>
                <a:effectLst/>
                <a:latin typeface="Roman"/>
                <a:ea typeface="Calibri" panose="020F0502020204030204" pitchFamily="34" charset="0"/>
                <a:cs typeface="Times New Roman" panose="02020603050405020304" pitchFamily="18" charset="0"/>
              </a:rPr>
              <a:t>70.1%</a:t>
            </a:r>
            <a:endParaRPr lang="en-IN"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FFD1CEE9-4546-467C-9A85-54745285B64A}"/>
              </a:ext>
            </a:extLst>
          </p:cNvPr>
          <p:cNvSpPr/>
          <p:nvPr/>
        </p:nvSpPr>
        <p:spPr>
          <a:xfrm>
            <a:off x="6932175" y="4632330"/>
            <a:ext cx="4237038" cy="1275773"/>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5421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45AB1FC-43FA-4D4C-98BD-2D9BA93B771D}"/>
              </a:ext>
            </a:extLst>
          </p:cNvPr>
          <p:cNvSpPr>
            <a:spLocks noChangeArrowheads="1"/>
          </p:cNvSpPr>
          <p:nvPr/>
        </p:nvSpPr>
        <p:spPr bwMode="auto">
          <a:xfrm>
            <a:off x="838200" y="1530219"/>
            <a:ext cx="138662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F1F8F41D-65C1-46C5-B117-15B9D2DC2AFC}"/>
              </a:ext>
            </a:extLst>
          </p:cNvPr>
          <p:cNvSpPr>
            <a:spLocks noChangeArrowheads="1"/>
          </p:cNvSpPr>
          <p:nvPr/>
        </p:nvSpPr>
        <p:spPr bwMode="auto">
          <a:xfrm>
            <a:off x="6646006" y="23233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8D088635-1E81-4F80-ABA7-7F16A7CFC9E2}"/>
              </a:ext>
            </a:extLst>
          </p:cNvPr>
          <p:cNvSpPr>
            <a:spLocks noChangeArrowheads="1"/>
          </p:cNvSpPr>
          <p:nvPr/>
        </p:nvSpPr>
        <p:spPr bwMode="auto">
          <a:xfrm>
            <a:off x="5444607" y="1575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8">
            <a:extLst>
              <a:ext uri="{FF2B5EF4-FFF2-40B4-BE49-F238E27FC236}">
                <a16:creationId xmlns:a16="http://schemas.microsoft.com/office/drawing/2014/main" id="{0764644F-139D-479C-9FAA-0F9712818809}"/>
              </a:ext>
            </a:extLst>
          </p:cNvPr>
          <p:cNvSpPr>
            <a:spLocks noChangeArrowheads="1"/>
          </p:cNvSpPr>
          <p:nvPr/>
        </p:nvSpPr>
        <p:spPr bwMode="auto">
          <a:xfrm>
            <a:off x="5444607" y="4150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Box 15">
            <a:extLst>
              <a:ext uri="{FF2B5EF4-FFF2-40B4-BE49-F238E27FC236}">
                <a16:creationId xmlns:a16="http://schemas.microsoft.com/office/drawing/2014/main" id="{4A790E13-90E0-495E-BF3B-71540A14F076}"/>
              </a:ext>
            </a:extLst>
          </p:cNvPr>
          <p:cNvSpPr txBox="1"/>
          <p:nvPr/>
        </p:nvSpPr>
        <p:spPr>
          <a:xfrm>
            <a:off x="6960022" y="891366"/>
            <a:ext cx="4460033" cy="470000"/>
          </a:xfrm>
          <a:prstGeom prst="rect">
            <a:avLst/>
          </a:prstGeom>
          <a:noFill/>
        </p:spPr>
        <p:txBody>
          <a:bodyPr wrap="square">
            <a:spAutoFit/>
          </a:bodyPr>
          <a:lstStyle/>
          <a:p>
            <a:pPr indent="228600" algn="just">
              <a:lnSpc>
                <a:spcPct val="107000"/>
              </a:lnSpc>
              <a:spcAft>
                <a:spcPts val="800"/>
              </a:spcAft>
            </a:pPr>
            <a:r>
              <a:rPr lang="en-IN" sz="2400" b="1" dirty="0">
                <a:solidFill>
                  <a:srgbClr val="000000"/>
                </a:solidFill>
                <a:effectLst/>
                <a:latin typeface="Roman"/>
                <a:ea typeface="Calibri" panose="020F0502020204030204" pitchFamily="34" charset="0"/>
                <a:cs typeface="Times New Roman" panose="02020603050405020304" pitchFamily="18" charset="0"/>
              </a:rPr>
              <a:t>Yolov5s Confusion Matrix: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7">
            <a:extLst>
              <a:ext uri="{FF2B5EF4-FFF2-40B4-BE49-F238E27FC236}">
                <a16:creationId xmlns:a16="http://schemas.microsoft.com/office/drawing/2014/main" id="{F1A4A499-E75D-4D9D-9A90-3BDBE74A72B6}"/>
              </a:ext>
            </a:extLst>
          </p:cNvPr>
          <p:cNvSpPr>
            <a:spLocks noChangeArrowheads="1"/>
          </p:cNvSpPr>
          <p:nvPr/>
        </p:nvSpPr>
        <p:spPr bwMode="auto">
          <a:xfrm>
            <a:off x="7053942" y="2357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7" name="Object 16">
            <a:extLst>
              <a:ext uri="{FF2B5EF4-FFF2-40B4-BE49-F238E27FC236}">
                <a16:creationId xmlns:a16="http://schemas.microsoft.com/office/drawing/2014/main" id="{0A18D242-30B1-4103-A2AE-B6C721310B46}"/>
              </a:ext>
            </a:extLst>
          </p:cNvPr>
          <p:cNvGraphicFramePr>
            <a:graphicFrameLocks noChangeAspect="1"/>
          </p:cNvGraphicFramePr>
          <p:nvPr>
            <p:extLst>
              <p:ext uri="{D42A27DB-BD31-4B8C-83A1-F6EECF244321}">
                <p14:modId xmlns:p14="http://schemas.microsoft.com/office/powerpoint/2010/main" val="1050827714"/>
              </p:ext>
            </p:extLst>
          </p:nvPr>
        </p:nvGraphicFramePr>
        <p:xfrm>
          <a:off x="6828689" y="1572206"/>
          <a:ext cx="4237038" cy="792163"/>
        </p:xfrm>
        <a:graphic>
          <a:graphicData uri="http://schemas.openxmlformats.org/presentationml/2006/ole">
            <mc:AlternateContent xmlns:mc="http://schemas.openxmlformats.org/markup-compatibility/2006">
              <mc:Choice xmlns:v="urn:schemas-microsoft-com:vml" Requires="v">
                <p:oleObj spid="_x0000_s8194" name="Bitmap Image" r:id="rId3" imgW="5517358" imgH="1028789" progId="Paint.Picture">
                  <p:embed/>
                </p:oleObj>
              </mc:Choice>
              <mc:Fallback>
                <p:oleObj name="Bitmap Image" r:id="rId3" imgW="5517358" imgH="1028789" progId="Paint.Picture">
                  <p:embed/>
                  <p:pic>
                    <p:nvPicPr>
                      <p:cNvPr id="17" name="Object 16">
                        <a:extLst>
                          <a:ext uri="{FF2B5EF4-FFF2-40B4-BE49-F238E27FC236}">
                            <a16:creationId xmlns:a16="http://schemas.microsoft.com/office/drawing/2014/main" id="{0A18D242-30B1-4103-A2AE-B6C721310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8689" y="1572206"/>
                        <a:ext cx="4237038"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9">
            <a:extLst>
              <a:ext uri="{FF2B5EF4-FFF2-40B4-BE49-F238E27FC236}">
                <a16:creationId xmlns:a16="http://schemas.microsoft.com/office/drawing/2014/main" id="{7EB01F8B-D303-40A9-BDA0-BE53D059CBCC}"/>
              </a:ext>
            </a:extLst>
          </p:cNvPr>
          <p:cNvSpPr>
            <a:spLocks noChangeArrowheads="1"/>
          </p:cNvSpPr>
          <p:nvPr/>
        </p:nvSpPr>
        <p:spPr bwMode="auto">
          <a:xfrm>
            <a:off x="7436498" y="36296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TextBox 20">
            <a:extLst>
              <a:ext uri="{FF2B5EF4-FFF2-40B4-BE49-F238E27FC236}">
                <a16:creationId xmlns:a16="http://schemas.microsoft.com/office/drawing/2014/main" id="{7E520A74-8BD1-4825-8EF9-D765008182B8}"/>
              </a:ext>
            </a:extLst>
          </p:cNvPr>
          <p:cNvSpPr txBox="1"/>
          <p:nvPr/>
        </p:nvSpPr>
        <p:spPr>
          <a:xfrm>
            <a:off x="6659979" y="2929845"/>
            <a:ext cx="4405748" cy="865173"/>
          </a:xfrm>
          <a:prstGeom prst="rect">
            <a:avLst/>
          </a:prstGeom>
          <a:noFill/>
        </p:spPr>
        <p:txBody>
          <a:bodyPr wrap="square">
            <a:spAutoFit/>
          </a:bodyPr>
          <a:lstStyle/>
          <a:p>
            <a:pPr indent="228600" algn="ctr">
              <a:lnSpc>
                <a:spcPct val="107000"/>
              </a:lnSpc>
              <a:spcAft>
                <a:spcPts val="800"/>
              </a:spcAft>
            </a:pPr>
            <a:r>
              <a:rPr lang="en-IN" sz="2400" b="1" dirty="0">
                <a:solidFill>
                  <a:srgbClr val="171717"/>
                </a:solidFill>
                <a:effectLst/>
                <a:latin typeface="Roman"/>
                <a:ea typeface="Calibri" panose="020F0502020204030204" pitchFamily="34" charset="0"/>
                <a:cs typeface="Times New Roman" panose="02020603050405020304" pitchFamily="18" charset="0"/>
              </a:rPr>
              <a:t>Mean Average Precision(mAP) = </a:t>
            </a:r>
            <a:r>
              <a:rPr lang="en-IN" sz="2400" b="1" dirty="0">
                <a:solidFill>
                  <a:srgbClr val="0070C0"/>
                </a:solidFill>
                <a:latin typeface="Roman"/>
                <a:ea typeface="Calibri" panose="020F0502020204030204" pitchFamily="34" charset="0"/>
                <a:cs typeface="Times New Roman" panose="02020603050405020304" pitchFamily="18" charset="0"/>
              </a:rPr>
              <a:t>68</a:t>
            </a:r>
            <a:r>
              <a:rPr lang="en-IN" sz="2400" b="1" dirty="0">
                <a:solidFill>
                  <a:srgbClr val="0070C0"/>
                </a:solidFill>
                <a:effectLst/>
                <a:latin typeface="Roman"/>
                <a:ea typeface="Calibri" panose="020F0502020204030204" pitchFamily="34" charset="0"/>
                <a:cs typeface="Times New Roman" panose="02020603050405020304" pitchFamily="18" charset="0"/>
              </a:rPr>
              <a:t>.3%</a:t>
            </a:r>
            <a:endParaRPr lang="en-IN"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FFD1CEE9-4546-467C-9A85-54745285B64A}"/>
              </a:ext>
            </a:extLst>
          </p:cNvPr>
          <p:cNvSpPr/>
          <p:nvPr/>
        </p:nvSpPr>
        <p:spPr>
          <a:xfrm>
            <a:off x="6960022" y="2562944"/>
            <a:ext cx="4237038" cy="1275773"/>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20" name="Picture 19" descr="Chart&#10;&#10;Description automatically generated">
            <a:extLst>
              <a:ext uri="{FF2B5EF4-FFF2-40B4-BE49-F238E27FC236}">
                <a16:creationId xmlns:a16="http://schemas.microsoft.com/office/drawing/2014/main" id="{FAB524E7-0DC3-475B-A8D4-41B817B2A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58" y="949897"/>
            <a:ext cx="6868564" cy="5151601"/>
          </a:xfrm>
          <a:prstGeom prst="rect">
            <a:avLst/>
          </a:prstGeom>
          <a:noFill/>
          <a:ln>
            <a:noFill/>
          </a:ln>
        </p:spPr>
      </p:pic>
    </p:spTree>
    <p:extLst>
      <p:ext uri="{BB962C8B-B14F-4D97-AF65-F5344CB8AC3E}">
        <p14:creationId xmlns:p14="http://schemas.microsoft.com/office/powerpoint/2010/main" val="3177309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E980-02DB-4A25-8EA9-04D48894AA1C}"/>
              </a:ext>
            </a:extLst>
          </p:cNvPr>
          <p:cNvSpPr>
            <a:spLocks noGrp="1"/>
          </p:cNvSpPr>
          <p:nvPr>
            <p:ph type="title"/>
          </p:nvPr>
        </p:nvSpPr>
        <p:spPr>
          <a:xfrm>
            <a:off x="4150566" y="2103437"/>
            <a:ext cx="5077409" cy="1647469"/>
          </a:xfrm>
        </p:spPr>
        <p:txBody>
          <a:bodyPr>
            <a:noAutofit/>
          </a:bodyPr>
          <a:lstStyle/>
          <a:p>
            <a:r>
              <a:rPr lang="en-IN" sz="6600" dirty="0"/>
              <a:t>Thank You</a:t>
            </a:r>
          </a:p>
        </p:txBody>
      </p:sp>
    </p:spTree>
    <p:extLst>
      <p:ext uri="{BB962C8B-B14F-4D97-AF65-F5344CB8AC3E}">
        <p14:creationId xmlns:p14="http://schemas.microsoft.com/office/powerpoint/2010/main" val="215902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DD43-10B3-4C63-B8D7-97A4239AA903}"/>
              </a:ext>
            </a:extLst>
          </p:cNvPr>
          <p:cNvSpPr>
            <a:spLocks noGrp="1"/>
          </p:cNvSpPr>
          <p:nvPr>
            <p:ph type="title"/>
          </p:nvPr>
        </p:nvSpPr>
        <p:spPr/>
        <p:txBody>
          <a:bodyPr/>
          <a:lstStyle/>
          <a:p>
            <a:pPr algn="ctr"/>
            <a:r>
              <a:rPr lang="en-US" dirty="0"/>
              <a:t>Anchor Boxes</a:t>
            </a:r>
            <a:endParaRPr lang="en-IN" dirty="0"/>
          </a:p>
        </p:txBody>
      </p:sp>
      <p:pic>
        <p:nvPicPr>
          <p:cNvPr id="5" name="Content Placeholder 4">
            <a:extLst>
              <a:ext uri="{FF2B5EF4-FFF2-40B4-BE49-F238E27FC236}">
                <a16:creationId xmlns:a16="http://schemas.microsoft.com/office/drawing/2014/main" id="{E58E1AE0-0A8A-4781-AAD8-CA5AC9B26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6637"/>
            <a:ext cx="10515600" cy="4309313"/>
          </a:xfrm>
        </p:spPr>
      </p:pic>
    </p:spTree>
    <p:extLst>
      <p:ext uri="{BB962C8B-B14F-4D97-AF65-F5344CB8AC3E}">
        <p14:creationId xmlns:p14="http://schemas.microsoft.com/office/powerpoint/2010/main" val="58506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EA3B24-15AA-4C5A-92B2-D68ED5ADBBF3}"/>
              </a:ext>
            </a:extLst>
          </p:cNvPr>
          <p:cNvSpPr>
            <a:spLocks noGrp="1"/>
          </p:cNvSpPr>
          <p:nvPr>
            <p:ph type="title"/>
          </p:nvPr>
        </p:nvSpPr>
        <p:spPr/>
        <p:txBody>
          <a:bodyPr/>
          <a:lstStyle/>
          <a:p>
            <a:pPr algn="ctr"/>
            <a:r>
              <a:rPr lang="en-US" dirty="0"/>
              <a:t>Intersection Over Union</a:t>
            </a:r>
            <a:endParaRPr lang="en-IN" dirty="0"/>
          </a:p>
        </p:txBody>
      </p:sp>
      <p:pic>
        <p:nvPicPr>
          <p:cNvPr id="1026" name="Picture 2" descr="Figure 1: An example of detecting a stop sign in an image. The predicted bounding box is drawn in red while the ground-truth bounding box is drawn in green. Our goal is to compute the Intersection of Union between these bounding box.">
            <a:extLst>
              <a:ext uri="{FF2B5EF4-FFF2-40B4-BE49-F238E27FC236}">
                <a16:creationId xmlns:a16="http://schemas.microsoft.com/office/drawing/2014/main" id="{608FB9CB-325B-4700-BE03-9F564D7CEA7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58194"/>
            <a:ext cx="518160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2: Computing the Intersection of Union is as simple as dividing the area of overlap between the bounding boxes by the area of union (thank you to the excellent Pittsburg HW4 assignment for the inspiration for this figure).">
            <a:extLst>
              <a:ext uri="{FF2B5EF4-FFF2-40B4-BE49-F238E27FC236}">
                <a16:creationId xmlns:a16="http://schemas.microsoft.com/office/drawing/2014/main" id="{7C77B5F2-4DEC-488D-8CB8-FE140A00C6D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980470"/>
            <a:ext cx="5181600" cy="404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C9DB18D1-9917-4F97-A517-75B9FC6EF3FA}"/>
              </a:ext>
            </a:extLst>
          </p:cNvPr>
          <p:cNvSpPr>
            <a:spLocks noGrp="1"/>
          </p:cNvSpPr>
          <p:nvPr>
            <p:ph type="title"/>
          </p:nvPr>
        </p:nvSpPr>
        <p:spPr/>
        <p:txBody>
          <a:bodyPr/>
          <a:lstStyle/>
          <a:p>
            <a:pPr algn="ctr"/>
            <a:r>
              <a:rPr lang="en-US" dirty="0"/>
              <a:t>Unified Object Detection with YOLO</a:t>
            </a:r>
            <a:endParaRPr lang="en-IN" dirty="0"/>
          </a:p>
        </p:txBody>
      </p:sp>
      <p:pic>
        <p:nvPicPr>
          <p:cNvPr id="29" name="Content Placeholder 28">
            <a:extLst>
              <a:ext uri="{FF2B5EF4-FFF2-40B4-BE49-F238E27FC236}">
                <a16:creationId xmlns:a16="http://schemas.microsoft.com/office/drawing/2014/main" id="{DE2572E3-9E6C-45F4-8A1F-15FD8F521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942" y="1825625"/>
            <a:ext cx="7720116" cy="4351338"/>
          </a:xfrm>
          <a:prstGeom prst="rect">
            <a:avLst/>
          </a:prstGeom>
        </p:spPr>
      </p:pic>
    </p:spTree>
    <p:extLst>
      <p:ext uri="{BB962C8B-B14F-4D97-AF65-F5344CB8AC3E}">
        <p14:creationId xmlns:p14="http://schemas.microsoft.com/office/powerpoint/2010/main" val="131094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2B50-5D6E-4D40-AD16-FE1E2ADA3290}"/>
              </a:ext>
            </a:extLst>
          </p:cNvPr>
          <p:cNvSpPr>
            <a:spLocks noGrp="1"/>
          </p:cNvSpPr>
          <p:nvPr>
            <p:ph type="title"/>
          </p:nvPr>
        </p:nvSpPr>
        <p:spPr/>
        <p:txBody>
          <a:bodyPr/>
          <a:lstStyle/>
          <a:p>
            <a:pPr algn="ctr"/>
            <a:r>
              <a:rPr lang="en-US" dirty="0"/>
              <a:t>YOLO Structure</a:t>
            </a:r>
            <a:endParaRPr lang="en-IN" dirty="0"/>
          </a:p>
        </p:txBody>
      </p:sp>
      <p:pic>
        <p:nvPicPr>
          <p:cNvPr id="5" name="Content Placeholder 4">
            <a:extLst>
              <a:ext uri="{FF2B5EF4-FFF2-40B4-BE49-F238E27FC236}">
                <a16:creationId xmlns:a16="http://schemas.microsoft.com/office/drawing/2014/main" id="{06F18B88-5E47-4AF9-8D0D-A375C85D9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064" y="1825625"/>
            <a:ext cx="7737871" cy="4351338"/>
          </a:xfrm>
        </p:spPr>
      </p:pic>
    </p:spTree>
    <p:extLst>
      <p:ext uri="{BB962C8B-B14F-4D97-AF65-F5344CB8AC3E}">
        <p14:creationId xmlns:p14="http://schemas.microsoft.com/office/powerpoint/2010/main" val="162728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11AD-56BE-4C26-A6D8-C51CFCC0C964}"/>
              </a:ext>
            </a:extLst>
          </p:cNvPr>
          <p:cNvSpPr>
            <a:spLocks noGrp="1"/>
          </p:cNvSpPr>
          <p:nvPr>
            <p:ph type="title"/>
          </p:nvPr>
        </p:nvSpPr>
        <p:spPr>
          <a:xfrm>
            <a:off x="838200" y="2361876"/>
            <a:ext cx="10515600" cy="1325563"/>
          </a:xfrm>
        </p:spPr>
        <p:txBody>
          <a:bodyPr/>
          <a:lstStyle/>
          <a:p>
            <a:pPr algn="ctr"/>
            <a:r>
              <a:rPr lang="en-IN" dirty="0"/>
              <a:t>Project Design</a:t>
            </a:r>
          </a:p>
        </p:txBody>
      </p:sp>
    </p:spTree>
    <p:extLst>
      <p:ext uri="{BB962C8B-B14F-4D97-AF65-F5344CB8AC3E}">
        <p14:creationId xmlns:p14="http://schemas.microsoft.com/office/powerpoint/2010/main" val="395426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3561-FD83-4E85-B01F-A32C59585DF9}"/>
              </a:ext>
            </a:extLst>
          </p:cNvPr>
          <p:cNvSpPr>
            <a:spLocks noGrp="1"/>
          </p:cNvSpPr>
          <p:nvPr>
            <p:ph type="title"/>
          </p:nvPr>
        </p:nvSpPr>
        <p:spPr/>
        <p:txBody>
          <a:bodyPr/>
          <a:lstStyle/>
          <a:p>
            <a:pPr algn="ctr"/>
            <a:r>
              <a:rPr lang="en-US" dirty="0"/>
              <a:t>PASCAL VOC Dataset </a:t>
            </a:r>
            <a:endParaRPr lang="en-IN" dirty="0"/>
          </a:p>
        </p:txBody>
      </p:sp>
      <p:pic>
        <p:nvPicPr>
          <p:cNvPr id="7" name="Content Placeholder 6">
            <a:extLst>
              <a:ext uri="{FF2B5EF4-FFF2-40B4-BE49-F238E27FC236}">
                <a16:creationId xmlns:a16="http://schemas.microsoft.com/office/drawing/2014/main" id="{5B117823-60B7-4372-9A99-D6F114FF4F8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543605"/>
            <a:ext cx="5181600" cy="2915378"/>
          </a:xfrm>
        </p:spPr>
      </p:pic>
      <p:pic>
        <p:nvPicPr>
          <p:cNvPr id="9" name="Content Placeholder 8">
            <a:extLst>
              <a:ext uri="{FF2B5EF4-FFF2-40B4-BE49-F238E27FC236}">
                <a16:creationId xmlns:a16="http://schemas.microsoft.com/office/drawing/2014/main" id="{23CCCAEE-F3FE-4FE3-8B4B-99F8D7BB100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543502"/>
            <a:ext cx="5181600" cy="2915583"/>
          </a:xfrm>
        </p:spPr>
      </p:pic>
      <p:graphicFrame>
        <p:nvGraphicFramePr>
          <p:cNvPr id="3" name="Object 2">
            <a:extLst>
              <a:ext uri="{FF2B5EF4-FFF2-40B4-BE49-F238E27FC236}">
                <a16:creationId xmlns:a16="http://schemas.microsoft.com/office/drawing/2014/main" id="{A5D4A85E-15B0-47F8-A75B-CF2D2CE63024}"/>
              </a:ext>
            </a:extLst>
          </p:cNvPr>
          <p:cNvGraphicFramePr>
            <a:graphicFrameLocks noChangeAspect="1"/>
          </p:cNvGraphicFramePr>
          <p:nvPr>
            <p:extLst>
              <p:ext uri="{D42A27DB-BD31-4B8C-83A1-F6EECF244321}">
                <p14:modId xmlns:p14="http://schemas.microsoft.com/office/powerpoint/2010/main" val="1628529194"/>
              </p:ext>
            </p:extLst>
          </p:nvPr>
        </p:nvGraphicFramePr>
        <p:xfrm>
          <a:off x="838200" y="2944179"/>
          <a:ext cx="101264" cy="139381"/>
        </p:xfrm>
        <a:graphic>
          <a:graphicData uri="http://schemas.openxmlformats.org/presentationml/2006/ole">
            <mc:AlternateContent xmlns:mc="http://schemas.openxmlformats.org/markup-compatibility/2006">
              <mc:Choice xmlns:v="urn:schemas-microsoft-com:vml" Requires="v">
                <p:oleObj spid="_x0000_s1026" name="Bitmap Image" r:id="rId5" imgW="281880" imgH="388800" progId="Paint.Picture">
                  <p:embed/>
                </p:oleObj>
              </mc:Choice>
              <mc:Fallback>
                <p:oleObj name="Bitmap Image" r:id="rId5" imgW="281880" imgH="388800" progId="Paint.Picture">
                  <p:embed/>
                  <p:pic>
                    <p:nvPicPr>
                      <p:cNvPr id="0" name=""/>
                      <p:cNvPicPr/>
                      <p:nvPr/>
                    </p:nvPicPr>
                    <p:blipFill>
                      <a:blip r:embed="rId6"/>
                      <a:stretch>
                        <a:fillRect/>
                      </a:stretch>
                    </p:blipFill>
                    <p:spPr>
                      <a:xfrm>
                        <a:off x="838200" y="2944179"/>
                        <a:ext cx="101264" cy="139381"/>
                      </a:xfrm>
                      <a:prstGeom prst="rect">
                        <a:avLst/>
                      </a:prstGeom>
                    </p:spPr>
                  </p:pic>
                </p:oleObj>
              </mc:Fallback>
            </mc:AlternateContent>
          </a:graphicData>
        </a:graphic>
      </p:graphicFrame>
    </p:spTree>
    <p:extLst>
      <p:ext uri="{BB962C8B-B14F-4D97-AF65-F5344CB8AC3E}">
        <p14:creationId xmlns:p14="http://schemas.microsoft.com/office/powerpoint/2010/main" val="61306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3BDC79-F849-45B9-BC0B-0E0C757D8C62}"/>
              </a:ext>
            </a:extLst>
          </p:cNvPr>
          <p:cNvSpPr txBox="1">
            <a:spLocks noGrp="1"/>
          </p:cNvSpPr>
          <p:nvPr>
            <p:ph type="title"/>
          </p:nvPr>
        </p:nvSpPr>
        <p:spPr>
          <a:xfrm>
            <a:off x="306355" y="234497"/>
            <a:ext cx="10515600" cy="1325563"/>
          </a:xfrm>
          <a:prstGeom prst="rect">
            <a:avLst/>
          </a:prstGeom>
          <a:noFill/>
        </p:spPr>
        <p:txBody>
          <a:bodyPr wrap="square" rtlCol="0">
            <a:spAutoFit/>
          </a:bodyPr>
          <a:lstStyle/>
          <a:p>
            <a:r>
              <a:rPr lang="en-IN" dirty="0"/>
              <a:t>1) Environment Setup</a:t>
            </a:r>
          </a:p>
        </p:txBody>
      </p:sp>
      <p:pic>
        <p:nvPicPr>
          <p:cNvPr id="8" name="Picture 7" descr="A screenshot of a computer&#10;&#10;Description automatically generated with medium confidence">
            <a:extLst>
              <a:ext uri="{FF2B5EF4-FFF2-40B4-BE49-F238E27FC236}">
                <a16:creationId xmlns:a16="http://schemas.microsoft.com/office/drawing/2014/main" id="{A65B8EA4-D535-4A09-BDA8-62A717A503F3}"/>
              </a:ext>
            </a:extLst>
          </p:cNvPr>
          <p:cNvPicPr>
            <a:picLocks noChangeAspect="1"/>
          </p:cNvPicPr>
          <p:nvPr/>
        </p:nvPicPr>
        <p:blipFill rotWithShape="1">
          <a:blip r:embed="rId2"/>
          <a:srcRect b="6113"/>
          <a:stretch/>
        </p:blipFill>
        <p:spPr bwMode="auto">
          <a:xfrm>
            <a:off x="408046" y="1712166"/>
            <a:ext cx="6445433" cy="3960845"/>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228ED80B-29EA-4B94-9341-FEE96441804F}"/>
              </a:ext>
            </a:extLst>
          </p:cNvPr>
          <p:cNvSpPr txBox="1"/>
          <p:nvPr/>
        </p:nvSpPr>
        <p:spPr>
          <a:xfrm>
            <a:off x="6529096" y="1982541"/>
            <a:ext cx="6097554" cy="375552"/>
          </a:xfrm>
          <a:prstGeom prst="rect">
            <a:avLst/>
          </a:prstGeom>
          <a:noFill/>
        </p:spPr>
        <p:txBody>
          <a:bodyPr wrap="square">
            <a:spAutoFit/>
          </a:bodyPr>
          <a:lstStyle/>
          <a:p>
            <a:pPr marL="540385" algn="just">
              <a:lnSpc>
                <a:spcPct val="107000"/>
              </a:lnSpc>
              <a:spcAft>
                <a:spcPts val="800"/>
              </a:spcAft>
            </a:pPr>
            <a:r>
              <a:rPr lang="en-IN" sz="1800" i="1" dirty="0">
                <a:solidFill>
                  <a:srgbClr val="000000"/>
                </a:solidFill>
                <a:effectLst/>
                <a:highlight>
                  <a:srgbClr val="D3D3D3"/>
                </a:highlight>
                <a:latin typeface="Roman"/>
                <a:ea typeface="Calibri" panose="020F0502020204030204" pitchFamily="34" charset="0"/>
                <a:cs typeface="Times New Roman" panose="02020603050405020304" pitchFamily="18" charset="0"/>
              </a:rPr>
              <a:t>Conda create -n yolov5_ObjectDetection python=3.7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BD3E2F8-6C7E-46C7-8529-D4B4D099A15A}"/>
              </a:ext>
            </a:extLst>
          </p:cNvPr>
          <p:cNvSpPr txBox="1"/>
          <p:nvPr/>
        </p:nvSpPr>
        <p:spPr>
          <a:xfrm>
            <a:off x="6195524" y="2780575"/>
            <a:ext cx="5775651" cy="2127762"/>
          </a:xfrm>
          <a:prstGeom prst="rect">
            <a:avLst/>
          </a:prstGeom>
          <a:noFill/>
        </p:spPr>
        <p:txBody>
          <a:bodyPr wrap="square">
            <a:spAutoFit/>
          </a:bodyPr>
          <a:lstStyle/>
          <a:p>
            <a:pPr marL="540385" algn="just">
              <a:lnSpc>
                <a:spcPct val="107000"/>
              </a:lnSpc>
              <a:spcAft>
                <a:spcPts val="800"/>
              </a:spcAft>
            </a:pPr>
            <a:r>
              <a:rPr lang="en-IN" sz="2000" b="1" dirty="0">
                <a:solidFill>
                  <a:srgbClr val="000000"/>
                </a:solidFill>
                <a:effectLst/>
                <a:latin typeface="Roman"/>
                <a:ea typeface="Calibri" panose="020F0502020204030204" pitchFamily="34" charset="0"/>
                <a:cs typeface="Times New Roman" panose="02020603050405020304" pitchFamily="18" charset="0"/>
              </a:rPr>
              <a:t>	Basic</a:t>
            </a:r>
            <a:r>
              <a:rPr lang="en-IN" sz="2000" dirty="0">
                <a:solidFill>
                  <a:srgbClr val="000000"/>
                </a:solidFill>
                <a:effectLst/>
                <a:latin typeface="Roman"/>
                <a:ea typeface="Calibri" panose="020F0502020204030204" pitchFamily="34" charset="0"/>
                <a:cs typeface="Times New Roman" panose="02020603050405020304" pitchFamily="18" charset="0"/>
              </a:rPr>
              <a:t>: Numpy, Pillow, Pandas, Matplotlib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spcAft>
                <a:spcPts val="800"/>
              </a:spcAft>
            </a:pPr>
            <a:r>
              <a:rPr lang="en-IN" sz="2000" b="1" dirty="0">
                <a:solidFill>
                  <a:srgbClr val="000000"/>
                </a:solidFill>
                <a:effectLst/>
                <a:latin typeface="Roman"/>
                <a:ea typeface="Calibri" panose="020F0502020204030204" pitchFamily="34" charset="0"/>
                <a:cs typeface="Times New Roman" panose="02020603050405020304" pitchFamily="18" charset="0"/>
              </a:rPr>
              <a:t>	Image Processing</a:t>
            </a:r>
            <a:r>
              <a:rPr lang="en-IN" sz="2000" dirty="0">
                <a:solidFill>
                  <a:srgbClr val="000000"/>
                </a:solidFill>
                <a:effectLst/>
                <a:latin typeface="Roman"/>
                <a:ea typeface="Calibri" panose="020F0502020204030204" pitchFamily="34" charset="0"/>
                <a:cs typeface="Times New Roman" panose="02020603050405020304" pitchFamily="18" charset="0"/>
              </a:rPr>
              <a:t>: OpenCV</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spcAft>
                <a:spcPts val="800"/>
              </a:spcAft>
            </a:pPr>
            <a:r>
              <a:rPr lang="en-IN" sz="2000" b="1" dirty="0">
                <a:solidFill>
                  <a:srgbClr val="000000"/>
                </a:solidFill>
                <a:effectLst/>
                <a:latin typeface="Roman"/>
                <a:ea typeface="Calibri" panose="020F0502020204030204" pitchFamily="34" charset="0"/>
                <a:cs typeface="Times New Roman" panose="02020603050405020304" pitchFamily="18" charset="0"/>
              </a:rPr>
              <a:t>	AI Framework</a:t>
            </a:r>
            <a:r>
              <a:rPr lang="en-IN" sz="2000" dirty="0">
                <a:solidFill>
                  <a:srgbClr val="000000"/>
                </a:solidFill>
                <a:effectLst/>
                <a:latin typeface="Roman"/>
                <a:ea typeface="Calibri" panose="020F0502020204030204" pitchFamily="34" charset="0"/>
                <a:cs typeface="Times New Roman" panose="02020603050405020304" pitchFamily="18" charset="0"/>
              </a:rPr>
              <a:t>: Pytorch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spcAft>
                <a:spcPts val="800"/>
              </a:spcAft>
            </a:pPr>
            <a:r>
              <a:rPr lang="en-IN" sz="2000" b="1" dirty="0">
                <a:solidFill>
                  <a:srgbClr val="000000"/>
                </a:solidFill>
                <a:effectLst/>
                <a:latin typeface="Roman"/>
                <a:ea typeface="Calibri" panose="020F0502020204030204" pitchFamily="34" charset="0"/>
                <a:cs typeface="Times New Roman" panose="02020603050405020304" pitchFamily="18" charset="0"/>
              </a:rPr>
              <a:t>	GPU Toolkit</a:t>
            </a:r>
            <a:r>
              <a:rPr lang="en-IN" sz="2000" dirty="0">
                <a:solidFill>
                  <a:srgbClr val="000000"/>
                </a:solidFill>
                <a:effectLst/>
                <a:latin typeface="Roman"/>
                <a:ea typeface="Calibri" panose="020F0502020204030204" pitchFamily="34" charset="0"/>
                <a:cs typeface="Times New Roman" panose="02020603050405020304" pitchFamily="18" charset="0"/>
              </a:rPr>
              <a:t>: CUDA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000000"/>
                </a:solidFill>
                <a:effectLst/>
                <a:latin typeface="Roman"/>
                <a:ea typeface="Calibri" panose="020F0502020204030204" pitchFamily="34" charset="0"/>
                <a:cs typeface="Times New Roman" panose="02020603050405020304" pitchFamily="18" charset="0"/>
              </a:rPr>
              <a:t>	Training Results</a:t>
            </a:r>
            <a:r>
              <a:rPr lang="en-IN" sz="2000" dirty="0">
                <a:solidFill>
                  <a:srgbClr val="000000"/>
                </a:solidFill>
                <a:effectLst/>
                <a:latin typeface="Roman"/>
                <a:ea typeface="Calibri" panose="020F0502020204030204" pitchFamily="34" charset="0"/>
                <a:cs typeface="Times New Roman" panose="02020603050405020304" pitchFamily="18" charset="0"/>
              </a:rPr>
              <a:t>: Tensorboard</a:t>
            </a:r>
            <a:endParaRPr lang="en-IN" sz="2000" dirty="0"/>
          </a:p>
        </p:txBody>
      </p:sp>
    </p:spTree>
    <p:extLst>
      <p:ext uri="{BB962C8B-B14F-4D97-AF65-F5344CB8AC3E}">
        <p14:creationId xmlns:p14="http://schemas.microsoft.com/office/powerpoint/2010/main" val="206882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3BDC79-F849-45B9-BC0B-0E0C757D8C62}"/>
              </a:ext>
            </a:extLst>
          </p:cNvPr>
          <p:cNvSpPr txBox="1">
            <a:spLocks noGrp="1"/>
          </p:cNvSpPr>
          <p:nvPr>
            <p:ph type="title"/>
          </p:nvPr>
        </p:nvSpPr>
        <p:spPr>
          <a:xfrm>
            <a:off x="306355" y="546413"/>
            <a:ext cx="10515600" cy="701731"/>
          </a:xfrm>
          <a:prstGeom prst="rect">
            <a:avLst/>
          </a:prstGeom>
          <a:noFill/>
        </p:spPr>
        <p:txBody>
          <a:bodyPr wrap="square" rtlCol="0">
            <a:spAutoFit/>
          </a:bodyPr>
          <a:lstStyle/>
          <a:p>
            <a:r>
              <a:rPr lang="en-IN" dirty="0"/>
              <a:t>2) Dataset Preprocessing</a:t>
            </a:r>
          </a:p>
        </p:txBody>
      </p:sp>
      <p:sp>
        <p:nvSpPr>
          <p:cNvPr id="2" name="Rectangle 2">
            <a:extLst>
              <a:ext uri="{FF2B5EF4-FFF2-40B4-BE49-F238E27FC236}">
                <a16:creationId xmlns:a16="http://schemas.microsoft.com/office/drawing/2014/main" id="{5CC3A48D-E7D0-4AAF-8D0C-A501DC1CE4D7}"/>
              </a:ext>
            </a:extLst>
          </p:cNvPr>
          <p:cNvSpPr>
            <a:spLocks noChangeArrowheads="1"/>
          </p:cNvSpPr>
          <p:nvPr/>
        </p:nvSpPr>
        <p:spPr bwMode="auto">
          <a:xfrm>
            <a:off x="360783" y="1324946"/>
            <a:ext cx="150621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9909C683-F93C-473C-AD6B-EA2AE05ECB95}"/>
              </a:ext>
            </a:extLst>
          </p:cNvPr>
          <p:cNvGraphicFramePr>
            <a:graphicFrameLocks noChangeAspect="1"/>
          </p:cNvGraphicFramePr>
          <p:nvPr>
            <p:extLst>
              <p:ext uri="{D42A27DB-BD31-4B8C-83A1-F6EECF244321}">
                <p14:modId xmlns:p14="http://schemas.microsoft.com/office/powerpoint/2010/main" val="1832629054"/>
              </p:ext>
            </p:extLst>
          </p:nvPr>
        </p:nvGraphicFramePr>
        <p:xfrm>
          <a:off x="360783" y="1447467"/>
          <a:ext cx="4171543" cy="4543758"/>
        </p:xfrm>
        <a:graphic>
          <a:graphicData uri="http://schemas.openxmlformats.org/presentationml/2006/ole">
            <mc:AlternateContent xmlns:mc="http://schemas.openxmlformats.org/markup-compatibility/2006">
              <mc:Choice xmlns:v="urn:schemas-microsoft-com:vml" Requires="v">
                <p:oleObj spid="_x0000_s2050" name="Bitmap Image" r:id="rId3" imgW="4564776" imgH="4961050" progId="Paint.Picture">
                  <p:embed/>
                </p:oleObj>
              </mc:Choice>
              <mc:Fallback>
                <p:oleObj name="Bitmap Image" r:id="rId3" imgW="4564776" imgH="4961050"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783" y="1447467"/>
                        <a:ext cx="4171543" cy="4543758"/>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CF1862AA-EEA6-46CE-B8EB-E7CE069AEF72}"/>
              </a:ext>
            </a:extLst>
          </p:cNvPr>
          <p:cNvSpPr txBox="1"/>
          <p:nvPr/>
        </p:nvSpPr>
        <p:spPr>
          <a:xfrm>
            <a:off x="3028950" y="3257550"/>
            <a:ext cx="1162050" cy="646331"/>
          </a:xfrm>
          <a:prstGeom prst="rect">
            <a:avLst/>
          </a:prstGeom>
          <a:noFill/>
        </p:spPr>
        <p:txBody>
          <a:bodyPr wrap="square" rtlCol="0">
            <a:spAutoFit/>
          </a:bodyPr>
          <a:lstStyle/>
          <a:p>
            <a:r>
              <a:rPr lang="en-IN" dirty="0"/>
              <a:t>XML Format</a:t>
            </a:r>
          </a:p>
        </p:txBody>
      </p:sp>
      <p:sp>
        <p:nvSpPr>
          <p:cNvPr id="6" name="Arrow: Right 5">
            <a:extLst>
              <a:ext uri="{FF2B5EF4-FFF2-40B4-BE49-F238E27FC236}">
                <a16:creationId xmlns:a16="http://schemas.microsoft.com/office/drawing/2014/main" id="{1B308C42-ADE5-4BCF-9526-6B9DF33F6149}"/>
              </a:ext>
            </a:extLst>
          </p:cNvPr>
          <p:cNvSpPr/>
          <p:nvPr/>
        </p:nvSpPr>
        <p:spPr>
          <a:xfrm>
            <a:off x="4990312" y="1505734"/>
            <a:ext cx="1562100" cy="4000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4">
            <a:extLst>
              <a:ext uri="{FF2B5EF4-FFF2-40B4-BE49-F238E27FC236}">
                <a16:creationId xmlns:a16="http://schemas.microsoft.com/office/drawing/2014/main" id="{D20ECCFE-62D4-4E84-89DF-D48BEC76A889}"/>
              </a:ext>
            </a:extLst>
          </p:cNvPr>
          <p:cNvSpPr>
            <a:spLocks noChangeArrowheads="1"/>
          </p:cNvSpPr>
          <p:nvPr/>
        </p:nvSpPr>
        <p:spPr bwMode="auto">
          <a:xfrm>
            <a:off x="7010399" y="1456990"/>
            <a:ext cx="169750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9" name="Object 8">
            <a:extLst>
              <a:ext uri="{FF2B5EF4-FFF2-40B4-BE49-F238E27FC236}">
                <a16:creationId xmlns:a16="http://schemas.microsoft.com/office/drawing/2014/main" id="{03E9E616-C5B7-470A-B6A0-76B46EE3D2DB}"/>
              </a:ext>
            </a:extLst>
          </p:cNvPr>
          <p:cNvGraphicFramePr>
            <a:graphicFrameLocks noChangeAspect="1"/>
          </p:cNvGraphicFramePr>
          <p:nvPr>
            <p:extLst>
              <p:ext uri="{D42A27DB-BD31-4B8C-83A1-F6EECF244321}">
                <p14:modId xmlns:p14="http://schemas.microsoft.com/office/powerpoint/2010/main" val="2696424145"/>
              </p:ext>
            </p:extLst>
          </p:nvPr>
        </p:nvGraphicFramePr>
        <p:xfrm>
          <a:off x="7010400" y="1456990"/>
          <a:ext cx="4042504" cy="497539"/>
        </p:xfrm>
        <a:graphic>
          <a:graphicData uri="http://schemas.openxmlformats.org/presentationml/2006/ole">
            <mc:AlternateContent xmlns:mc="http://schemas.openxmlformats.org/markup-compatibility/2006">
              <mc:Choice xmlns:v="urn:schemas-microsoft-com:vml" Requires="v">
                <p:oleObj spid="_x0000_s2051" name="Bitmap Image" r:id="rId5" imgW="2476190" imgH="304891" progId="Paint.Picture">
                  <p:embed/>
                </p:oleObj>
              </mc:Choice>
              <mc:Fallback>
                <p:oleObj name="Bitmap Image" r:id="rId5" imgW="2476190" imgH="304891"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1456990"/>
                        <a:ext cx="4042504" cy="497539"/>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D29F8D99-7D29-4432-B2B8-49BCAC4B25A5}"/>
              </a:ext>
            </a:extLst>
          </p:cNvPr>
          <p:cNvSpPr txBox="1"/>
          <p:nvPr/>
        </p:nvSpPr>
        <p:spPr>
          <a:xfrm>
            <a:off x="8184789" y="1671522"/>
            <a:ext cx="2321286" cy="369332"/>
          </a:xfrm>
          <a:prstGeom prst="rect">
            <a:avLst/>
          </a:prstGeom>
          <a:noFill/>
        </p:spPr>
        <p:txBody>
          <a:bodyPr wrap="square" rtlCol="0">
            <a:spAutoFit/>
          </a:bodyPr>
          <a:lstStyle/>
          <a:p>
            <a:r>
              <a:rPr lang="en-IN" dirty="0"/>
              <a:t>YOLO Format</a:t>
            </a:r>
          </a:p>
        </p:txBody>
      </p:sp>
      <p:sp>
        <p:nvSpPr>
          <p:cNvPr id="14" name="TextBox 13">
            <a:extLst>
              <a:ext uri="{FF2B5EF4-FFF2-40B4-BE49-F238E27FC236}">
                <a16:creationId xmlns:a16="http://schemas.microsoft.com/office/drawing/2014/main" id="{B8CC1FBE-B7B9-45B3-894D-54467AC3795A}"/>
              </a:ext>
            </a:extLst>
          </p:cNvPr>
          <p:cNvSpPr txBox="1"/>
          <p:nvPr/>
        </p:nvSpPr>
        <p:spPr>
          <a:xfrm>
            <a:off x="4148550" y="4041313"/>
            <a:ext cx="7486650" cy="1724318"/>
          </a:xfrm>
          <a:prstGeom prst="rect">
            <a:avLst/>
          </a:prstGeom>
          <a:noFill/>
        </p:spPr>
        <p:txBody>
          <a:bodyPr wrap="square">
            <a:spAutoFit/>
          </a:bodyPr>
          <a:lstStyle/>
          <a:p>
            <a:pPr marL="540385" algn="just">
              <a:lnSpc>
                <a:spcPct val="107000"/>
              </a:lnSpc>
            </a:pPr>
            <a:r>
              <a:rPr lang="en-IN" sz="2000" b="1" dirty="0">
                <a:solidFill>
                  <a:srgbClr val="000000"/>
                </a:solidFill>
                <a:effectLst/>
                <a:latin typeface="Roman"/>
                <a:ea typeface="Calibri" panose="020F0502020204030204" pitchFamily="34" charset="0"/>
                <a:cs typeface="Times New Roman" panose="02020603050405020304" pitchFamily="18" charset="0"/>
              </a:rPr>
              <a:t>13</a:t>
            </a:r>
            <a:r>
              <a:rPr lang="en-IN" sz="2000" dirty="0">
                <a:solidFill>
                  <a:srgbClr val="000000"/>
                </a:solidFill>
                <a:effectLst/>
                <a:latin typeface="Roman"/>
                <a:ea typeface="Calibri" panose="020F0502020204030204" pitchFamily="34" charset="0"/>
                <a:cs typeface="Times New Roman" panose="02020603050405020304" pitchFamily="18" charset="0"/>
              </a:rPr>
              <a:t>: Dataset Class ID (in VOC20007 case 20 Classes are there)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pPr>
            <a:r>
              <a:rPr lang="en-IN" sz="2000" b="1" dirty="0">
                <a:solidFill>
                  <a:srgbClr val="000000"/>
                </a:solidFill>
                <a:effectLst/>
                <a:latin typeface="Roman"/>
                <a:ea typeface="Calibri" panose="020F0502020204030204" pitchFamily="34" charset="0"/>
                <a:cs typeface="Times New Roman" panose="02020603050405020304" pitchFamily="18" charset="0"/>
              </a:rPr>
              <a:t>0.516</a:t>
            </a:r>
            <a:r>
              <a:rPr lang="en-IN" sz="2000" dirty="0">
                <a:solidFill>
                  <a:srgbClr val="000000"/>
                </a:solidFill>
                <a:effectLst/>
                <a:latin typeface="Roman"/>
                <a:ea typeface="Calibri" panose="020F0502020204030204" pitchFamily="34" charset="0"/>
                <a:cs typeface="Times New Roman" panose="02020603050405020304" pitchFamily="18" charset="0"/>
              </a:rPr>
              <a:t>: Normalized X Coordinate of the Centre of Bounding Box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pPr>
            <a:r>
              <a:rPr lang="en-IN" sz="2000" b="1" dirty="0">
                <a:solidFill>
                  <a:srgbClr val="000000"/>
                </a:solidFill>
                <a:effectLst/>
                <a:latin typeface="Roman"/>
                <a:ea typeface="Calibri" panose="020F0502020204030204" pitchFamily="34" charset="0"/>
                <a:cs typeface="Times New Roman" panose="02020603050405020304" pitchFamily="18" charset="0"/>
              </a:rPr>
              <a:t>0.501</a:t>
            </a:r>
            <a:r>
              <a:rPr lang="en-IN" sz="2000" dirty="0">
                <a:solidFill>
                  <a:srgbClr val="000000"/>
                </a:solidFill>
                <a:effectLst/>
                <a:latin typeface="Roman"/>
                <a:ea typeface="Calibri" panose="020F0502020204030204" pitchFamily="34" charset="0"/>
                <a:cs typeface="Times New Roman" panose="02020603050405020304" pitchFamily="18" charset="0"/>
              </a:rPr>
              <a:t>: Normalized Y Coordinate of the Centre of Bounding Box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pPr>
            <a:r>
              <a:rPr lang="en-IN" sz="2000" b="1" dirty="0">
                <a:solidFill>
                  <a:srgbClr val="000000"/>
                </a:solidFill>
                <a:effectLst/>
                <a:latin typeface="Roman"/>
                <a:ea typeface="Calibri" panose="020F0502020204030204" pitchFamily="34" charset="0"/>
                <a:cs typeface="Times New Roman" panose="02020603050405020304" pitchFamily="18" charset="0"/>
              </a:rPr>
              <a:t>0.203</a:t>
            </a:r>
            <a:r>
              <a:rPr lang="en-IN" sz="2000" dirty="0">
                <a:solidFill>
                  <a:srgbClr val="000000"/>
                </a:solidFill>
                <a:effectLst/>
                <a:latin typeface="Roman"/>
                <a:ea typeface="Calibri" panose="020F0502020204030204" pitchFamily="34" charset="0"/>
                <a:cs typeface="Times New Roman" panose="02020603050405020304" pitchFamily="18" charset="0"/>
              </a:rPr>
              <a:t>: Normalized Width of the Bounding Box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540385" algn="just">
              <a:lnSpc>
                <a:spcPct val="107000"/>
              </a:lnSpc>
              <a:spcAft>
                <a:spcPts val="800"/>
              </a:spcAft>
            </a:pPr>
            <a:r>
              <a:rPr lang="en-IN" sz="2000" b="1" dirty="0">
                <a:solidFill>
                  <a:srgbClr val="000000"/>
                </a:solidFill>
                <a:effectLst/>
                <a:latin typeface="Roman"/>
                <a:ea typeface="Calibri" panose="020F0502020204030204" pitchFamily="34" charset="0"/>
                <a:cs typeface="Times New Roman" panose="02020603050405020304" pitchFamily="18" charset="0"/>
              </a:rPr>
              <a:t>0.202</a:t>
            </a:r>
            <a:r>
              <a:rPr lang="en-IN" sz="2000" dirty="0">
                <a:solidFill>
                  <a:srgbClr val="000000"/>
                </a:solidFill>
                <a:effectLst/>
                <a:latin typeface="Roman"/>
                <a:ea typeface="Calibri" panose="020F0502020204030204" pitchFamily="34" charset="0"/>
                <a:cs typeface="Times New Roman" panose="02020603050405020304" pitchFamily="18" charset="0"/>
              </a:rPr>
              <a:t>: Normalized Height of the Bounding Box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EA4FBA90-D5DC-4820-B548-E50C008ADD24}"/>
              </a:ext>
            </a:extLst>
          </p:cNvPr>
          <p:cNvSpPr txBox="1"/>
          <p:nvPr/>
        </p:nvSpPr>
        <p:spPr>
          <a:xfrm>
            <a:off x="4733518" y="2955306"/>
            <a:ext cx="2466975" cy="369332"/>
          </a:xfrm>
          <a:prstGeom prst="rect">
            <a:avLst/>
          </a:prstGeom>
          <a:noFill/>
        </p:spPr>
        <p:txBody>
          <a:bodyPr wrap="square" rtlCol="0">
            <a:spAutoFit/>
          </a:bodyPr>
          <a:lstStyle/>
          <a:p>
            <a:r>
              <a:rPr lang="en-IN" dirty="0"/>
              <a:t>Xmin, Ymin, Xmax, Ymax</a:t>
            </a:r>
          </a:p>
        </p:txBody>
      </p:sp>
      <p:sp>
        <p:nvSpPr>
          <p:cNvPr id="16" name="Arrow: Right 15">
            <a:extLst>
              <a:ext uri="{FF2B5EF4-FFF2-40B4-BE49-F238E27FC236}">
                <a16:creationId xmlns:a16="http://schemas.microsoft.com/office/drawing/2014/main" id="{CC68D93A-6719-4374-A592-94AB11726471}"/>
              </a:ext>
            </a:extLst>
          </p:cNvPr>
          <p:cNvSpPr/>
          <p:nvPr/>
        </p:nvSpPr>
        <p:spPr>
          <a:xfrm>
            <a:off x="7302057" y="2934878"/>
            <a:ext cx="715237" cy="4000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DDF241FA-C581-430E-A891-F436B811DE77}"/>
              </a:ext>
            </a:extLst>
          </p:cNvPr>
          <p:cNvSpPr txBox="1"/>
          <p:nvPr/>
        </p:nvSpPr>
        <p:spPr>
          <a:xfrm>
            <a:off x="8118858" y="2955306"/>
            <a:ext cx="2466975" cy="369332"/>
          </a:xfrm>
          <a:prstGeom prst="rect">
            <a:avLst/>
          </a:prstGeom>
          <a:noFill/>
        </p:spPr>
        <p:txBody>
          <a:bodyPr wrap="square" rtlCol="0">
            <a:spAutoFit/>
          </a:bodyPr>
          <a:lstStyle/>
          <a:p>
            <a:r>
              <a:rPr lang="en-IN" dirty="0"/>
              <a:t>Xc, Yc, Width, Heigth</a:t>
            </a:r>
          </a:p>
        </p:txBody>
      </p:sp>
    </p:spTree>
    <p:extLst>
      <p:ext uri="{BB962C8B-B14F-4D97-AF65-F5344CB8AC3E}">
        <p14:creationId xmlns:p14="http://schemas.microsoft.com/office/powerpoint/2010/main" val="3950176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382</Words>
  <Application>Microsoft Office PowerPoint</Application>
  <PresentationFormat>Widescreen</PresentationFormat>
  <Paragraphs>53</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Roman</vt:lpstr>
      <vt:lpstr>Office Theme</vt:lpstr>
      <vt:lpstr>Bitmap Image</vt:lpstr>
      <vt:lpstr>YOLO Algorithm</vt:lpstr>
      <vt:lpstr>Anchor Boxes</vt:lpstr>
      <vt:lpstr>Intersection Over Union</vt:lpstr>
      <vt:lpstr>Unified Object Detection with YOLO</vt:lpstr>
      <vt:lpstr>YOLO Structure</vt:lpstr>
      <vt:lpstr>Project Design</vt:lpstr>
      <vt:lpstr>PASCAL VOC Dataset </vt:lpstr>
      <vt:lpstr>1) Environment Setup</vt:lpstr>
      <vt:lpstr>2) Dataset Preprocessing</vt:lpstr>
      <vt:lpstr>PowerPoint Presentation</vt:lpstr>
      <vt:lpstr>3) Configuring Training </vt:lpstr>
      <vt:lpstr>4) Run Training </vt:lpstr>
      <vt:lpstr>5) Testing Model</vt:lpstr>
      <vt:lpstr>6) Training and Validation Results</vt:lpstr>
      <vt:lpstr>7) Test 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 Algorithm</dc:title>
  <dc:creator>Mit</dc:creator>
  <cp:lastModifiedBy>Deep Vyas</cp:lastModifiedBy>
  <cp:revision>8</cp:revision>
  <dcterms:created xsi:type="dcterms:W3CDTF">2021-12-15T16:47:56Z</dcterms:created>
  <dcterms:modified xsi:type="dcterms:W3CDTF">2021-12-16T18:08:00Z</dcterms:modified>
</cp:coreProperties>
</file>