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79" r:id="rId3"/>
    <p:sldId id="280" r:id="rId4"/>
    <p:sldId id="281" r:id="rId5"/>
    <p:sldId id="295" r:id="rId6"/>
    <p:sldId id="294" r:id="rId7"/>
    <p:sldId id="296" r:id="rId8"/>
    <p:sldId id="292"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OMR Scanning using </a:t>
            </a:r>
            <a:r>
              <a:rPr lang="en-US" dirty="0" err="1"/>
              <a:t>opencv</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7381945" y="5318840"/>
            <a:ext cx="3493008" cy="878908"/>
          </a:xfrm>
        </p:spPr>
        <p:txBody>
          <a:bodyPr/>
          <a:lstStyle/>
          <a:p>
            <a:r>
              <a:rPr lang="en-US" dirty="0">
                <a:solidFill>
                  <a:schemeClr val="bg1"/>
                </a:solidFill>
              </a:rPr>
              <a:t>Project guide</a:t>
            </a:r>
          </a:p>
          <a:p>
            <a:r>
              <a:rPr lang="en-US" dirty="0">
                <a:solidFill>
                  <a:schemeClr val="bg1"/>
                </a:solidFill>
              </a:rPr>
              <a:t>Prof S.S. More</a:t>
            </a:r>
          </a:p>
        </p:txBody>
      </p:sp>
      <p:sp>
        <p:nvSpPr>
          <p:cNvPr id="4" name="Subtitle 2">
            <a:extLst>
              <a:ext uri="{FF2B5EF4-FFF2-40B4-BE49-F238E27FC236}">
                <a16:creationId xmlns:a16="http://schemas.microsoft.com/office/drawing/2014/main" id="{F69B0F95-B074-A2A2-1E9D-3C71E66FAEA3}"/>
              </a:ext>
            </a:extLst>
          </p:cNvPr>
          <p:cNvSpPr txBox="1">
            <a:spLocks/>
          </p:cNvSpPr>
          <p:nvPr/>
        </p:nvSpPr>
        <p:spPr>
          <a:xfrm>
            <a:off x="1134789" y="4670158"/>
            <a:ext cx="4169664" cy="2176272"/>
          </a:xfrm>
          <a:prstGeom prst="rect">
            <a:avLst/>
          </a:prstGeom>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Team Members-</a:t>
            </a:r>
          </a:p>
          <a:p>
            <a:pPr marL="457200" indent="-457200">
              <a:buFont typeface="Arial" panose="020B0604020202020204" pitchFamily="34" charset="0"/>
              <a:buAutoNum type="arabicParenR"/>
            </a:pPr>
            <a:r>
              <a:rPr lang="en-US" dirty="0">
                <a:solidFill>
                  <a:schemeClr val="bg1"/>
                </a:solidFill>
              </a:rPr>
              <a:t>Kedar Swami B-58</a:t>
            </a:r>
          </a:p>
          <a:p>
            <a:pPr marL="457200" indent="-457200">
              <a:buFont typeface="Arial" panose="020B0604020202020204" pitchFamily="34" charset="0"/>
              <a:buAutoNum type="arabicParenR"/>
            </a:pPr>
            <a:r>
              <a:rPr lang="en-US" dirty="0">
                <a:solidFill>
                  <a:schemeClr val="bg1"/>
                </a:solidFill>
              </a:rPr>
              <a:t>Siddhant </a:t>
            </a:r>
            <a:r>
              <a:rPr lang="en-US" dirty="0" err="1">
                <a:solidFill>
                  <a:schemeClr val="bg1"/>
                </a:solidFill>
              </a:rPr>
              <a:t>Toggi</a:t>
            </a:r>
            <a:r>
              <a:rPr lang="en-US" dirty="0">
                <a:solidFill>
                  <a:schemeClr val="bg1"/>
                </a:solidFill>
              </a:rPr>
              <a:t> B-61</a:t>
            </a:r>
          </a:p>
          <a:p>
            <a:pPr marL="457200" indent="-457200">
              <a:buFont typeface="Arial" panose="020B0604020202020204" pitchFamily="34" charset="0"/>
              <a:buAutoNum type="arabicParenR"/>
            </a:pPr>
            <a:r>
              <a:rPr lang="en-US" dirty="0" err="1">
                <a:solidFill>
                  <a:schemeClr val="bg1"/>
                </a:solidFill>
              </a:rPr>
              <a:t>Yashraj</a:t>
            </a:r>
            <a:r>
              <a:rPr lang="en-US" dirty="0">
                <a:solidFill>
                  <a:schemeClr val="bg1"/>
                </a:solidFill>
              </a:rPr>
              <a:t> </a:t>
            </a:r>
            <a:r>
              <a:rPr lang="en-US" dirty="0" err="1">
                <a:solidFill>
                  <a:schemeClr val="bg1"/>
                </a:solidFill>
              </a:rPr>
              <a:t>Vibhute</a:t>
            </a:r>
            <a:r>
              <a:rPr lang="en-US" dirty="0">
                <a:solidFill>
                  <a:schemeClr val="bg1"/>
                </a:solidFill>
              </a:rPr>
              <a:t> B-65</a:t>
            </a:r>
          </a:p>
        </p:txBody>
      </p:sp>
    </p:spTree>
    <p:extLst>
      <p:ext uri="{BB962C8B-B14F-4D97-AF65-F5344CB8AC3E}">
        <p14:creationId xmlns:p14="http://schemas.microsoft.com/office/powerpoint/2010/main" val="213156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Implementation and Tech</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342900" indent="-342900">
              <a:lnSpc>
                <a:spcPct val="150000"/>
              </a:lnSpc>
              <a:buAutoNum type="arabicParenR"/>
            </a:pPr>
            <a:r>
              <a:rPr lang="en-US" sz="1800" dirty="0"/>
              <a:t>Use of OpenCV module in Python for OMR Sheet Scanning</a:t>
            </a:r>
          </a:p>
          <a:p>
            <a:pPr marL="342900" indent="-342900">
              <a:lnSpc>
                <a:spcPct val="150000"/>
              </a:lnSpc>
              <a:buAutoNum type="arabicParenR"/>
            </a:pPr>
            <a:r>
              <a:rPr lang="en-US" sz="1800" dirty="0"/>
              <a:t>Money Efficient</a:t>
            </a:r>
          </a:p>
          <a:p>
            <a:pPr marL="342900" indent="-342900">
              <a:lnSpc>
                <a:spcPct val="150000"/>
              </a:lnSpc>
              <a:buAutoNum type="arabicParenR"/>
            </a:pPr>
            <a:r>
              <a:rPr lang="en-US" sz="1800" dirty="0"/>
              <a:t>Portable</a:t>
            </a:r>
          </a:p>
          <a:p>
            <a:pPr marL="342900" indent="-342900">
              <a:lnSpc>
                <a:spcPct val="150000"/>
              </a:lnSpc>
              <a:buAutoNum type="arabicParenR"/>
            </a:pPr>
            <a:r>
              <a:rPr lang="en-US" sz="1800" dirty="0"/>
              <a:t>Easy Availability and Usage</a:t>
            </a:r>
          </a:p>
          <a:p>
            <a:pPr marL="342900" indent="-342900">
              <a:lnSpc>
                <a:spcPct val="150000"/>
              </a:lnSpc>
              <a:buAutoNum type="arabicParenR"/>
            </a:pPr>
            <a:r>
              <a:rPr lang="en-US" sz="1800" dirty="0"/>
              <a:t>Fast and Efficient </a:t>
            </a:r>
          </a:p>
          <a:p>
            <a:pPr>
              <a:lnSpc>
                <a:spcPct val="150000"/>
              </a:lnSpc>
            </a:pPr>
            <a:endParaRPr lang="en-US" sz="18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OMR Scanning using OpenCV</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FD0D04-D117-1A01-DA2D-FB6F5BCCB94B}"/>
              </a:ext>
            </a:extLst>
          </p:cNvPr>
          <p:cNvSpPr>
            <a:spLocks noGrp="1"/>
          </p:cNvSpPr>
          <p:nvPr>
            <p:ph type="body" idx="1"/>
          </p:nvPr>
        </p:nvSpPr>
        <p:spPr>
          <a:xfrm>
            <a:off x="1147665" y="995389"/>
            <a:ext cx="9965094" cy="5265452"/>
          </a:xfrm>
        </p:spPr>
        <p:txBody>
          <a:bodyPr/>
          <a:lstStyle/>
          <a:p>
            <a:pPr algn="l">
              <a:lnSpc>
                <a:spcPct val="200000"/>
              </a:lnSpc>
            </a:pPr>
            <a:r>
              <a:rPr lang="en-IN" sz="1800" dirty="0">
                <a:solidFill>
                  <a:schemeClr val="tx1"/>
                </a:solidFill>
                <a:effectLst/>
                <a:latin typeface="Times New Roman" panose="02020603050405020304" pitchFamily="18" charset="0"/>
                <a:ea typeface="Times New Roman" panose="02020603050405020304" pitchFamily="18" charset="0"/>
              </a:rPr>
              <a:t>	OMR scanning through OpenCV offers several advantages over traditional OMR systems, including greater accuracy in mark detection, faster processing time, and the ability to handle more complex forms with varying mark types and layouts. Additionally, OpenCV is an open-source library, making it cost-effective and customizable for specific OMR scanning needs.</a:t>
            </a:r>
          </a:p>
          <a:p>
            <a:pPr algn="l">
              <a:lnSpc>
                <a:spcPct val="200000"/>
              </a:lnSpc>
            </a:pP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200000"/>
              </a:lnSpc>
              <a:spcAft>
                <a:spcPts val="800"/>
              </a:spcAft>
            </a:pPr>
            <a:r>
              <a:rPr lang="en-IN" sz="1800" dirty="0">
                <a:effectLst/>
                <a:latin typeface="Times New Roman" panose="02020603050405020304" pitchFamily="18" charset="0"/>
                <a:ea typeface="Times New Roman" panose="02020603050405020304" pitchFamily="18" charset="0"/>
              </a:rPr>
              <a:t>We have a possibility that our application would do the following activities:</a:t>
            </a:r>
            <a:endParaRPr lang="en-IN" sz="1800" dirty="0">
              <a:effectLst/>
              <a:latin typeface="Calibri" panose="020F0502020204030204" pitchFamily="34" charset="0"/>
              <a:ea typeface="Calibri" panose="020F0502020204030204" pitchFamily="34" charset="0"/>
            </a:endParaRPr>
          </a:p>
          <a:p>
            <a:pPr marL="342900" lvl="0" indent="-342900" algn="just">
              <a:lnSpc>
                <a:spcPct val="200000"/>
              </a:lnSpc>
              <a:spcAft>
                <a:spcPts val="800"/>
              </a:spcAft>
              <a:buFont typeface="+mj-lt"/>
              <a:buAutoNum type="romanLcParenBoth"/>
            </a:pPr>
            <a:r>
              <a:rPr lang="en-IN" sz="1800" dirty="0">
                <a:solidFill>
                  <a:schemeClr val="tx1"/>
                </a:solidFill>
                <a:effectLst/>
                <a:latin typeface="Times New Roman" panose="02020603050405020304" pitchFamily="18" charset="0"/>
                <a:ea typeface="Times New Roman" panose="02020603050405020304" pitchFamily="18" charset="0"/>
              </a:rPr>
              <a:t> Automatically checks the answer sheet in the photo,</a:t>
            </a:r>
            <a:endParaRPr lang="en-IN" sz="1800" dirty="0">
              <a:solidFill>
                <a:schemeClr val="tx1"/>
              </a:solidFill>
              <a:effectLst/>
              <a:latin typeface="Calibri" panose="020F0502020204030204" pitchFamily="34" charset="0"/>
              <a:ea typeface="Calibri" panose="020F0502020204030204" pitchFamily="34" charset="0"/>
            </a:endParaRPr>
          </a:p>
          <a:p>
            <a:pPr marL="342900" lvl="0" indent="-342900" algn="just">
              <a:lnSpc>
                <a:spcPct val="200000"/>
              </a:lnSpc>
              <a:spcAft>
                <a:spcPts val="800"/>
              </a:spcAft>
              <a:buFont typeface="+mj-lt"/>
              <a:buAutoNum type="romanLcParenBoth"/>
            </a:pPr>
            <a:r>
              <a:rPr lang="en-IN" sz="1800" dirty="0">
                <a:solidFill>
                  <a:schemeClr val="tx1"/>
                </a:solidFill>
                <a:effectLst/>
                <a:latin typeface="Times New Roman" panose="02020603050405020304" pitchFamily="18" charset="0"/>
                <a:ea typeface="Times New Roman" panose="02020603050405020304" pitchFamily="18" charset="0"/>
              </a:rPr>
              <a:t> Detect responses for each question and </a:t>
            </a:r>
            <a:endParaRPr lang="en-IN" sz="1800" dirty="0">
              <a:solidFill>
                <a:schemeClr val="tx1"/>
              </a:solidFill>
              <a:effectLst/>
              <a:latin typeface="Calibri" panose="020F0502020204030204" pitchFamily="34" charset="0"/>
              <a:ea typeface="Calibri" panose="020F0502020204030204" pitchFamily="34" charset="0"/>
            </a:endParaRPr>
          </a:p>
          <a:p>
            <a:pPr marL="342900" lvl="0" indent="-342900" algn="just">
              <a:lnSpc>
                <a:spcPct val="200000"/>
              </a:lnSpc>
              <a:spcAft>
                <a:spcPts val="800"/>
              </a:spcAft>
              <a:buFont typeface="+mj-lt"/>
              <a:buAutoNum type="romanLcParenBoth"/>
            </a:pPr>
            <a:r>
              <a:rPr lang="en-IN" sz="1800" dirty="0">
                <a:solidFill>
                  <a:schemeClr val="tx1"/>
                </a:solidFill>
                <a:effectLst/>
                <a:latin typeface="Times New Roman" panose="02020603050405020304" pitchFamily="18" charset="0"/>
                <a:ea typeface="Times New Roman" panose="02020603050405020304" pitchFamily="18" charset="0"/>
              </a:rPr>
              <a:t> Compare student responses with reference answers.</a:t>
            </a:r>
            <a:endParaRPr lang="en-IN" sz="1800" dirty="0">
              <a:solidFill>
                <a:schemeClr val="tx1"/>
              </a:solidFill>
              <a:effectLst/>
              <a:latin typeface="Calibri" panose="020F0502020204030204" pitchFamily="34" charset="0"/>
              <a:ea typeface="Calibri" panose="020F0502020204030204" pitchFamily="34" charset="0"/>
            </a:endParaRPr>
          </a:p>
          <a:p>
            <a:endParaRPr lang="en-IN" dirty="0">
              <a:solidFill>
                <a:schemeClr val="tx1"/>
              </a:solidFill>
            </a:endParaRPr>
          </a:p>
        </p:txBody>
      </p:sp>
    </p:spTree>
    <p:extLst>
      <p:ext uri="{BB962C8B-B14F-4D97-AF65-F5344CB8AC3E}">
        <p14:creationId xmlns:p14="http://schemas.microsoft.com/office/powerpoint/2010/main" val="142554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8E9B-BC2F-8774-B716-8A99AD2F57E7}"/>
              </a:ext>
            </a:extLst>
          </p:cNvPr>
          <p:cNvSpPr>
            <a:spLocks noGrp="1"/>
          </p:cNvSpPr>
          <p:nvPr>
            <p:ph type="title"/>
          </p:nvPr>
        </p:nvSpPr>
        <p:spPr>
          <a:xfrm>
            <a:off x="2895600" y="3044952"/>
            <a:ext cx="6400800" cy="768096"/>
          </a:xfrm>
        </p:spPr>
        <p:txBody>
          <a:bodyPr/>
          <a:lstStyle/>
          <a:p>
            <a:r>
              <a:rPr lang="en-US" dirty="0"/>
              <a:t>Implementation and Tech</a:t>
            </a:r>
            <a:endParaRPr lang="en-IN" dirty="0"/>
          </a:p>
        </p:txBody>
      </p:sp>
    </p:spTree>
    <p:extLst>
      <p:ext uri="{BB962C8B-B14F-4D97-AF65-F5344CB8AC3E}">
        <p14:creationId xmlns:p14="http://schemas.microsoft.com/office/powerpoint/2010/main" val="222753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05BADE-ED90-A318-2B6A-CBB5C65C818F}"/>
              </a:ext>
            </a:extLst>
          </p:cNvPr>
          <p:cNvSpPr>
            <a:spLocks noGrp="1"/>
          </p:cNvSpPr>
          <p:nvPr>
            <p:ph type="body" idx="1"/>
          </p:nvPr>
        </p:nvSpPr>
        <p:spPr>
          <a:xfrm>
            <a:off x="1346718" y="759140"/>
            <a:ext cx="9654074" cy="5722650"/>
          </a:xfrm>
        </p:spPr>
        <p:txBody>
          <a:bodyPr/>
          <a:lstStyle/>
          <a:p>
            <a:pPr algn="l"/>
            <a:r>
              <a:rPr lang="en-IN" sz="1800" dirty="0">
                <a:solidFill>
                  <a:srgbClr val="000000"/>
                </a:solidFill>
                <a:effectLst/>
                <a:latin typeface="Times New Roman" panose="02020603050405020304" pitchFamily="18" charset="0"/>
                <a:ea typeface="Times New Roman" panose="02020603050405020304" pitchFamily="18" charset="0"/>
              </a:rPr>
              <a:t>This System is programmed using </a:t>
            </a:r>
            <a:r>
              <a:rPr lang="en-IN" sz="1800" dirty="0">
                <a:effectLst/>
                <a:latin typeface="Times New Roman" panose="02020603050405020304" pitchFamily="18" charset="0"/>
                <a:ea typeface="Times New Roman" panose="02020603050405020304" pitchFamily="18" charset="0"/>
              </a:rPr>
              <a:t>python</a:t>
            </a:r>
            <a:r>
              <a:rPr lang="en-IN" sz="1800" dirty="0">
                <a:solidFill>
                  <a:srgbClr val="000000"/>
                </a:solidFill>
                <a:effectLst/>
                <a:latin typeface="Times New Roman" panose="02020603050405020304" pitchFamily="18" charset="0"/>
                <a:ea typeface="Times New Roman" panose="02020603050405020304" pitchFamily="18" charset="0"/>
              </a:rPr>
              <a:t> and some native libraries. The system can be deployed on any operating system </a:t>
            </a:r>
            <a:r>
              <a:rPr lang="en-IN" sz="1800" dirty="0">
                <a:effectLst/>
                <a:latin typeface="Times New Roman" panose="02020603050405020304" pitchFamily="18" charset="0"/>
                <a:ea typeface="Times New Roman" panose="02020603050405020304" pitchFamily="18" charset="0"/>
              </a:rPr>
              <a:t>since the whole</a:t>
            </a:r>
            <a:r>
              <a:rPr lang="en-IN" sz="1800" dirty="0">
                <a:solidFill>
                  <a:srgbClr val="000000"/>
                </a:solidFill>
                <a:effectLst/>
                <a:latin typeface="Times New Roman" panose="02020603050405020304" pitchFamily="18" charset="0"/>
                <a:ea typeface="Times New Roman" panose="02020603050405020304" pitchFamily="18" charset="0"/>
              </a:rPr>
              <a:t> system will be done in </a:t>
            </a:r>
            <a:r>
              <a:rPr lang="en-IN" sz="1800" dirty="0">
                <a:effectLst/>
                <a:latin typeface="Times New Roman" panose="02020603050405020304" pitchFamily="18" charset="0"/>
                <a:ea typeface="Times New Roman" panose="02020603050405020304" pitchFamily="18" charset="0"/>
              </a:rPr>
              <a:t>python</a:t>
            </a:r>
            <a:r>
              <a:rPr lang="en-IN" sz="1800" dirty="0">
                <a:solidFill>
                  <a:srgbClr val="000000"/>
                </a:solidFill>
                <a:effectLst/>
                <a:latin typeface="Times New Roman" panose="02020603050405020304" pitchFamily="18" charset="0"/>
                <a:ea typeface="Times New Roman" panose="02020603050405020304" pitchFamily="18" charset="0"/>
              </a:rPr>
              <a:t> (platform independent). Aimed at the drawbacks of traditional OMR, our system will have Image tilts correction to improve the recognition precision and Easy Scanning Availability. </a:t>
            </a:r>
            <a:endParaRPr lang="en-IN" sz="1800" dirty="0">
              <a:effectLst/>
              <a:latin typeface="Calibri" panose="020F0502020204030204" pitchFamily="34" charset="0"/>
              <a:ea typeface="Calibri" panose="020F0502020204030204" pitchFamily="34" charset="0"/>
            </a:endParaRPr>
          </a:p>
          <a:p>
            <a:pPr algn="l"/>
            <a:endParaRPr lang="en-IN" dirty="0"/>
          </a:p>
        </p:txBody>
      </p:sp>
      <p:pic>
        <p:nvPicPr>
          <p:cNvPr id="4" name="Picture 3">
            <a:extLst>
              <a:ext uri="{FF2B5EF4-FFF2-40B4-BE49-F238E27FC236}">
                <a16:creationId xmlns:a16="http://schemas.microsoft.com/office/drawing/2014/main" id="{35C470E9-C5C5-1ECA-2210-CB08449FBA28}"/>
              </a:ext>
            </a:extLst>
          </p:cNvPr>
          <p:cNvPicPr>
            <a:picLocks noChangeAspect="1"/>
          </p:cNvPicPr>
          <p:nvPr/>
        </p:nvPicPr>
        <p:blipFill>
          <a:blip r:embed="rId2"/>
          <a:stretch>
            <a:fillRect/>
          </a:stretch>
        </p:blipFill>
        <p:spPr>
          <a:xfrm>
            <a:off x="2024743" y="2045395"/>
            <a:ext cx="3019536" cy="4436395"/>
          </a:xfrm>
          <a:prstGeom prst="rect">
            <a:avLst/>
          </a:prstGeom>
        </p:spPr>
      </p:pic>
      <p:pic>
        <p:nvPicPr>
          <p:cNvPr id="5" name="Picture 4">
            <a:extLst>
              <a:ext uri="{FF2B5EF4-FFF2-40B4-BE49-F238E27FC236}">
                <a16:creationId xmlns:a16="http://schemas.microsoft.com/office/drawing/2014/main" id="{1924CF98-DFAB-A9A3-1A99-45C6B18E11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8649" y="2068722"/>
            <a:ext cx="4904105" cy="3502660"/>
          </a:xfrm>
          <a:prstGeom prst="rect">
            <a:avLst/>
          </a:prstGeom>
          <a:noFill/>
          <a:ln>
            <a:noFill/>
          </a:ln>
        </p:spPr>
      </p:pic>
    </p:spTree>
    <p:extLst>
      <p:ext uri="{BB962C8B-B14F-4D97-AF65-F5344CB8AC3E}">
        <p14:creationId xmlns:p14="http://schemas.microsoft.com/office/powerpoint/2010/main" val="15308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b="1" cap="all" dirty="0"/>
              <a:t>OMR Scanning using </a:t>
            </a:r>
            <a:r>
              <a:rPr lang="en-US" b="1" cap="all" dirty="0" err="1"/>
              <a:t>opencv</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59" y="2837688"/>
            <a:ext cx="7131387" cy="2825994"/>
          </a:xfrm>
        </p:spPr>
        <p:txBody>
          <a:bodyPr/>
          <a:lstStyle/>
          <a:p>
            <a:r>
              <a:rPr lang="en-IN" sz="1800" dirty="0">
                <a:effectLst/>
                <a:latin typeface="Times New Roman" panose="02020603050405020304" pitchFamily="18" charset="0"/>
                <a:ea typeface="Times New Roman" panose="02020603050405020304" pitchFamily="18" charset="0"/>
              </a:rPr>
              <a:t>For detection of images, tiff images are used which are very memory consuming, but tiff images give better image quality and its detections. So in future, we can make use of less memory images which help to reduce memory wastage. </a:t>
            </a:r>
          </a:p>
          <a:p>
            <a:endParaRPr lang="en-IN" sz="1800" dirty="0">
              <a:latin typeface="Times New Roman" panose="02020603050405020304" pitchFamily="18" charset="0"/>
            </a:endParaRPr>
          </a:p>
          <a:p>
            <a:r>
              <a:rPr lang="en-IN" sz="1800" dirty="0">
                <a:latin typeface="Times New Roman" panose="02020603050405020304" pitchFamily="18" charset="0"/>
                <a:ea typeface="Times New Roman" panose="02020603050405020304" pitchFamily="18" charset="0"/>
              </a:rPr>
              <a:t>If this system is implemented successfully, the teachers of colleges will be capable of designing attendance sheets by themselves and the supervisor of colleges can adopt this technique to investigate the students attendance as well as their attention towards studies easily and quickly.</a:t>
            </a:r>
          </a:p>
          <a:p>
            <a:endParaRPr lang="en-US" dirty="0"/>
          </a:p>
        </p:txBody>
      </p:sp>
    </p:spTree>
    <p:extLst>
      <p:ext uri="{BB962C8B-B14F-4D97-AF65-F5344CB8AC3E}">
        <p14:creationId xmlns:p14="http://schemas.microsoft.com/office/powerpoint/2010/main" val="9481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{676522DB-50E0-4FD5-9212-03A0C1F95DF4}tf78438558_win32</Template>
  <TotalTime>33</TotalTime>
  <Words>317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Sabon Next LT</vt:lpstr>
      <vt:lpstr>Times New Roman</vt:lpstr>
      <vt:lpstr>Office Theme</vt:lpstr>
      <vt:lpstr>OMR Scanning using opencv</vt:lpstr>
      <vt:lpstr>AGENDA</vt:lpstr>
      <vt:lpstr>Introduction</vt:lpstr>
      <vt:lpstr>PRIMARY GOALS</vt:lpstr>
      <vt:lpstr>PowerPoint Presentation</vt:lpstr>
      <vt:lpstr>Implementation and Tech</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OMR Scanning using opencv</dc:title>
  <dc:subject/>
  <dc:creator>Kedar Swami</dc:creator>
  <cp:lastModifiedBy>Kedar Swami</cp:lastModifiedBy>
  <cp:revision>1</cp:revision>
  <dcterms:created xsi:type="dcterms:W3CDTF">2023-05-12T13:07:03Z</dcterms:created>
  <dcterms:modified xsi:type="dcterms:W3CDTF">2023-05-12T13:40:29Z</dcterms:modified>
</cp:coreProperties>
</file>