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7" r:id="rId5"/>
    <p:sldId id="259" r:id="rId6"/>
    <p:sldId id="260" r:id="rId7"/>
    <p:sldId id="262" r:id="rId8"/>
    <p:sldId id="261" r:id="rId9"/>
    <p:sldId id="265" r:id="rId10"/>
    <p:sldId id="266" r:id="rId11"/>
    <p:sldId id="263"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E2A7A-6D39-4676-B783-0C79B8D01139}" v="148" dt="2023-01-03T05:19:01.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2" d="100"/>
          <a:sy n="72"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F7B5-F08F-38B5-A8B7-6BF011A552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0A62BE-FBD8-69D0-06E5-6E5D5A8C0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B6FBA5-B70D-24AA-2270-532AFE96FC88}"/>
              </a:ext>
            </a:extLst>
          </p:cNvPr>
          <p:cNvSpPr>
            <a:spLocks noGrp="1"/>
          </p:cNvSpPr>
          <p:nvPr>
            <p:ph type="dt" sz="half" idx="10"/>
          </p:nvPr>
        </p:nvSpPr>
        <p:spPr/>
        <p:txBody>
          <a:bodyPr/>
          <a:lstStyle/>
          <a:p>
            <a:fld id="{D054A402-09A0-4C3A-B9BB-0752B6B21817}" type="datetimeFigureOut">
              <a:rPr lang="en-IN" smtClean="0"/>
              <a:t>03-01-2023</a:t>
            </a:fld>
            <a:endParaRPr lang="en-IN"/>
          </a:p>
        </p:txBody>
      </p:sp>
      <p:sp>
        <p:nvSpPr>
          <p:cNvPr id="5" name="Footer Placeholder 4">
            <a:extLst>
              <a:ext uri="{FF2B5EF4-FFF2-40B4-BE49-F238E27FC236}">
                <a16:creationId xmlns:a16="http://schemas.microsoft.com/office/drawing/2014/main" id="{A2820600-0B5E-0C09-003E-3525C7912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68410-9CF3-6572-62BC-85C71DE7A39D}"/>
              </a:ext>
            </a:extLst>
          </p:cNvPr>
          <p:cNvSpPr>
            <a:spLocks noGrp="1"/>
          </p:cNvSpPr>
          <p:nvPr>
            <p:ph type="sldNum" sz="quarter" idx="12"/>
          </p:nvPr>
        </p:nvSpPr>
        <p:spPr/>
        <p:txBody>
          <a:bodyPr/>
          <a:lstStyle/>
          <a:p>
            <a:fld id="{D5C14100-3A35-407D-82A5-75022ABF78E8}" type="slidenum">
              <a:rPr lang="en-IN" smtClean="0"/>
              <a:t>‹#›</a:t>
            </a:fld>
            <a:endParaRPr lang="en-IN"/>
          </a:p>
        </p:txBody>
      </p:sp>
    </p:spTree>
    <p:extLst>
      <p:ext uri="{BB962C8B-B14F-4D97-AF65-F5344CB8AC3E}">
        <p14:creationId xmlns:p14="http://schemas.microsoft.com/office/powerpoint/2010/main" val="311645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E7F0-8730-3B81-826B-A3AB4E1A2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8BBDF8-5E90-0F1D-6373-C963F815A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62A789-05A9-CE2A-8FD2-D09E29E576BF}"/>
              </a:ext>
            </a:extLst>
          </p:cNvPr>
          <p:cNvSpPr>
            <a:spLocks noGrp="1"/>
          </p:cNvSpPr>
          <p:nvPr>
            <p:ph type="dt" sz="half" idx="10"/>
          </p:nvPr>
        </p:nvSpPr>
        <p:spPr/>
        <p:txBody>
          <a:bodyPr/>
          <a:lstStyle/>
          <a:p>
            <a:fld id="{D054A402-09A0-4C3A-B9BB-0752B6B21817}" type="datetimeFigureOut">
              <a:rPr lang="en-IN" smtClean="0"/>
              <a:t>03-01-2023</a:t>
            </a:fld>
            <a:endParaRPr lang="en-IN"/>
          </a:p>
        </p:txBody>
      </p:sp>
      <p:sp>
        <p:nvSpPr>
          <p:cNvPr id="5" name="Footer Placeholder 4">
            <a:extLst>
              <a:ext uri="{FF2B5EF4-FFF2-40B4-BE49-F238E27FC236}">
                <a16:creationId xmlns:a16="http://schemas.microsoft.com/office/drawing/2014/main" id="{7C1AB8A6-AB67-14CD-B031-015D207B27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B6334-086C-01FB-3579-BA4ADE6F84FE}"/>
              </a:ext>
            </a:extLst>
          </p:cNvPr>
          <p:cNvSpPr>
            <a:spLocks noGrp="1"/>
          </p:cNvSpPr>
          <p:nvPr>
            <p:ph type="sldNum" sz="quarter" idx="12"/>
          </p:nvPr>
        </p:nvSpPr>
        <p:spPr/>
        <p:txBody>
          <a:bodyPr/>
          <a:lstStyle/>
          <a:p>
            <a:fld id="{D5C14100-3A35-407D-82A5-75022ABF78E8}" type="slidenum">
              <a:rPr lang="en-IN" smtClean="0"/>
              <a:t>‹#›</a:t>
            </a:fld>
            <a:endParaRPr lang="en-IN"/>
          </a:p>
        </p:txBody>
      </p:sp>
    </p:spTree>
    <p:extLst>
      <p:ext uri="{BB962C8B-B14F-4D97-AF65-F5344CB8AC3E}">
        <p14:creationId xmlns:p14="http://schemas.microsoft.com/office/powerpoint/2010/main" val="385727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BB8EAC-6B40-A0CC-A94E-900F4F464E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A9E90-E172-2DBB-27B5-C06141EBD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70AEA0-2B76-550A-27B2-6881419B3F76}"/>
              </a:ext>
            </a:extLst>
          </p:cNvPr>
          <p:cNvSpPr>
            <a:spLocks noGrp="1"/>
          </p:cNvSpPr>
          <p:nvPr>
            <p:ph type="dt" sz="half" idx="10"/>
          </p:nvPr>
        </p:nvSpPr>
        <p:spPr/>
        <p:txBody>
          <a:bodyPr/>
          <a:lstStyle/>
          <a:p>
            <a:fld id="{D054A402-09A0-4C3A-B9BB-0752B6B21817}" type="datetimeFigureOut">
              <a:rPr lang="en-IN" smtClean="0"/>
              <a:t>03-01-2023</a:t>
            </a:fld>
            <a:endParaRPr lang="en-IN"/>
          </a:p>
        </p:txBody>
      </p:sp>
      <p:sp>
        <p:nvSpPr>
          <p:cNvPr id="5" name="Footer Placeholder 4">
            <a:extLst>
              <a:ext uri="{FF2B5EF4-FFF2-40B4-BE49-F238E27FC236}">
                <a16:creationId xmlns:a16="http://schemas.microsoft.com/office/drawing/2014/main" id="{1C9B547C-7700-C690-6F10-82C0ECFA6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683E68-5361-873A-5694-8D05B9488E26}"/>
              </a:ext>
            </a:extLst>
          </p:cNvPr>
          <p:cNvSpPr>
            <a:spLocks noGrp="1"/>
          </p:cNvSpPr>
          <p:nvPr>
            <p:ph type="sldNum" sz="quarter" idx="12"/>
          </p:nvPr>
        </p:nvSpPr>
        <p:spPr/>
        <p:txBody>
          <a:bodyPr/>
          <a:lstStyle/>
          <a:p>
            <a:fld id="{D5C14100-3A35-407D-82A5-75022ABF78E8}" type="slidenum">
              <a:rPr lang="en-IN" smtClean="0"/>
              <a:t>‹#›</a:t>
            </a:fld>
            <a:endParaRPr lang="en-IN"/>
          </a:p>
        </p:txBody>
      </p:sp>
    </p:spTree>
    <p:extLst>
      <p:ext uri="{BB962C8B-B14F-4D97-AF65-F5344CB8AC3E}">
        <p14:creationId xmlns:p14="http://schemas.microsoft.com/office/powerpoint/2010/main" val="86763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430C-8D2A-1567-7C86-5F2BB215D7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EBBAA1-3C34-0A6F-BA3B-C5F644094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AC1F82-ED86-EC57-7882-A6BE0B831FB5}"/>
              </a:ext>
            </a:extLst>
          </p:cNvPr>
          <p:cNvSpPr>
            <a:spLocks noGrp="1"/>
          </p:cNvSpPr>
          <p:nvPr>
            <p:ph type="dt" sz="half" idx="10"/>
          </p:nvPr>
        </p:nvSpPr>
        <p:spPr/>
        <p:txBody>
          <a:bodyPr/>
          <a:lstStyle/>
          <a:p>
            <a:fld id="{D054A402-09A0-4C3A-B9BB-0752B6B21817}" type="datetimeFigureOut">
              <a:rPr lang="en-IN" smtClean="0"/>
              <a:t>03-01-2023</a:t>
            </a:fld>
            <a:endParaRPr lang="en-IN"/>
          </a:p>
        </p:txBody>
      </p:sp>
      <p:sp>
        <p:nvSpPr>
          <p:cNvPr id="5" name="Footer Placeholder 4">
            <a:extLst>
              <a:ext uri="{FF2B5EF4-FFF2-40B4-BE49-F238E27FC236}">
                <a16:creationId xmlns:a16="http://schemas.microsoft.com/office/drawing/2014/main" id="{FCA1EA9A-0F25-4A98-113F-F2D2B89F1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C0E3E-2766-A065-D411-693891235DF0}"/>
              </a:ext>
            </a:extLst>
          </p:cNvPr>
          <p:cNvSpPr>
            <a:spLocks noGrp="1"/>
          </p:cNvSpPr>
          <p:nvPr>
            <p:ph type="sldNum" sz="quarter" idx="12"/>
          </p:nvPr>
        </p:nvSpPr>
        <p:spPr/>
        <p:txBody>
          <a:bodyPr/>
          <a:lstStyle/>
          <a:p>
            <a:fld id="{D5C14100-3A35-407D-82A5-75022ABF78E8}" type="slidenum">
              <a:rPr lang="en-IN" smtClean="0"/>
              <a:t>‹#›</a:t>
            </a:fld>
            <a:endParaRPr lang="en-IN"/>
          </a:p>
        </p:txBody>
      </p:sp>
    </p:spTree>
    <p:extLst>
      <p:ext uri="{BB962C8B-B14F-4D97-AF65-F5344CB8AC3E}">
        <p14:creationId xmlns:p14="http://schemas.microsoft.com/office/powerpoint/2010/main" val="210214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9A43-A66B-41C3-E820-FE5F00BACC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2974EE-FD6A-9E80-BE05-688259311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A0F63A-C63E-2F02-20AD-DF74721750EE}"/>
              </a:ext>
            </a:extLst>
          </p:cNvPr>
          <p:cNvSpPr>
            <a:spLocks noGrp="1"/>
          </p:cNvSpPr>
          <p:nvPr>
            <p:ph type="dt" sz="half" idx="10"/>
          </p:nvPr>
        </p:nvSpPr>
        <p:spPr/>
        <p:txBody>
          <a:bodyPr/>
          <a:lstStyle/>
          <a:p>
            <a:fld id="{D054A402-09A0-4C3A-B9BB-0752B6B21817}" type="datetimeFigureOut">
              <a:rPr lang="en-IN" smtClean="0"/>
              <a:t>03-01-2023</a:t>
            </a:fld>
            <a:endParaRPr lang="en-IN"/>
          </a:p>
        </p:txBody>
      </p:sp>
      <p:sp>
        <p:nvSpPr>
          <p:cNvPr id="5" name="Footer Placeholder 4">
            <a:extLst>
              <a:ext uri="{FF2B5EF4-FFF2-40B4-BE49-F238E27FC236}">
                <a16:creationId xmlns:a16="http://schemas.microsoft.com/office/drawing/2014/main" id="{1B77B06A-28B3-D590-6876-3EED7B39F9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0C5D29-A83B-5E2E-FA1B-D7CA5696E9C5}"/>
              </a:ext>
            </a:extLst>
          </p:cNvPr>
          <p:cNvSpPr>
            <a:spLocks noGrp="1"/>
          </p:cNvSpPr>
          <p:nvPr>
            <p:ph type="sldNum" sz="quarter" idx="12"/>
          </p:nvPr>
        </p:nvSpPr>
        <p:spPr/>
        <p:txBody>
          <a:bodyPr/>
          <a:lstStyle/>
          <a:p>
            <a:fld id="{D5C14100-3A35-407D-82A5-75022ABF78E8}" type="slidenum">
              <a:rPr lang="en-IN" smtClean="0"/>
              <a:t>‹#›</a:t>
            </a:fld>
            <a:endParaRPr lang="en-IN"/>
          </a:p>
        </p:txBody>
      </p:sp>
    </p:spTree>
    <p:extLst>
      <p:ext uri="{BB962C8B-B14F-4D97-AF65-F5344CB8AC3E}">
        <p14:creationId xmlns:p14="http://schemas.microsoft.com/office/powerpoint/2010/main" val="126297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5C51-C79C-836B-ABA2-5D7ED69FA7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8E383F-9567-D7BF-C17D-C58053245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DE49E1-6E82-6D4C-617B-B5DD5C09F0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32D159-8302-F1BF-EEE6-1593A372A8F1}"/>
              </a:ext>
            </a:extLst>
          </p:cNvPr>
          <p:cNvSpPr>
            <a:spLocks noGrp="1"/>
          </p:cNvSpPr>
          <p:nvPr>
            <p:ph type="dt" sz="half" idx="10"/>
          </p:nvPr>
        </p:nvSpPr>
        <p:spPr/>
        <p:txBody>
          <a:bodyPr/>
          <a:lstStyle/>
          <a:p>
            <a:fld id="{D054A402-09A0-4C3A-B9BB-0752B6B21817}" type="datetimeFigureOut">
              <a:rPr lang="en-IN" smtClean="0"/>
              <a:t>03-01-2023</a:t>
            </a:fld>
            <a:endParaRPr lang="en-IN"/>
          </a:p>
        </p:txBody>
      </p:sp>
      <p:sp>
        <p:nvSpPr>
          <p:cNvPr id="6" name="Footer Placeholder 5">
            <a:extLst>
              <a:ext uri="{FF2B5EF4-FFF2-40B4-BE49-F238E27FC236}">
                <a16:creationId xmlns:a16="http://schemas.microsoft.com/office/drawing/2014/main" id="{908524DC-CFDD-C62B-0995-F2AC2814D9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25AF8A-CDCE-A0D3-3AAF-D642423473B0}"/>
              </a:ext>
            </a:extLst>
          </p:cNvPr>
          <p:cNvSpPr>
            <a:spLocks noGrp="1"/>
          </p:cNvSpPr>
          <p:nvPr>
            <p:ph type="sldNum" sz="quarter" idx="12"/>
          </p:nvPr>
        </p:nvSpPr>
        <p:spPr/>
        <p:txBody>
          <a:bodyPr/>
          <a:lstStyle/>
          <a:p>
            <a:fld id="{D5C14100-3A35-407D-82A5-75022ABF78E8}" type="slidenum">
              <a:rPr lang="en-IN" smtClean="0"/>
              <a:t>‹#›</a:t>
            </a:fld>
            <a:endParaRPr lang="en-IN"/>
          </a:p>
        </p:txBody>
      </p:sp>
    </p:spTree>
    <p:extLst>
      <p:ext uri="{BB962C8B-B14F-4D97-AF65-F5344CB8AC3E}">
        <p14:creationId xmlns:p14="http://schemas.microsoft.com/office/powerpoint/2010/main" val="2852730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E1F8-BA6E-90DC-84BA-F75AB2CF11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59B203-6CE9-8A6E-9916-50AFCBD6F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8CCC71-A198-FC8A-5296-9776312B54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C584C1-176C-744A-19F2-02ACBB5E7A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AC4BF-2967-4A80-DB5B-C7790BC4E7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B3ACFD-CB25-C553-FAD5-A67E0B80DCDA}"/>
              </a:ext>
            </a:extLst>
          </p:cNvPr>
          <p:cNvSpPr>
            <a:spLocks noGrp="1"/>
          </p:cNvSpPr>
          <p:nvPr>
            <p:ph type="dt" sz="half" idx="10"/>
          </p:nvPr>
        </p:nvSpPr>
        <p:spPr/>
        <p:txBody>
          <a:bodyPr/>
          <a:lstStyle/>
          <a:p>
            <a:fld id="{D054A402-09A0-4C3A-B9BB-0752B6B21817}" type="datetimeFigureOut">
              <a:rPr lang="en-IN" smtClean="0"/>
              <a:t>03-01-2023</a:t>
            </a:fld>
            <a:endParaRPr lang="en-IN"/>
          </a:p>
        </p:txBody>
      </p:sp>
      <p:sp>
        <p:nvSpPr>
          <p:cNvPr id="8" name="Footer Placeholder 7">
            <a:extLst>
              <a:ext uri="{FF2B5EF4-FFF2-40B4-BE49-F238E27FC236}">
                <a16:creationId xmlns:a16="http://schemas.microsoft.com/office/drawing/2014/main" id="{7D68D439-4EC8-5A9F-BBAF-07CC045E6C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4DFA79-97C7-EAC7-06A7-0D392098965C}"/>
              </a:ext>
            </a:extLst>
          </p:cNvPr>
          <p:cNvSpPr>
            <a:spLocks noGrp="1"/>
          </p:cNvSpPr>
          <p:nvPr>
            <p:ph type="sldNum" sz="quarter" idx="12"/>
          </p:nvPr>
        </p:nvSpPr>
        <p:spPr/>
        <p:txBody>
          <a:bodyPr/>
          <a:lstStyle/>
          <a:p>
            <a:fld id="{D5C14100-3A35-407D-82A5-75022ABF78E8}" type="slidenum">
              <a:rPr lang="en-IN" smtClean="0"/>
              <a:t>‹#›</a:t>
            </a:fld>
            <a:endParaRPr lang="en-IN"/>
          </a:p>
        </p:txBody>
      </p:sp>
    </p:spTree>
    <p:extLst>
      <p:ext uri="{BB962C8B-B14F-4D97-AF65-F5344CB8AC3E}">
        <p14:creationId xmlns:p14="http://schemas.microsoft.com/office/powerpoint/2010/main" val="254552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DBA0-B2E2-872A-612A-A7B66F69A8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621CAC-763E-0C73-6BAE-4C3B0588AAD3}"/>
              </a:ext>
            </a:extLst>
          </p:cNvPr>
          <p:cNvSpPr>
            <a:spLocks noGrp="1"/>
          </p:cNvSpPr>
          <p:nvPr>
            <p:ph type="dt" sz="half" idx="10"/>
          </p:nvPr>
        </p:nvSpPr>
        <p:spPr/>
        <p:txBody>
          <a:bodyPr/>
          <a:lstStyle/>
          <a:p>
            <a:fld id="{D054A402-09A0-4C3A-B9BB-0752B6B21817}" type="datetimeFigureOut">
              <a:rPr lang="en-IN" smtClean="0"/>
              <a:t>03-01-2023</a:t>
            </a:fld>
            <a:endParaRPr lang="en-IN"/>
          </a:p>
        </p:txBody>
      </p:sp>
      <p:sp>
        <p:nvSpPr>
          <p:cNvPr id="4" name="Footer Placeholder 3">
            <a:extLst>
              <a:ext uri="{FF2B5EF4-FFF2-40B4-BE49-F238E27FC236}">
                <a16:creationId xmlns:a16="http://schemas.microsoft.com/office/drawing/2014/main" id="{3071735C-A925-4A1E-2C4D-5FE29D84E0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191284-26D3-438B-AA7A-BB96E3E3C108}"/>
              </a:ext>
            </a:extLst>
          </p:cNvPr>
          <p:cNvSpPr>
            <a:spLocks noGrp="1"/>
          </p:cNvSpPr>
          <p:nvPr>
            <p:ph type="sldNum" sz="quarter" idx="12"/>
          </p:nvPr>
        </p:nvSpPr>
        <p:spPr/>
        <p:txBody>
          <a:bodyPr/>
          <a:lstStyle/>
          <a:p>
            <a:fld id="{D5C14100-3A35-407D-82A5-75022ABF78E8}" type="slidenum">
              <a:rPr lang="en-IN" smtClean="0"/>
              <a:t>‹#›</a:t>
            </a:fld>
            <a:endParaRPr lang="en-IN"/>
          </a:p>
        </p:txBody>
      </p:sp>
    </p:spTree>
    <p:extLst>
      <p:ext uri="{BB962C8B-B14F-4D97-AF65-F5344CB8AC3E}">
        <p14:creationId xmlns:p14="http://schemas.microsoft.com/office/powerpoint/2010/main" val="395717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C1984-8940-5E86-F764-225486CE9F62}"/>
              </a:ext>
            </a:extLst>
          </p:cNvPr>
          <p:cNvSpPr>
            <a:spLocks noGrp="1"/>
          </p:cNvSpPr>
          <p:nvPr>
            <p:ph type="dt" sz="half" idx="10"/>
          </p:nvPr>
        </p:nvSpPr>
        <p:spPr/>
        <p:txBody>
          <a:bodyPr/>
          <a:lstStyle/>
          <a:p>
            <a:fld id="{D054A402-09A0-4C3A-B9BB-0752B6B21817}" type="datetimeFigureOut">
              <a:rPr lang="en-IN" smtClean="0"/>
              <a:t>03-01-2023</a:t>
            </a:fld>
            <a:endParaRPr lang="en-IN"/>
          </a:p>
        </p:txBody>
      </p:sp>
      <p:sp>
        <p:nvSpPr>
          <p:cNvPr id="3" name="Footer Placeholder 2">
            <a:extLst>
              <a:ext uri="{FF2B5EF4-FFF2-40B4-BE49-F238E27FC236}">
                <a16:creationId xmlns:a16="http://schemas.microsoft.com/office/drawing/2014/main" id="{95B941B8-F072-5B80-01DC-FF122FB21E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920D08-4647-7B34-FE9D-D1A60322867C}"/>
              </a:ext>
            </a:extLst>
          </p:cNvPr>
          <p:cNvSpPr>
            <a:spLocks noGrp="1"/>
          </p:cNvSpPr>
          <p:nvPr>
            <p:ph type="sldNum" sz="quarter" idx="12"/>
          </p:nvPr>
        </p:nvSpPr>
        <p:spPr/>
        <p:txBody>
          <a:bodyPr/>
          <a:lstStyle/>
          <a:p>
            <a:fld id="{D5C14100-3A35-407D-82A5-75022ABF78E8}" type="slidenum">
              <a:rPr lang="en-IN" smtClean="0"/>
              <a:t>‹#›</a:t>
            </a:fld>
            <a:endParaRPr lang="en-IN"/>
          </a:p>
        </p:txBody>
      </p:sp>
    </p:spTree>
    <p:extLst>
      <p:ext uri="{BB962C8B-B14F-4D97-AF65-F5344CB8AC3E}">
        <p14:creationId xmlns:p14="http://schemas.microsoft.com/office/powerpoint/2010/main" val="415414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BDE7-CFD6-E6AE-7BE2-44BB4CA47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CBE266-A96D-AB53-22D0-3327167B98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4EEA4C-5703-BDA7-AD98-1ACE604D3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75287-00F3-0573-A2BC-7182B44760CB}"/>
              </a:ext>
            </a:extLst>
          </p:cNvPr>
          <p:cNvSpPr>
            <a:spLocks noGrp="1"/>
          </p:cNvSpPr>
          <p:nvPr>
            <p:ph type="dt" sz="half" idx="10"/>
          </p:nvPr>
        </p:nvSpPr>
        <p:spPr/>
        <p:txBody>
          <a:bodyPr/>
          <a:lstStyle/>
          <a:p>
            <a:fld id="{D054A402-09A0-4C3A-B9BB-0752B6B21817}" type="datetimeFigureOut">
              <a:rPr lang="en-IN" smtClean="0"/>
              <a:t>03-01-2023</a:t>
            </a:fld>
            <a:endParaRPr lang="en-IN"/>
          </a:p>
        </p:txBody>
      </p:sp>
      <p:sp>
        <p:nvSpPr>
          <p:cNvPr id="6" name="Footer Placeholder 5">
            <a:extLst>
              <a:ext uri="{FF2B5EF4-FFF2-40B4-BE49-F238E27FC236}">
                <a16:creationId xmlns:a16="http://schemas.microsoft.com/office/drawing/2014/main" id="{F6080742-EA90-6205-B3B7-210D56F11C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A50CEE-468F-B310-9307-E44F5BCD0440}"/>
              </a:ext>
            </a:extLst>
          </p:cNvPr>
          <p:cNvSpPr>
            <a:spLocks noGrp="1"/>
          </p:cNvSpPr>
          <p:nvPr>
            <p:ph type="sldNum" sz="quarter" idx="12"/>
          </p:nvPr>
        </p:nvSpPr>
        <p:spPr/>
        <p:txBody>
          <a:bodyPr/>
          <a:lstStyle/>
          <a:p>
            <a:fld id="{D5C14100-3A35-407D-82A5-75022ABF78E8}" type="slidenum">
              <a:rPr lang="en-IN" smtClean="0"/>
              <a:t>‹#›</a:t>
            </a:fld>
            <a:endParaRPr lang="en-IN"/>
          </a:p>
        </p:txBody>
      </p:sp>
    </p:spTree>
    <p:extLst>
      <p:ext uri="{BB962C8B-B14F-4D97-AF65-F5344CB8AC3E}">
        <p14:creationId xmlns:p14="http://schemas.microsoft.com/office/powerpoint/2010/main" val="23230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D7BB-A846-6FC3-5004-D417C6D85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088BF5-0FEE-5D6D-56F8-3CF6D600C5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869662-967E-ED8E-32FD-501D83154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23AA98-3178-2EE5-91DD-E625E5ABA9CA}"/>
              </a:ext>
            </a:extLst>
          </p:cNvPr>
          <p:cNvSpPr>
            <a:spLocks noGrp="1"/>
          </p:cNvSpPr>
          <p:nvPr>
            <p:ph type="dt" sz="half" idx="10"/>
          </p:nvPr>
        </p:nvSpPr>
        <p:spPr/>
        <p:txBody>
          <a:bodyPr/>
          <a:lstStyle/>
          <a:p>
            <a:fld id="{D054A402-09A0-4C3A-B9BB-0752B6B21817}" type="datetimeFigureOut">
              <a:rPr lang="en-IN" smtClean="0"/>
              <a:t>03-01-2023</a:t>
            </a:fld>
            <a:endParaRPr lang="en-IN"/>
          </a:p>
        </p:txBody>
      </p:sp>
      <p:sp>
        <p:nvSpPr>
          <p:cNvPr id="6" name="Footer Placeholder 5">
            <a:extLst>
              <a:ext uri="{FF2B5EF4-FFF2-40B4-BE49-F238E27FC236}">
                <a16:creationId xmlns:a16="http://schemas.microsoft.com/office/drawing/2014/main" id="{CA4D3F37-A14B-5C66-9875-6B0E0E2F6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1C452E-C4F6-07A0-0B44-E1457A0244E9}"/>
              </a:ext>
            </a:extLst>
          </p:cNvPr>
          <p:cNvSpPr>
            <a:spLocks noGrp="1"/>
          </p:cNvSpPr>
          <p:nvPr>
            <p:ph type="sldNum" sz="quarter" idx="12"/>
          </p:nvPr>
        </p:nvSpPr>
        <p:spPr/>
        <p:txBody>
          <a:bodyPr/>
          <a:lstStyle/>
          <a:p>
            <a:fld id="{D5C14100-3A35-407D-82A5-75022ABF78E8}" type="slidenum">
              <a:rPr lang="en-IN" smtClean="0"/>
              <a:t>‹#›</a:t>
            </a:fld>
            <a:endParaRPr lang="en-IN"/>
          </a:p>
        </p:txBody>
      </p:sp>
    </p:spTree>
    <p:extLst>
      <p:ext uri="{BB962C8B-B14F-4D97-AF65-F5344CB8AC3E}">
        <p14:creationId xmlns:p14="http://schemas.microsoft.com/office/powerpoint/2010/main" val="169318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C55399-35F4-042F-25A5-4823BABC6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328CD1-071E-B115-DB6F-F2C639326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611D0E-CE65-6A28-53FE-E461B486F0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4A402-09A0-4C3A-B9BB-0752B6B21817}" type="datetimeFigureOut">
              <a:rPr lang="en-IN" smtClean="0"/>
              <a:t>03-01-2023</a:t>
            </a:fld>
            <a:endParaRPr lang="en-IN"/>
          </a:p>
        </p:txBody>
      </p:sp>
      <p:sp>
        <p:nvSpPr>
          <p:cNvPr id="5" name="Footer Placeholder 4">
            <a:extLst>
              <a:ext uri="{FF2B5EF4-FFF2-40B4-BE49-F238E27FC236}">
                <a16:creationId xmlns:a16="http://schemas.microsoft.com/office/drawing/2014/main" id="{47446B49-E0AB-EED8-6217-1F08B34CE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C8929B-CFDE-B2C7-D151-6F2430436A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14100-3A35-407D-82A5-75022ABF78E8}" type="slidenum">
              <a:rPr lang="en-IN" smtClean="0"/>
              <a:t>‹#›</a:t>
            </a:fld>
            <a:endParaRPr lang="en-IN"/>
          </a:p>
        </p:txBody>
      </p:sp>
    </p:spTree>
    <p:extLst>
      <p:ext uri="{BB962C8B-B14F-4D97-AF65-F5344CB8AC3E}">
        <p14:creationId xmlns:p14="http://schemas.microsoft.com/office/powerpoint/2010/main" val="3095772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owardsdatascience.com/web-scraping-with-selenium-d7b6d8d3265a" TargetMode="External"/><Relationship Id="rId2" Type="http://schemas.openxmlformats.org/officeDocument/2006/relationships/hyperlink" Target="https://www.crummy.com/software/BeautifulSoup/bs4/do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crapy.org/" TargetMode="External"/><Relationship Id="rId2" Type="http://schemas.openxmlformats.org/officeDocument/2006/relationships/hyperlink" Target="https://www.selenium.dev/documentation/" TargetMode="External"/><Relationship Id="rId1" Type="http://schemas.openxmlformats.org/officeDocument/2006/relationships/slideLayout" Target="../slideLayouts/slideLayout2.xml"/><Relationship Id="rId4" Type="http://schemas.openxmlformats.org/officeDocument/2006/relationships/hyperlink" Target="https://pypi.org/project/beautifulsoup4/"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4C8D-3FAD-51D9-6984-488C52EB8298}"/>
              </a:ext>
            </a:extLst>
          </p:cNvPr>
          <p:cNvSpPr>
            <a:spLocks noGrp="1"/>
          </p:cNvSpPr>
          <p:nvPr>
            <p:ph type="ctrTitle"/>
          </p:nvPr>
        </p:nvSpPr>
        <p:spPr/>
        <p:txBody>
          <a:bodyPr>
            <a:normAutofit fontScale="90000"/>
          </a:bodyPr>
          <a:lstStyle/>
          <a:p>
            <a:r>
              <a:rPr lang="en-IN" b="1" dirty="0"/>
              <a:t>Mini Project </a:t>
            </a:r>
            <a:br>
              <a:rPr lang="en-IN" b="1" dirty="0"/>
            </a:br>
            <a:r>
              <a:rPr lang="en-IN" b="1" dirty="0"/>
              <a:t>Price Comparison through Web Scrapping</a:t>
            </a:r>
          </a:p>
        </p:txBody>
      </p:sp>
      <p:sp>
        <p:nvSpPr>
          <p:cNvPr id="3" name="Subtitle 2">
            <a:extLst>
              <a:ext uri="{FF2B5EF4-FFF2-40B4-BE49-F238E27FC236}">
                <a16:creationId xmlns:a16="http://schemas.microsoft.com/office/drawing/2014/main" id="{146EF62D-1F4F-E1D7-EF72-B213737BA2CC}"/>
              </a:ext>
            </a:extLst>
          </p:cNvPr>
          <p:cNvSpPr>
            <a:spLocks noGrp="1"/>
          </p:cNvSpPr>
          <p:nvPr>
            <p:ph type="subTitle" idx="1"/>
          </p:nvPr>
        </p:nvSpPr>
        <p:spPr>
          <a:xfrm>
            <a:off x="1524000" y="3602038"/>
            <a:ext cx="9144000" cy="2904640"/>
          </a:xfrm>
        </p:spPr>
        <p:txBody>
          <a:bodyPr>
            <a:normAutofit/>
          </a:bodyPr>
          <a:lstStyle/>
          <a:p>
            <a:r>
              <a:rPr lang="en-IN" dirty="0"/>
              <a:t>Mr. Yashraj Vibhute B-65</a:t>
            </a:r>
          </a:p>
          <a:p>
            <a:r>
              <a:rPr lang="en-IN" dirty="0"/>
              <a:t>Mr. </a:t>
            </a:r>
            <a:r>
              <a:rPr lang="en-IN" dirty="0" err="1"/>
              <a:t>Kedar</a:t>
            </a:r>
            <a:r>
              <a:rPr lang="en-IN" dirty="0"/>
              <a:t> Swami B-58 </a:t>
            </a:r>
          </a:p>
          <a:p>
            <a:r>
              <a:rPr lang="en-IN" dirty="0"/>
              <a:t>Mr. Ishwar </a:t>
            </a:r>
            <a:r>
              <a:rPr lang="en-IN" dirty="0" err="1"/>
              <a:t>Dama</a:t>
            </a:r>
            <a:r>
              <a:rPr lang="en-IN" dirty="0"/>
              <a:t> B-74</a:t>
            </a:r>
          </a:p>
          <a:p>
            <a:endParaRPr lang="en-IN" dirty="0"/>
          </a:p>
          <a:p>
            <a:r>
              <a:rPr lang="en-IN" sz="4300" dirty="0"/>
              <a:t>Project Guided by- Prof. M. </a:t>
            </a:r>
            <a:r>
              <a:rPr lang="en-IN" sz="4300" dirty="0" err="1"/>
              <a:t>Rangdal</a:t>
            </a:r>
            <a:r>
              <a:rPr lang="en-IN" sz="4300" dirty="0"/>
              <a:t> Sir</a:t>
            </a:r>
          </a:p>
        </p:txBody>
      </p:sp>
    </p:spTree>
    <p:extLst>
      <p:ext uri="{BB962C8B-B14F-4D97-AF65-F5344CB8AC3E}">
        <p14:creationId xmlns:p14="http://schemas.microsoft.com/office/powerpoint/2010/main" val="18972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487F8-9046-2F79-7905-4528B9FBBC2D}"/>
              </a:ext>
            </a:extLst>
          </p:cNvPr>
          <p:cNvSpPr>
            <a:spLocks noGrp="1"/>
          </p:cNvSpPr>
          <p:nvPr>
            <p:ph idx="1"/>
          </p:nvPr>
        </p:nvSpPr>
        <p:spPr>
          <a:xfrm>
            <a:off x="838200" y="682626"/>
            <a:ext cx="10515600" cy="5494337"/>
          </a:xfrm>
        </p:spPr>
        <p:txBody>
          <a:bodyPr vert="horz" lIns="91440" tIns="45720" rIns="91440" bIns="45720" rtlCol="0" anchor="t">
            <a:normAutofit/>
          </a:bodyPr>
          <a:lstStyle/>
          <a:p>
            <a:pPr indent="0" algn="just">
              <a:lnSpc>
                <a:spcPct val="141000"/>
              </a:lnSpc>
              <a:spcAft>
                <a:spcPts val="705"/>
              </a:spcAft>
              <a:buNone/>
            </a:pPr>
            <a:r>
              <a:rPr lang="en-GB" sz="1800" b="1" dirty="0">
                <a:solidFill>
                  <a:srgbClr val="273239"/>
                </a:solidFill>
                <a:latin typeface="Times New Roman"/>
                <a:cs typeface="Times New Roman"/>
              </a:rPr>
              <a:t>5. Email Marketing</a:t>
            </a:r>
            <a:endParaRPr lang="en-US" sz="1800" b="1" dirty="0">
              <a:ea typeface="+mn-lt"/>
              <a:cs typeface="+mn-lt"/>
            </a:endParaRPr>
          </a:p>
          <a:p>
            <a:pPr indent="0" algn="just">
              <a:lnSpc>
                <a:spcPct val="141000"/>
              </a:lnSpc>
              <a:spcAft>
                <a:spcPts val="705"/>
              </a:spcAft>
              <a:buNone/>
            </a:pPr>
            <a:r>
              <a:rPr lang="en-GB" sz="1800" dirty="0">
                <a:solidFill>
                  <a:srgbClr val="273239"/>
                </a:solidFill>
                <a:latin typeface="Times New Roman"/>
                <a:cs typeface="Times New Roman"/>
              </a:rPr>
              <a:t>Companies can also use Web scraping for email marketing. They can collect</a:t>
            </a:r>
            <a:endParaRPr lang="en-US" sz="1800" dirty="0">
              <a:ea typeface="+mn-lt"/>
              <a:cs typeface="+mn-lt"/>
            </a:endParaRPr>
          </a:p>
          <a:p>
            <a:pPr indent="0" algn="just">
              <a:lnSpc>
                <a:spcPct val="141000"/>
              </a:lnSpc>
              <a:spcAft>
                <a:spcPts val="705"/>
              </a:spcAft>
              <a:buNone/>
            </a:pPr>
            <a:r>
              <a:rPr lang="en-GB" sz="1800" dirty="0">
                <a:solidFill>
                  <a:srgbClr val="273239"/>
                </a:solidFill>
                <a:latin typeface="Times New Roman"/>
                <a:cs typeface="Times New Roman"/>
              </a:rPr>
              <a:t>Email IDs from various sites using web scraping and then send bulk promotional and</a:t>
            </a:r>
            <a:endParaRPr lang="en-US" sz="1800" dirty="0">
              <a:ea typeface="+mn-lt"/>
              <a:cs typeface="+mn-lt"/>
            </a:endParaRPr>
          </a:p>
          <a:p>
            <a:pPr indent="0" algn="just">
              <a:lnSpc>
                <a:spcPct val="141000"/>
              </a:lnSpc>
              <a:spcAft>
                <a:spcPts val="705"/>
              </a:spcAft>
              <a:buNone/>
            </a:pPr>
            <a:r>
              <a:rPr lang="en-GB" sz="1800" dirty="0">
                <a:solidFill>
                  <a:srgbClr val="273239"/>
                </a:solidFill>
                <a:latin typeface="Times New Roman"/>
                <a:cs typeface="Times New Roman"/>
              </a:rPr>
              <a:t>marketing Emails to all the people owning these Email IDs.</a:t>
            </a:r>
            <a:endParaRPr lang="en-GB" sz="1800" dirty="0">
              <a:cs typeface="Calibri"/>
            </a:endParaRPr>
          </a:p>
        </p:txBody>
      </p:sp>
    </p:spTree>
    <p:extLst>
      <p:ext uri="{BB962C8B-B14F-4D97-AF65-F5344CB8AC3E}">
        <p14:creationId xmlns:p14="http://schemas.microsoft.com/office/powerpoint/2010/main" val="314075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7027-68A4-D4F0-7D44-88380322A242}"/>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023B68BA-B2E0-9954-29BB-88E056F0D34C}"/>
              </a:ext>
            </a:extLst>
          </p:cNvPr>
          <p:cNvSpPr>
            <a:spLocks noGrp="1"/>
          </p:cNvSpPr>
          <p:nvPr>
            <p:ph idx="1"/>
          </p:nvPr>
        </p:nvSpPr>
        <p:spPr/>
        <p:txBody>
          <a:bodyPr vert="horz" lIns="91440" tIns="45720" rIns="91440" bIns="45720" rtlCol="0" anchor="t">
            <a:normAutofit/>
          </a:bodyPr>
          <a:lstStyle/>
          <a:p>
            <a:r>
              <a:rPr lang="en-IN" sz="3200" dirty="0"/>
              <a:t>Large Market</a:t>
            </a:r>
            <a:endParaRPr lang="en-IN" sz="3200">
              <a:cs typeface="Calibri"/>
            </a:endParaRPr>
          </a:p>
          <a:p>
            <a:r>
              <a:rPr lang="en-IN" sz="3200" dirty="0"/>
              <a:t>Traffic and Server Load</a:t>
            </a:r>
            <a:endParaRPr lang="en-IN" sz="3200">
              <a:cs typeface="Calibri"/>
            </a:endParaRPr>
          </a:p>
          <a:p>
            <a:r>
              <a:rPr lang="en-IN" sz="3200" dirty="0"/>
              <a:t>Need of innovations</a:t>
            </a:r>
          </a:p>
          <a:p>
            <a:pPr marL="0" indent="0">
              <a:buNone/>
            </a:pPr>
            <a:endParaRPr lang="en-IN" sz="3200" dirty="0">
              <a:cs typeface="Calibri" panose="020F0502020204030204"/>
            </a:endParaRPr>
          </a:p>
        </p:txBody>
      </p:sp>
    </p:spTree>
    <p:extLst>
      <p:ext uri="{BB962C8B-B14F-4D97-AF65-F5344CB8AC3E}">
        <p14:creationId xmlns:p14="http://schemas.microsoft.com/office/powerpoint/2010/main" val="378441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013E-0F59-E1F9-082E-968AC4CB8F62}"/>
              </a:ext>
            </a:extLst>
          </p:cNvPr>
          <p:cNvSpPr>
            <a:spLocks noGrp="1"/>
          </p:cNvSpPr>
          <p:nvPr>
            <p:ph type="title"/>
          </p:nvPr>
        </p:nvSpPr>
        <p:spPr/>
        <p:txBody>
          <a:bodyPr>
            <a:normAutofit/>
          </a:bodyPr>
          <a:lstStyle/>
          <a:p>
            <a:pPr>
              <a:spcBef>
                <a:spcPts val="1000"/>
              </a:spcBef>
            </a:pPr>
            <a:r>
              <a:rPr lang="en-IN" b="1" dirty="0">
                <a:cs typeface="Calibri Light"/>
              </a:rPr>
              <a:t>References</a:t>
            </a:r>
            <a:endParaRPr lang="en-US" b="1" dirty="0" err="1"/>
          </a:p>
        </p:txBody>
      </p:sp>
      <p:sp>
        <p:nvSpPr>
          <p:cNvPr id="3" name="Content Placeholder 2">
            <a:extLst>
              <a:ext uri="{FF2B5EF4-FFF2-40B4-BE49-F238E27FC236}">
                <a16:creationId xmlns:a16="http://schemas.microsoft.com/office/drawing/2014/main" id="{BBB08CA8-718D-59E3-EDFA-0094D532D998}"/>
              </a:ext>
            </a:extLst>
          </p:cNvPr>
          <p:cNvSpPr>
            <a:spLocks noGrp="1"/>
          </p:cNvSpPr>
          <p:nvPr>
            <p:ph idx="1"/>
          </p:nvPr>
        </p:nvSpPr>
        <p:spPr/>
        <p:txBody>
          <a:bodyPr vert="horz" lIns="91440" tIns="45720" rIns="91440" bIns="45720" rtlCol="0" anchor="t">
            <a:normAutofit/>
          </a:bodyPr>
          <a:lstStyle/>
          <a:p>
            <a:pPr marL="0" indent="0">
              <a:buNone/>
            </a:pPr>
            <a:endParaRPr lang="en-IN" dirty="0">
              <a:latin typeface="Calibri Light"/>
              <a:ea typeface="+mn-lt"/>
              <a:cs typeface="Calibri Light"/>
            </a:endParaRPr>
          </a:p>
          <a:p>
            <a:pPr marL="0" indent="0">
              <a:buNone/>
            </a:pPr>
            <a:r>
              <a:rPr lang="en-GB" dirty="0">
                <a:latin typeface="Calibri Light"/>
                <a:cs typeface="Calibri Light"/>
              </a:rPr>
              <a:t> </a:t>
            </a:r>
            <a:r>
              <a:rPr lang="en-GB" dirty="0">
                <a:latin typeface="Calibri Light"/>
                <a:cs typeface="Calibri Light"/>
                <a:hlinkClick r:id="rId2"/>
              </a:rPr>
              <a:t>https://www.crummy.com/software/BeautifulSoup/bs4/doc/</a:t>
            </a:r>
            <a:endParaRPr lang="en-GB" dirty="0">
              <a:ea typeface="+mn-lt"/>
              <a:cs typeface="+mn-lt"/>
            </a:endParaRPr>
          </a:p>
          <a:p>
            <a:pPr marL="0" indent="0">
              <a:buNone/>
            </a:pPr>
            <a:endParaRPr lang="en-GB" dirty="0">
              <a:latin typeface="Calibri Light"/>
              <a:cs typeface="Calibri Light"/>
            </a:endParaRPr>
          </a:p>
          <a:p>
            <a:pPr marL="0" indent="0">
              <a:buNone/>
            </a:pPr>
            <a:r>
              <a:rPr lang="en-GB" dirty="0">
                <a:latin typeface="Calibri Light"/>
                <a:cs typeface="Calibri Light"/>
                <a:hlinkClick r:id="rId3"/>
              </a:rPr>
              <a:t>Web Scraping with Selenium. This is the third part of a 4 part… | by Karthikeyan P | Towards Data Science</a:t>
            </a:r>
            <a:endParaRPr lang="en-GB">
              <a:ea typeface="+mn-lt"/>
              <a:cs typeface="+mn-lt"/>
            </a:endParaRPr>
          </a:p>
          <a:p>
            <a:endParaRPr lang="en-GB" dirty="0">
              <a:cs typeface="Calibri"/>
            </a:endParaRPr>
          </a:p>
        </p:txBody>
      </p:sp>
    </p:spTree>
    <p:extLst>
      <p:ext uri="{BB962C8B-B14F-4D97-AF65-F5344CB8AC3E}">
        <p14:creationId xmlns:p14="http://schemas.microsoft.com/office/powerpoint/2010/main" val="1450517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A22AD-9C51-9F80-2026-DAB4F3C50DE2}"/>
              </a:ext>
            </a:extLst>
          </p:cNvPr>
          <p:cNvSpPr>
            <a:spLocks noGrp="1"/>
          </p:cNvSpPr>
          <p:nvPr>
            <p:ph idx="1"/>
          </p:nvPr>
        </p:nvSpPr>
        <p:spPr/>
        <p:txBody>
          <a:bodyPr>
            <a:normAutofit/>
          </a:bodyPr>
          <a:lstStyle/>
          <a:p>
            <a:pPr marL="0" indent="0">
              <a:buNone/>
            </a:pPr>
            <a:r>
              <a:rPr lang="en-IN" sz="6600" dirty="0"/>
              <a:t>                  Thank You!</a:t>
            </a:r>
          </a:p>
        </p:txBody>
      </p:sp>
    </p:spTree>
    <p:extLst>
      <p:ext uri="{BB962C8B-B14F-4D97-AF65-F5344CB8AC3E}">
        <p14:creationId xmlns:p14="http://schemas.microsoft.com/office/powerpoint/2010/main" val="338115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2730-8523-AEC2-0D41-72AED5B50DEE}"/>
              </a:ext>
            </a:extLst>
          </p:cNvPr>
          <p:cNvSpPr>
            <a:spLocks noGrp="1"/>
          </p:cNvSpPr>
          <p:nvPr>
            <p:ph type="title"/>
          </p:nvPr>
        </p:nvSpPr>
        <p:spPr/>
        <p:txBody>
          <a:bodyPr/>
          <a:lstStyle/>
          <a:p>
            <a:r>
              <a:rPr lang="en-IN" dirty="0"/>
              <a:t>Problem Statement:- </a:t>
            </a:r>
            <a:br>
              <a:rPr lang="en-IN" dirty="0"/>
            </a:br>
            <a:endParaRPr lang="en-IN" dirty="0"/>
          </a:p>
        </p:txBody>
      </p:sp>
      <p:sp>
        <p:nvSpPr>
          <p:cNvPr id="3" name="Content Placeholder 2">
            <a:extLst>
              <a:ext uri="{FF2B5EF4-FFF2-40B4-BE49-F238E27FC236}">
                <a16:creationId xmlns:a16="http://schemas.microsoft.com/office/drawing/2014/main" id="{490AF42D-B539-0120-C17E-4A2C85520723}"/>
              </a:ext>
            </a:extLst>
          </p:cNvPr>
          <p:cNvSpPr>
            <a:spLocks noGrp="1"/>
          </p:cNvSpPr>
          <p:nvPr>
            <p:ph idx="1"/>
          </p:nvPr>
        </p:nvSpPr>
        <p:spPr/>
        <p:txBody>
          <a:bodyPr>
            <a:normAutofit/>
          </a:bodyPr>
          <a:lstStyle/>
          <a:p>
            <a:r>
              <a:rPr lang="en-IN" dirty="0">
                <a:solidFill>
                  <a:srgbClr val="000000"/>
                </a:solidFill>
                <a:effectLst/>
                <a:latin typeface="Times New Roman" panose="02020603050405020304" pitchFamily="18" charset="0"/>
                <a:ea typeface="Times New Roman" panose="02020603050405020304" pitchFamily="18" charset="0"/>
              </a:rPr>
              <a:t>To develop an efficient interface for the investors to monitor the price of different crypto currencies from different websites at same time.</a:t>
            </a:r>
            <a:endParaRPr lang="en-IN" dirty="0"/>
          </a:p>
        </p:txBody>
      </p:sp>
    </p:spTree>
    <p:extLst>
      <p:ext uri="{BB962C8B-B14F-4D97-AF65-F5344CB8AC3E}">
        <p14:creationId xmlns:p14="http://schemas.microsoft.com/office/powerpoint/2010/main" val="80514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1D1F-0E78-4BA5-C3E9-172EE0FC1665}"/>
              </a:ext>
            </a:extLst>
          </p:cNvPr>
          <p:cNvSpPr>
            <a:spLocks noGrp="1"/>
          </p:cNvSpPr>
          <p:nvPr>
            <p:ph type="title"/>
          </p:nvPr>
        </p:nvSpPr>
        <p:spPr/>
        <p:txBody>
          <a:bodyPr/>
          <a:lstStyle/>
          <a:p>
            <a:r>
              <a:rPr lang="en-IN" dirty="0"/>
              <a:t>Web Scraping</a:t>
            </a:r>
          </a:p>
        </p:txBody>
      </p:sp>
      <p:sp>
        <p:nvSpPr>
          <p:cNvPr id="3" name="Content Placeholder 2">
            <a:extLst>
              <a:ext uri="{FF2B5EF4-FFF2-40B4-BE49-F238E27FC236}">
                <a16:creationId xmlns:a16="http://schemas.microsoft.com/office/drawing/2014/main" id="{C0CD6708-CDC5-8F3D-3C38-BCFE6437C685}"/>
              </a:ext>
            </a:extLst>
          </p:cNvPr>
          <p:cNvSpPr>
            <a:spLocks noGrp="1"/>
          </p:cNvSpPr>
          <p:nvPr>
            <p:ph idx="1"/>
          </p:nvPr>
        </p:nvSpPr>
        <p:spPr/>
        <p:txBody>
          <a:bodyPr>
            <a:normAutofit/>
          </a:bodyPr>
          <a:lstStyle/>
          <a:p>
            <a:r>
              <a:rPr lang="en-IN" sz="2400" dirty="0">
                <a:solidFill>
                  <a:srgbClr val="273239"/>
                </a:solidFill>
                <a:effectLst/>
                <a:latin typeface="Times New Roman" panose="02020603050405020304" pitchFamily="18" charset="0"/>
                <a:ea typeface="Times New Roman" panose="02020603050405020304" pitchFamily="18" charset="0"/>
              </a:rPr>
              <a:t>Web scraping is an automatic method to obtain large amounts of data from websites. Most of this data is unstructured data in an HTML format which is then converted into structured data in a spreadsheet or a database so that it can be used in various applications.</a:t>
            </a:r>
          </a:p>
          <a:p>
            <a:r>
              <a:rPr lang="en-IN" sz="2400" dirty="0">
                <a:solidFill>
                  <a:srgbClr val="273239"/>
                </a:solidFill>
                <a:effectLst/>
                <a:latin typeface="Times New Roman" panose="02020603050405020304" pitchFamily="18" charset="0"/>
                <a:ea typeface="Times New Roman" panose="02020603050405020304" pitchFamily="18" charset="0"/>
              </a:rPr>
              <a:t>Web Scrapers can extract all the data on particular sites or the specific data that a user wants. Ideally, it’s best if you specify the data you want so that the web scraper only extracts that data quickly.</a:t>
            </a:r>
            <a:endParaRPr lang="en-IN" sz="2400" dirty="0">
              <a:solidFill>
                <a:srgbClr val="273239"/>
              </a:solidFill>
              <a:latin typeface="Times New Roman" panose="02020603050405020304" pitchFamily="18" charset="0"/>
              <a:ea typeface="Times New Roman" panose="02020603050405020304" pitchFamily="18" charset="0"/>
            </a:endParaRPr>
          </a:p>
          <a:p>
            <a:r>
              <a:rPr lang="en-IN" sz="2400" u="none" strike="noStrike" dirty="0">
                <a:solidFill>
                  <a:srgbClr val="000000"/>
                </a:solidFill>
                <a:effectLst/>
                <a:latin typeface="Times New Roman" panose="02020603050405020304" pitchFamily="18" charset="0"/>
                <a:ea typeface="Times New Roman" panose="02020603050405020304" pitchFamily="18" charset="0"/>
              </a:rPr>
              <a:t>Python</a:t>
            </a:r>
            <a:r>
              <a:rPr lang="en-IN" sz="2400" dirty="0">
                <a:solidFill>
                  <a:srgbClr val="000000"/>
                </a:solidFill>
                <a:effectLst/>
                <a:latin typeface="Times New Roman" panose="02020603050405020304" pitchFamily="18" charset="0"/>
                <a:ea typeface="Times New Roman" panose="02020603050405020304" pitchFamily="18" charset="0"/>
              </a:rPr>
              <a:t> seems to be in fashion these days! It is the most popular language for web scraping as it can handle most of the processes easily. It also has a variety of libraries that were created specifically for Web Scraping.</a:t>
            </a:r>
            <a:endParaRPr lang="en-IN" sz="2400" dirty="0">
              <a:solidFill>
                <a:srgbClr val="000000"/>
              </a:solidFill>
              <a:effectLst/>
              <a:latin typeface="Calibri" panose="020F0502020204030204" pitchFamily="34" charset="0"/>
              <a:ea typeface="Calibri" panose="020F0502020204030204" pitchFamily="34" charset="0"/>
            </a:endParaRPr>
          </a:p>
          <a:p>
            <a:endParaRPr lang="en-IN" sz="2400" dirty="0"/>
          </a:p>
        </p:txBody>
      </p:sp>
    </p:spTree>
    <p:extLst>
      <p:ext uri="{BB962C8B-B14F-4D97-AF65-F5344CB8AC3E}">
        <p14:creationId xmlns:p14="http://schemas.microsoft.com/office/powerpoint/2010/main" val="129550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B525-3CC8-F0A9-C073-8B07F48F2E69}"/>
              </a:ext>
            </a:extLst>
          </p:cNvPr>
          <p:cNvSpPr>
            <a:spLocks noGrp="1"/>
          </p:cNvSpPr>
          <p:nvPr>
            <p:ph type="title"/>
          </p:nvPr>
        </p:nvSpPr>
        <p:spPr/>
        <p:txBody>
          <a:bodyPr/>
          <a:lstStyle/>
          <a:p>
            <a:r>
              <a:rPr lang="en-GB" dirty="0">
                <a:cs typeface="Calibri Light"/>
              </a:rPr>
              <a:t>Literature Survey</a:t>
            </a:r>
          </a:p>
        </p:txBody>
      </p:sp>
      <p:sp>
        <p:nvSpPr>
          <p:cNvPr id="3" name="Content Placeholder 2">
            <a:extLst>
              <a:ext uri="{FF2B5EF4-FFF2-40B4-BE49-F238E27FC236}">
                <a16:creationId xmlns:a16="http://schemas.microsoft.com/office/drawing/2014/main" id="{64DE74CA-4CC3-4BA5-EE30-44286F0BF226}"/>
              </a:ext>
            </a:extLst>
          </p:cNvPr>
          <p:cNvSpPr>
            <a:spLocks noGrp="1"/>
          </p:cNvSpPr>
          <p:nvPr>
            <p:ph idx="1"/>
          </p:nvPr>
        </p:nvSpPr>
        <p:spPr/>
        <p:txBody>
          <a:bodyPr vert="horz" lIns="91440" tIns="45720" rIns="91440" bIns="45720" rtlCol="0" anchor="t">
            <a:normAutofit/>
          </a:bodyPr>
          <a:lstStyle/>
          <a:p>
            <a:r>
              <a:rPr lang="en-GB" dirty="0">
                <a:ea typeface="+mn-lt"/>
                <a:cs typeface="+mn-lt"/>
              </a:rPr>
              <a:t>Ram Sharan </a:t>
            </a:r>
            <a:r>
              <a:rPr lang="en-GB" dirty="0" err="1">
                <a:ea typeface="+mn-lt"/>
                <a:cs typeface="+mn-lt"/>
              </a:rPr>
              <a:t>Chaulagain</a:t>
            </a:r>
            <a:r>
              <a:rPr lang="en-GB" dirty="0">
                <a:ea typeface="+mn-lt"/>
                <a:cs typeface="+mn-lt"/>
              </a:rPr>
              <a:t>, Santosh Pandey, Sadhu Ram Basnet Cloud Based Web Scraping for Big Data Applications, Smart Cloud (</a:t>
            </a:r>
            <a:r>
              <a:rPr lang="en-GB" dirty="0" err="1">
                <a:ea typeface="+mn-lt"/>
                <a:cs typeface="+mn-lt"/>
              </a:rPr>
              <a:t>SmartCloud</a:t>
            </a:r>
            <a:r>
              <a:rPr lang="en-GB" dirty="0">
                <a:ea typeface="+mn-lt"/>
                <a:cs typeface="+mn-lt"/>
              </a:rPr>
              <a:t>) IEEE conference, 2017</a:t>
            </a:r>
          </a:p>
          <a:p>
            <a:r>
              <a:rPr lang="en-GB" dirty="0">
                <a:ea typeface="+mn-lt"/>
                <a:cs typeface="+mn-lt"/>
              </a:rPr>
              <a:t>Hirschey, J. K. (2014). Symbiotic relationships: Pragmatic acceptance of data scraping. Berkeley Technology Law Journal, 29, 897.</a:t>
            </a:r>
            <a:endParaRPr lang="en-GB" dirty="0">
              <a:cs typeface="Calibri" panose="020F0502020204030204"/>
            </a:endParaRPr>
          </a:p>
          <a:p>
            <a:r>
              <a:rPr lang="en-GB" dirty="0">
                <a:ea typeface="+mn-lt"/>
                <a:cs typeface="+mn-lt"/>
              </a:rPr>
              <a:t>O’Reilly, S. (2006). Nominative fair use and Internet aggregators: Copyright and trademark challenges posed by bots, web crawlers and screen-scraping technologies. Loyola Consumer Law Review, 19, 273.</a:t>
            </a:r>
            <a:endParaRPr lang="en-GB" dirty="0"/>
          </a:p>
          <a:p>
            <a:endParaRPr lang="en-GB" dirty="0">
              <a:ea typeface="+mn-lt"/>
              <a:cs typeface="+mn-lt"/>
            </a:endParaRPr>
          </a:p>
          <a:p>
            <a:endParaRPr lang="en-GB" dirty="0">
              <a:ea typeface="+mn-lt"/>
              <a:cs typeface="+mn-lt"/>
            </a:endParaRPr>
          </a:p>
        </p:txBody>
      </p:sp>
    </p:spTree>
    <p:extLst>
      <p:ext uri="{BB962C8B-B14F-4D97-AF65-F5344CB8AC3E}">
        <p14:creationId xmlns:p14="http://schemas.microsoft.com/office/powerpoint/2010/main" val="85416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6C5B-5EF7-DE10-7F78-88C7F73ED3B6}"/>
              </a:ext>
            </a:extLst>
          </p:cNvPr>
          <p:cNvSpPr>
            <a:spLocks noGrp="1"/>
          </p:cNvSpPr>
          <p:nvPr>
            <p:ph type="title"/>
          </p:nvPr>
        </p:nvSpPr>
        <p:spPr/>
        <p:txBody>
          <a:bodyPr/>
          <a:lstStyle/>
          <a:p>
            <a:r>
              <a:rPr lang="en-IN" dirty="0"/>
              <a:t>Ways to Scrape Web:</a:t>
            </a:r>
          </a:p>
        </p:txBody>
      </p:sp>
      <p:sp>
        <p:nvSpPr>
          <p:cNvPr id="3" name="Content Placeholder 2">
            <a:extLst>
              <a:ext uri="{FF2B5EF4-FFF2-40B4-BE49-F238E27FC236}">
                <a16:creationId xmlns:a16="http://schemas.microsoft.com/office/drawing/2014/main" id="{4AAE34BA-8FC4-15E0-D33C-2FF26C1AFAC7}"/>
              </a:ext>
            </a:extLst>
          </p:cNvPr>
          <p:cNvSpPr>
            <a:spLocks noGrp="1"/>
          </p:cNvSpPr>
          <p:nvPr>
            <p:ph idx="1"/>
          </p:nvPr>
        </p:nvSpPr>
        <p:spPr/>
        <p:txBody>
          <a:bodyPr>
            <a:normAutofit fontScale="85000" lnSpcReduction="20000"/>
          </a:bodyPr>
          <a:lstStyle/>
          <a:p>
            <a:r>
              <a:rPr lang="en-IN" sz="2800" dirty="0">
                <a:solidFill>
                  <a:srgbClr val="273239"/>
                </a:solidFill>
                <a:latin typeface="Times New Roman" panose="02020603050405020304" pitchFamily="18" charset="0"/>
              </a:rPr>
              <a:t>Web Scraping can be done efficiently through majorly three ways:</a:t>
            </a:r>
          </a:p>
          <a:p>
            <a:pPr marL="0" indent="0" algn="just">
              <a:lnSpc>
                <a:spcPct val="112000"/>
              </a:lnSpc>
              <a:spcAft>
                <a:spcPts val="180"/>
              </a:spcAft>
              <a:buNone/>
            </a:pPr>
            <a:r>
              <a:rPr lang="en-IN" sz="2800" b="1" dirty="0">
                <a:solidFill>
                  <a:srgbClr val="000000"/>
                </a:solidFill>
                <a:effectLst/>
                <a:latin typeface="Times New Roman" panose="02020603050405020304" pitchFamily="18" charset="0"/>
                <a:ea typeface="Times New Roman" panose="02020603050405020304" pitchFamily="18" charset="0"/>
              </a:rPr>
              <a:t>1) </a:t>
            </a:r>
            <a:r>
              <a:rPr lang="en-IN" sz="2800" b="1" dirty="0">
                <a:solidFill>
                  <a:srgbClr val="000000"/>
                </a:solidFill>
                <a:effectLst/>
                <a:latin typeface="Times New Roman" panose="02020603050405020304" pitchFamily="18" charset="0"/>
                <a:ea typeface="Times New Roman" panose="02020603050405020304" pitchFamily="18" charset="0"/>
                <a:hlinkClick r:id="rId2"/>
              </a:rPr>
              <a:t>Selenium</a:t>
            </a:r>
            <a:r>
              <a:rPr lang="en-IN" sz="2800" b="1" dirty="0">
                <a:solidFill>
                  <a:srgbClr val="000000"/>
                </a:solidFill>
                <a:effectLst/>
                <a:latin typeface="Times New Roman" panose="02020603050405020304" pitchFamily="18" charset="0"/>
                <a:ea typeface="Times New Roman" panose="02020603050405020304" pitchFamily="18" charset="0"/>
              </a:rPr>
              <a:t> </a:t>
            </a:r>
            <a:r>
              <a:rPr lang="en-IN" sz="2800" dirty="0">
                <a:solidFill>
                  <a:srgbClr val="000000"/>
                </a:solidFill>
                <a:effectLst/>
                <a:latin typeface="Times New Roman" panose="02020603050405020304" pitchFamily="18" charset="0"/>
                <a:ea typeface="Times New Roman" panose="02020603050405020304" pitchFamily="18" charset="0"/>
              </a:rPr>
              <a:t>is an open source umbrella project for a range of tools and libraries aimed at supporting browser automation. It provides a playback tool for authoring functional tests across most modern web browsers, without the need to learn a test scripting language.</a:t>
            </a:r>
            <a:endParaRPr lang="en-IN" sz="2800" dirty="0">
              <a:solidFill>
                <a:srgbClr val="000000"/>
              </a:solidFill>
              <a:effectLst/>
              <a:latin typeface="Calibri" panose="020F0502020204030204" pitchFamily="34" charset="0"/>
              <a:ea typeface="Calibri" panose="020F0502020204030204" pitchFamily="34" charset="0"/>
            </a:endParaRPr>
          </a:p>
          <a:p>
            <a:pPr marL="0" indent="0" algn="just">
              <a:lnSpc>
                <a:spcPct val="112000"/>
              </a:lnSpc>
              <a:spcAft>
                <a:spcPts val="65"/>
              </a:spcAft>
              <a:buNone/>
            </a:pPr>
            <a:r>
              <a:rPr lang="en-IN" sz="2800" b="1" u="none" strike="noStrike" dirty="0">
                <a:solidFill>
                  <a:srgbClr val="000000"/>
                </a:solidFill>
                <a:effectLst/>
                <a:latin typeface="Times New Roman" panose="02020603050405020304" pitchFamily="18" charset="0"/>
                <a:ea typeface="Times New Roman" panose="02020603050405020304" pitchFamily="18" charset="0"/>
              </a:rPr>
              <a:t>2) </a:t>
            </a:r>
            <a:r>
              <a:rPr lang="en-IN" sz="2800" b="1" u="none" strike="noStrike" dirty="0">
                <a:solidFill>
                  <a:srgbClr val="000000"/>
                </a:solidFill>
                <a:effectLst/>
                <a:latin typeface="Times New Roman" panose="02020603050405020304" pitchFamily="18" charset="0"/>
                <a:ea typeface="Times New Roman" panose="02020603050405020304" pitchFamily="18" charset="0"/>
                <a:hlinkClick r:id="rId3"/>
              </a:rPr>
              <a:t>Scrapy</a:t>
            </a:r>
            <a:r>
              <a:rPr lang="en-IN" sz="2800" b="1" dirty="0">
                <a:solidFill>
                  <a:srgbClr val="000000"/>
                </a:solidFill>
                <a:effectLst/>
                <a:latin typeface="Times New Roman" panose="02020603050405020304" pitchFamily="18" charset="0"/>
                <a:ea typeface="Times New Roman" panose="02020603050405020304" pitchFamily="18" charset="0"/>
              </a:rPr>
              <a:t> </a:t>
            </a:r>
            <a:r>
              <a:rPr lang="en-IN" sz="2800" dirty="0">
                <a:solidFill>
                  <a:srgbClr val="000000"/>
                </a:solidFill>
                <a:effectLst/>
                <a:latin typeface="Times New Roman" panose="02020603050405020304" pitchFamily="18" charset="0"/>
                <a:ea typeface="Times New Roman" panose="02020603050405020304" pitchFamily="18" charset="0"/>
              </a:rPr>
              <a:t>is a very popular open-source web crawling framework that is written in Python. It is ideal for web scraping as well as extracting data using APIs.</a:t>
            </a:r>
            <a:endParaRPr lang="en-IN" sz="2800" dirty="0">
              <a:solidFill>
                <a:srgbClr val="000000"/>
              </a:solidFill>
              <a:effectLst/>
              <a:latin typeface="Calibri" panose="020F0502020204030204" pitchFamily="34" charset="0"/>
              <a:ea typeface="Calibri" panose="020F0502020204030204" pitchFamily="34" charset="0"/>
            </a:endParaRPr>
          </a:p>
          <a:p>
            <a:pPr marL="0" indent="0" algn="just">
              <a:lnSpc>
                <a:spcPct val="112000"/>
              </a:lnSpc>
              <a:spcAft>
                <a:spcPts val="1010"/>
              </a:spcAft>
              <a:buNone/>
            </a:pPr>
            <a:r>
              <a:rPr lang="en-IN" sz="2800" b="1" u="none" strike="noStrike" dirty="0">
                <a:solidFill>
                  <a:srgbClr val="000000"/>
                </a:solidFill>
                <a:effectLst/>
                <a:latin typeface="Times New Roman" panose="02020603050405020304" pitchFamily="18" charset="0"/>
                <a:ea typeface="Times New Roman" panose="02020603050405020304" pitchFamily="18" charset="0"/>
              </a:rPr>
              <a:t>3) </a:t>
            </a:r>
            <a:r>
              <a:rPr lang="en-IN" sz="2800" b="1" u="none" strike="noStrike" dirty="0">
                <a:solidFill>
                  <a:srgbClr val="000000"/>
                </a:solidFill>
                <a:effectLst/>
                <a:latin typeface="Times New Roman" panose="02020603050405020304" pitchFamily="18" charset="0"/>
                <a:ea typeface="Times New Roman" panose="02020603050405020304" pitchFamily="18" charset="0"/>
                <a:hlinkClick r:id="rId4"/>
              </a:rPr>
              <a:t>Beautiful</a:t>
            </a:r>
            <a:r>
              <a:rPr lang="en-IN" sz="2800" b="1" dirty="0">
                <a:solidFill>
                  <a:srgbClr val="000000"/>
                </a:solidFill>
                <a:effectLst/>
                <a:latin typeface="Times New Roman" panose="02020603050405020304" pitchFamily="18" charset="0"/>
                <a:ea typeface="Times New Roman" panose="02020603050405020304" pitchFamily="18" charset="0"/>
              </a:rPr>
              <a:t> </a:t>
            </a:r>
            <a:r>
              <a:rPr lang="en-IN" sz="2800" b="1" u="none" strike="noStrike" dirty="0">
                <a:solidFill>
                  <a:srgbClr val="000000"/>
                </a:solidFill>
                <a:effectLst/>
                <a:latin typeface="Times New Roman" panose="02020603050405020304" pitchFamily="18" charset="0"/>
                <a:ea typeface="Times New Roman" panose="02020603050405020304" pitchFamily="18" charset="0"/>
                <a:hlinkClick r:id="rId4"/>
              </a:rPr>
              <a:t>soup</a:t>
            </a:r>
            <a:r>
              <a:rPr lang="en-IN" sz="2800" b="1" dirty="0">
                <a:solidFill>
                  <a:srgbClr val="000000"/>
                </a:solidFill>
                <a:effectLst/>
                <a:latin typeface="Times New Roman" panose="02020603050405020304" pitchFamily="18" charset="0"/>
                <a:ea typeface="Times New Roman" panose="02020603050405020304" pitchFamily="18" charset="0"/>
              </a:rPr>
              <a:t> </a:t>
            </a:r>
            <a:r>
              <a:rPr lang="en-IN" sz="2800" dirty="0">
                <a:solidFill>
                  <a:srgbClr val="000000"/>
                </a:solidFill>
                <a:effectLst/>
                <a:latin typeface="Times New Roman" panose="02020603050405020304" pitchFamily="18" charset="0"/>
                <a:ea typeface="Times New Roman" panose="02020603050405020304" pitchFamily="18" charset="0"/>
              </a:rPr>
              <a:t>is another Python library that is highly suitable for Web Scraping. It creates a parse tree that can be used to extract data from HTML on a website. Beautiful soup also has multiple features for navigation, searching, and modifying these parse trees.</a:t>
            </a:r>
            <a:endParaRPr lang="en-IN" sz="2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92055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FEE5-70DD-083D-9377-894F0D31FFB7}"/>
              </a:ext>
            </a:extLst>
          </p:cNvPr>
          <p:cNvSpPr>
            <a:spLocks noGrp="1"/>
          </p:cNvSpPr>
          <p:nvPr>
            <p:ph type="title"/>
          </p:nvPr>
        </p:nvSpPr>
        <p:spPr>
          <a:xfrm>
            <a:off x="838200" y="336249"/>
            <a:ext cx="10515600" cy="1325563"/>
          </a:xfrm>
        </p:spPr>
        <p:txBody>
          <a:bodyPr/>
          <a:lstStyle/>
          <a:p>
            <a:r>
              <a:rPr lang="en-IN" dirty="0"/>
              <a:t>Data Flow Diagram(DFD)</a:t>
            </a:r>
          </a:p>
        </p:txBody>
      </p:sp>
      <p:sp>
        <p:nvSpPr>
          <p:cNvPr id="3" name="Content Placeholder 2">
            <a:extLst>
              <a:ext uri="{FF2B5EF4-FFF2-40B4-BE49-F238E27FC236}">
                <a16:creationId xmlns:a16="http://schemas.microsoft.com/office/drawing/2014/main" id="{4C41A2C6-3769-6042-EF4A-E752924146A3}"/>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424FB9CD-EE9B-20A7-F88E-7FF58A811D04}"/>
              </a:ext>
            </a:extLst>
          </p:cNvPr>
          <p:cNvGrpSpPr/>
          <p:nvPr/>
        </p:nvGrpSpPr>
        <p:grpSpPr>
          <a:xfrm>
            <a:off x="1029903" y="1946433"/>
            <a:ext cx="10058400" cy="4109721"/>
            <a:chOff x="0" y="0"/>
            <a:chExt cx="6376988" cy="4110038"/>
          </a:xfrm>
        </p:grpSpPr>
        <p:pic>
          <p:nvPicPr>
            <p:cNvPr id="5" name="Picture 4">
              <a:extLst>
                <a:ext uri="{FF2B5EF4-FFF2-40B4-BE49-F238E27FC236}">
                  <a16:creationId xmlns:a16="http://schemas.microsoft.com/office/drawing/2014/main" id="{82E88D9E-EB17-FF84-5433-E8054C972904}"/>
                </a:ext>
              </a:extLst>
            </p:cNvPr>
            <p:cNvPicPr/>
            <p:nvPr/>
          </p:nvPicPr>
          <p:blipFill>
            <a:blip r:embed="rId2"/>
            <a:stretch>
              <a:fillRect/>
            </a:stretch>
          </p:blipFill>
          <p:spPr>
            <a:xfrm>
              <a:off x="571" y="1570"/>
              <a:ext cx="6376416" cy="4099560"/>
            </a:xfrm>
            <a:prstGeom prst="rect">
              <a:avLst/>
            </a:prstGeom>
          </p:spPr>
        </p:pic>
        <p:sp>
          <p:nvSpPr>
            <p:cNvPr id="6" name="Shape 1686">
              <a:extLst>
                <a:ext uri="{FF2B5EF4-FFF2-40B4-BE49-F238E27FC236}">
                  <a16:creationId xmlns:a16="http://schemas.microsoft.com/office/drawing/2014/main" id="{32DAC72C-39A7-3F44-8415-E3634AEB23E0}"/>
                </a:ext>
              </a:extLst>
            </p:cNvPr>
            <p:cNvSpPr/>
            <p:nvPr/>
          </p:nvSpPr>
          <p:spPr>
            <a:xfrm>
              <a:off x="0" y="0"/>
              <a:ext cx="6376988" cy="0"/>
            </a:xfrm>
            <a:custGeom>
              <a:avLst/>
              <a:gdLst/>
              <a:ahLst/>
              <a:cxnLst/>
              <a:rect l="0" t="0" r="0" b="0"/>
              <a:pathLst>
                <a:path w="6376988">
                  <a:moveTo>
                    <a:pt x="6376988" y="0"/>
                  </a:moveTo>
                  <a:lnTo>
                    <a:pt x="0" y="0"/>
                  </a:lnTo>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7" name="Shape 1687">
              <a:extLst>
                <a:ext uri="{FF2B5EF4-FFF2-40B4-BE49-F238E27FC236}">
                  <a16:creationId xmlns:a16="http://schemas.microsoft.com/office/drawing/2014/main" id="{BBF00C37-5F44-3F26-46FA-E16CA1EB8EEA}"/>
                </a:ext>
              </a:extLst>
            </p:cNvPr>
            <p:cNvSpPr/>
            <p:nvPr/>
          </p:nvSpPr>
          <p:spPr>
            <a:xfrm>
              <a:off x="4763" y="4105275"/>
              <a:ext cx="6372225" cy="0"/>
            </a:xfrm>
            <a:custGeom>
              <a:avLst/>
              <a:gdLst/>
              <a:ahLst/>
              <a:cxnLst/>
              <a:rect l="0" t="0" r="0" b="0"/>
              <a:pathLst>
                <a:path w="6372225">
                  <a:moveTo>
                    <a:pt x="6372225" y="0"/>
                  </a:moveTo>
                  <a:lnTo>
                    <a:pt x="0" y="0"/>
                  </a:lnTo>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8" name="Shape 1688">
              <a:extLst>
                <a:ext uri="{FF2B5EF4-FFF2-40B4-BE49-F238E27FC236}">
                  <a16:creationId xmlns:a16="http://schemas.microsoft.com/office/drawing/2014/main" id="{8430B197-8CF6-05C9-B6E2-747FB070004C}"/>
                </a:ext>
              </a:extLst>
            </p:cNvPr>
            <p:cNvSpPr/>
            <p:nvPr/>
          </p:nvSpPr>
          <p:spPr>
            <a:xfrm>
              <a:off x="4763" y="0"/>
              <a:ext cx="0" cy="4110038"/>
            </a:xfrm>
            <a:custGeom>
              <a:avLst/>
              <a:gdLst/>
              <a:ahLst/>
              <a:cxnLst/>
              <a:rect l="0" t="0" r="0" b="0"/>
              <a:pathLst>
                <a:path h="4110038">
                  <a:moveTo>
                    <a:pt x="0" y="4110038"/>
                  </a:moveTo>
                  <a:lnTo>
                    <a:pt x="0" y="0"/>
                  </a:lnTo>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35942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6660353-10EE-1C49-CA2A-3E25F5F3C8BE}"/>
              </a:ext>
            </a:extLst>
          </p:cNvPr>
          <p:cNvGrpSpPr/>
          <p:nvPr/>
        </p:nvGrpSpPr>
        <p:grpSpPr>
          <a:xfrm>
            <a:off x="2660833" y="687540"/>
            <a:ext cx="6093258" cy="3316287"/>
            <a:chOff x="0" y="0"/>
            <a:chExt cx="4772026" cy="2620992"/>
          </a:xfrm>
        </p:grpSpPr>
        <p:sp>
          <p:nvSpPr>
            <p:cNvPr id="5" name="Rectangle 4">
              <a:extLst>
                <a:ext uri="{FF2B5EF4-FFF2-40B4-BE49-F238E27FC236}">
                  <a16:creationId xmlns:a16="http://schemas.microsoft.com/office/drawing/2014/main" id="{732C3A5F-2245-6AC7-E2C7-E3CBBCDCB8DD}"/>
                </a:ext>
              </a:extLst>
            </p:cNvPr>
            <p:cNvSpPr/>
            <p:nvPr/>
          </p:nvSpPr>
          <p:spPr>
            <a:xfrm>
              <a:off x="1271588" y="2439876"/>
              <a:ext cx="253365" cy="181116"/>
            </a:xfrm>
            <a:prstGeom prst="rect">
              <a:avLst/>
            </a:prstGeom>
            <a:ln>
              <a:noFill/>
            </a:ln>
          </p:spPr>
          <p:txBody>
            <a:bodyPr vert="horz" lIns="0" tIns="0" rIns="0" bIns="0" rtlCol="0">
              <a:noAutofit/>
            </a:bodyPr>
            <a:lstStyle/>
            <a:p>
              <a:pPr>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3.2</a:t>
              </a:r>
              <a:endParaRPr lang="en-IN" sz="110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37B2D611-0A49-8AFA-070D-950E537F01CA}"/>
                </a:ext>
              </a:extLst>
            </p:cNvPr>
            <p:cNvSpPr/>
            <p:nvPr/>
          </p:nvSpPr>
          <p:spPr>
            <a:xfrm>
              <a:off x="1462088" y="2439876"/>
              <a:ext cx="1525436" cy="181116"/>
            </a:xfrm>
            <a:prstGeom prst="rect">
              <a:avLst/>
            </a:prstGeom>
            <a:ln>
              <a:noFill/>
            </a:ln>
          </p:spPr>
          <p:txBody>
            <a:bodyPr vert="horz" lIns="0" tIns="0" rIns="0" bIns="0" rtlCol="0">
              <a:noAutofit/>
            </a:bodyPr>
            <a:lstStyle/>
            <a:p>
              <a:pPr>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Interface Design </a:t>
              </a:r>
              <a:endParaRPr lang="en-IN" sz="110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AFE1AC44-29D2-9E55-CB0D-495F1E6BAD9C}"/>
                </a:ext>
              </a:extLst>
            </p:cNvPr>
            <p:cNvSpPr/>
            <p:nvPr/>
          </p:nvSpPr>
          <p:spPr>
            <a:xfrm>
              <a:off x="2609032" y="2439876"/>
              <a:ext cx="101346" cy="181116"/>
            </a:xfrm>
            <a:prstGeom prst="rect">
              <a:avLst/>
            </a:prstGeom>
            <a:ln>
              <a:noFill/>
            </a:ln>
          </p:spPr>
          <p:txBody>
            <a:bodyPr vert="horz" lIns="0" tIns="0" rIns="0" bIns="0" rtlCol="0">
              <a:noAutofit/>
            </a:bodyPr>
            <a:lstStyle/>
            <a:p>
              <a:pPr>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1</a:t>
              </a:r>
              <a:endParaRPr lang="en-IN" sz="1100">
                <a:solidFill>
                  <a:srgbClr val="000000"/>
                </a:solidFill>
                <a:effectLst/>
                <a:latin typeface="Calibri" panose="020F0502020204030204" pitchFamily="34" charset="0"/>
                <a:ea typeface="Calibri" panose="020F0502020204030204" pitchFamily="34" charset="0"/>
              </a:endParaRPr>
            </a:p>
          </p:txBody>
        </p:sp>
        <p:pic>
          <p:nvPicPr>
            <p:cNvPr id="8" name="Picture 7">
              <a:extLst>
                <a:ext uri="{FF2B5EF4-FFF2-40B4-BE49-F238E27FC236}">
                  <a16:creationId xmlns:a16="http://schemas.microsoft.com/office/drawing/2014/main" id="{317C36C6-F17A-27FC-B830-7F5ADBD2EE5F}"/>
                </a:ext>
              </a:extLst>
            </p:cNvPr>
            <p:cNvPicPr/>
            <p:nvPr/>
          </p:nvPicPr>
          <p:blipFill>
            <a:blip r:embed="rId2"/>
            <a:stretch>
              <a:fillRect/>
            </a:stretch>
          </p:blipFill>
          <p:spPr>
            <a:xfrm>
              <a:off x="4763" y="4763"/>
              <a:ext cx="4752975" cy="2200275"/>
            </a:xfrm>
            <a:prstGeom prst="rect">
              <a:avLst/>
            </a:prstGeom>
          </p:spPr>
        </p:pic>
        <p:sp>
          <p:nvSpPr>
            <p:cNvPr id="9" name="Shape 1710">
              <a:extLst>
                <a:ext uri="{FF2B5EF4-FFF2-40B4-BE49-F238E27FC236}">
                  <a16:creationId xmlns:a16="http://schemas.microsoft.com/office/drawing/2014/main" id="{3ACC5A3B-06D9-9F9C-D0FD-5AE9EFE66ABA}"/>
                </a:ext>
              </a:extLst>
            </p:cNvPr>
            <p:cNvSpPr/>
            <p:nvPr/>
          </p:nvSpPr>
          <p:spPr>
            <a:xfrm>
              <a:off x="0" y="4763"/>
              <a:ext cx="4767263" cy="0"/>
            </a:xfrm>
            <a:custGeom>
              <a:avLst/>
              <a:gdLst/>
              <a:ahLst/>
              <a:cxnLst/>
              <a:rect l="0" t="0" r="0" b="0"/>
              <a:pathLst>
                <a:path w="4767263">
                  <a:moveTo>
                    <a:pt x="0" y="0"/>
                  </a:moveTo>
                  <a:lnTo>
                    <a:pt x="4767263" y="0"/>
                  </a:lnTo>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0" name="Shape 1711">
              <a:extLst>
                <a:ext uri="{FF2B5EF4-FFF2-40B4-BE49-F238E27FC236}">
                  <a16:creationId xmlns:a16="http://schemas.microsoft.com/office/drawing/2014/main" id="{759525E1-6EAE-7B71-0841-EA2B9A900088}"/>
                </a:ext>
              </a:extLst>
            </p:cNvPr>
            <p:cNvSpPr/>
            <p:nvPr/>
          </p:nvSpPr>
          <p:spPr>
            <a:xfrm>
              <a:off x="4767263" y="0"/>
              <a:ext cx="0" cy="2214563"/>
            </a:xfrm>
            <a:custGeom>
              <a:avLst/>
              <a:gdLst/>
              <a:ahLst/>
              <a:cxnLst/>
              <a:rect l="0" t="0" r="0" b="0"/>
              <a:pathLst>
                <a:path h="2214563">
                  <a:moveTo>
                    <a:pt x="0" y="0"/>
                  </a:moveTo>
                  <a:lnTo>
                    <a:pt x="0" y="2214563"/>
                  </a:lnTo>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1" name="Shape 1712">
              <a:extLst>
                <a:ext uri="{FF2B5EF4-FFF2-40B4-BE49-F238E27FC236}">
                  <a16:creationId xmlns:a16="http://schemas.microsoft.com/office/drawing/2014/main" id="{88B9A575-5011-E95A-A247-C08C43103531}"/>
                </a:ext>
              </a:extLst>
            </p:cNvPr>
            <p:cNvSpPr/>
            <p:nvPr/>
          </p:nvSpPr>
          <p:spPr>
            <a:xfrm>
              <a:off x="4763" y="2214563"/>
              <a:ext cx="4767263" cy="0"/>
            </a:xfrm>
            <a:custGeom>
              <a:avLst/>
              <a:gdLst/>
              <a:ahLst/>
              <a:cxnLst/>
              <a:rect l="0" t="0" r="0" b="0"/>
              <a:pathLst>
                <a:path w="4767263">
                  <a:moveTo>
                    <a:pt x="4767263" y="0"/>
                  </a:moveTo>
                  <a:lnTo>
                    <a:pt x="0" y="0"/>
                  </a:lnTo>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2" name="Shape 1713">
              <a:extLst>
                <a:ext uri="{FF2B5EF4-FFF2-40B4-BE49-F238E27FC236}">
                  <a16:creationId xmlns:a16="http://schemas.microsoft.com/office/drawing/2014/main" id="{BB910916-F28A-3EF6-51E0-8DF40EF25AED}"/>
                </a:ext>
              </a:extLst>
            </p:cNvPr>
            <p:cNvSpPr/>
            <p:nvPr/>
          </p:nvSpPr>
          <p:spPr>
            <a:xfrm>
              <a:off x="4763" y="4763"/>
              <a:ext cx="0" cy="2214563"/>
            </a:xfrm>
            <a:custGeom>
              <a:avLst/>
              <a:gdLst/>
              <a:ahLst/>
              <a:cxnLst/>
              <a:rect l="0" t="0" r="0" b="0"/>
              <a:pathLst>
                <a:path h="2214563">
                  <a:moveTo>
                    <a:pt x="0" y="2214563"/>
                  </a:moveTo>
                  <a:lnTo>
                    <a:pt x="0" y="0"/>
                  </a:lnTo>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grpSp>
      <p:grpSp>
        <p:nvGrpSpPr>
          <p:cNvPr id="13" name="Group 12">
            <a:extLst>
              <a:ext uri="{FF2B5EF4-FFF2-40B4-BE49-F238E27FC236}">
                <a16:creationId xmlns:a16="http://schemas.microsoft.com/office/drawing/2014/main" id="{0D088A4B-0FBD-1275-9299-220C1A34DC16}"/>
              </a:ext>
            </a:extLst>
          </p:cNvPr>
          <p:cNvGrpSpPr/>
          <p:nvPr/>
        </p:nvGrpSpPr>
        <p:grpSpPr>
          <a:xfrm>
            <a:off x="1135781" y="4503320"/>
            <a:ext cx="8051447" cy="2122857"/>
            <a:chOff x="0" y="0"/>
            <a:chExt cx="5981701" cy="1123951"/>
          </a:xfrm>
        </p:grpSpPr>
        <p:pic>
          <p:nvPicPr>
            <p:cNvPr id="14" name="Picture 13">
              <a:extLst>
                <a:ext uri="{FF2B5EF4-FFF2-40B4-BE49-F238E27FC236}">
                  <a16:creationId xmlns:a16="http://schemas.microsoft.com/office/drawing/2014/main" id="{DD899637-92CE-46EC-01C9-BE581EE18FE5}"/>
                </a:ext>
              </a:extLst>
            </p:cNvPr>
            <p:cNvPicPr/>
            <p:nvPr/>
          </p:nvPicPr>
          <p:blipFill>
            <a:blip r:embed="rId3"/>
            <a:stretch>
              <a:fillRect/>
            </a:stretch>
          </p:blipFill>
          <p:spPr>
            <a:xfrm>
              <a:off x="9525" y="9525"/>
              <a:ext cx="5962650" cy="1104900"/>
            </a:xfrm>
            <a:prstGeom prst="rect">
              <a:avLst/>
            </a:prstGeom>
          </p:spPr>
        </p:pic>
        <p:sp>
          <p:nvSpPr>
            <p:cNvPr id="15" name="Shape 1716">
              <a:extLst>
                <a:ext uri="{FF2B5EF4-FFF2-40B4-BE49-F238E27FC236}">
                  <a16:creationId xmlns:a16="http://schemas.microsoft.com/office/drawing/2014/main" id="{3C21B87E-8633-C5DD-EEC5-1AF0A2FF8243}"/>
                </a:ext>
              </a:extLst>
            </p:cNvPr>
            <p:cNvSpPr/>
            <p:nvPr/>
          </p:nvSpPr>
          <p:spPr>
            <a:xfrm>
              <a:off x="0" y="4763"/>
              <a:ext cx="5976938" cy="0"/>
            </a:xfrm>
            <a:custGeom>
              <a:avLst/>
              <a:gdLst/>
              <a:ahLst/>
              <a:cxnLst/>
              <a:rect l="0" t="0" r="0" b="0"/>
              <a:pathLst>
                <a:path w="5976938">
                  <a:moveTo>
                    <a:pt x="0" y="0"/>
                  </a:moveTo>
                  <a:lnTo>
                    <a:pt x="5976938" y="0"/>
                  </a:lnTo>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6" name="Shape 1717">
              <a:extLst>
                <a:ext uri="{FF2B5EF4-FFF2-40B4-BE49-F238E27FC236}">
                  <a16:creationId xmlns:a16="http://schemas.microsoft.com/office/drawing/2014/main" id="{E012ACA1-C67E-4377-94B8-6F66B5A2E59C}"/>
                </a:ext>
              </a:extLst>
            </p:cNvPr>
            <p:cNvSpPr/>
            <p:nvPr/>
          </p:nvSpPr>
          <p:spPr>
            <a:xfrm>
              <a:off x="5976938" y="0"/>
              <a:ext cx="0" cy="1119188"/>
            </a:xfrm>
            <a:custGeom>
              <a:avLst/>
              <a:gdLst/>
              <a:ahLst/>
              <a:cxnLst/>
              <a:rect l="0" t="0" r="0" b="0"/>
              <a:pathLst>
                <a:path h="1119188">
                  <a:moveTo>
                    <a:pt x="0" y="0"/>
                  </a:moveTo>
                  <a:lnTo>
                    <a:pt x="0" y="1119188"/>
                  </a:lnTo>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7" name="Shape 1718">
              <a:extLst>
                <a:ext uri="{FF2B5EF4-FFF2-40B4-BE49-F238E27FC236}">
                  <a16:creationId xmlns:a16="http://schemas.microsoft.com/office/drawing/2014/main" id="{9871E4CA-F2A9-E839-DA4C-1ADEA472FB8E}"/>
                </a:ext>
              </a:extLst>
            </p:cNvPr>
            <p:cNvSpPr/>
            <p:nvPr/>
          </p:nvSpPr>
          <p:spPr>
            <a:xfrm>
              <a:off x="4763" y="1119188"/>
              <a:ext cx="5976938" cy="0"/>
            </a:xfrm>
            <a:custGeom>
              <a:avLst/>
              <a:gdLst/>
              <a:ahLst/>
              <a:cxnLst/>
              <a:rect l="0" t="0" r="0" b="0"/>
              <a:pathLst>
                <a:path w="5976938">
                  <a:moveTo>
                    <a:pt x="5976938" y="0"/>
                  </a:moveTo>
                  <a:lnTo>
                    <a:pt x="0" y="0"/>
                  </a:lnTo>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8" name="Shape 1719">
              <a:extLst>
                <a:ext uri="{FF2B5EF4-FFF2-40B4-BE49-F238E27FC236}">
                  <a16:creationId xmlns:a16="http://schemas.microsoft.com/office/drawing/2014/main" id="{0D32CB6A-8B93-5CA4-10D7-C2440FBE4206}"/>
                </a:ext>
              </a:extLst>
            </p:cNvPr>
            <p:cNvSpPr/>
            <p:nvPr/>
          </p:nvSpPr>
          <p:spPr>
            <a:xfrm>
              <a:off x="4763" y="4763"/>
              <a:ext cx="0" cy="1119188"/>
            </a:xfrm>
            <a:custGeom>
              <a:avLst/>
              <a:gdLst/>
              <a:ahLst/>
              <a:cxnLst/>
              <a:rect l="0" t="0" r="0" b="0"/>
              <a:pathLst>
                <a:path h="1119188">
                  <a:moveTo>
                    <a:pt x="0" y="1119188"/>
                  </a:moveTo>
                  <a:lnTo>
                    <a:pt x="0" y="0"/>
                  </a:lnTo>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grpSp>
      <p:sp>
        <p:nvSpPr>
          <p:cNvPr id="19" name="TextBox 18">
            <a:extLst>
              <a:ext uri="{FF2B5EF4-FFF2-40B4-BE49-F238E27FC236}">
                <a16:creationId xmlns:a16="http://schemas.microsoft.com/office/drawing/2014/main" id="{3A66030A-36DB-05E8-70E7-8397DB4611D8}"/>
              </a:ext>
            </a:extLst>
          </p:cNvPr>
          <p:cNvSpPr txBox="1"/>
          <p:nvPr/>
        </p:nvSpPr>
        <p:spPr>
          <a:xfrm>
            <a:off x="308008" y="70650"/>
            <a:ext cx="7372950" cy="584775"/>
          </a:xfrm>
          <a:prstGeom prst="rect">
            <a:avLst/>
          </a:prstGeom>
          <a:noFill/>
        </p:spPr>
        <p:txBody>
          <a:bodyPr wrap="square" rtlCol="0">
            <a:spAutoFit/>
          </a:bodyPr>
          <a:lstStyle/>
          <a:p>
            <a:r>
              <a:rPr lang="en-IN" sz="3200" dirty="0"/>
              <a:t>Glimpse of Project</a:t>
            </a:r>
          </a:p>
        </p:txBody>
      </p:sp>
    </p:spTree>
    <p:extLst>
      <p:ext uri="{BB962C8B-B14F-4D97-AF65-F5344CB8AC3E}">
        <p14:creationId xmlns:p14="http://schemas.microsoft.com/office/powerpoint/2010/main" val="227046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B4F0-FB69-85FE-3F8D-726D6DB75B4E}"/>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D3C3A9BB-B794-EDAC-FADC-1F2776A7B1DE}"/>
              </a:ext>
            </a:extLst>
          </p:cNvPr>
          <p:cNvSpPr>
            <a:spLocks noGrp="1"/>
          </p:cNvSpPr>
          <p:nvPr>
            <p:ph idx="1"/>
          </p:nvPr>
        </p:nvSpPr>
        <p:spPr/>
        <p:txBody>
          <a:bodyPr vert="horz" lIns="91440" tIns="45720" rIns="91440" bIns="45720" rtlCol="0" anchor="t">
            <a:normAutofit/>
          </a:bodyPr>
          <a:lstStyle/>
          <a:p>
            <a:pPr indent="0" algn="just">
              <a:lnSpc>
                <a:spcPct val="121000"/>
              </a:lnSpc>
              <a:spcAft>
                <a:spcPts val="705"/>
              </a:spcAft>
              <a:buNone/>
            </a:pPr>
            <a:r>
              <a:rPr lang="en-IN" sz="1800" dirty="0">
                <a:solidFill>
                  <a:srgbClr val="273239"/>
                </a:solidFill>
                <a:effectLst/>
                <a:latin typeface="Times New Roman" panose="02020603050405020304" pitchFamily="18" charset="0"/>
                <a:ea typeface="Times New Roman" panose="02020603050405020304" pitchFamily="18" charset="0"/>
              </a:rPr>
              <a:t>Web Scraping has multiple applications across various industries. Let’s check out some of these now!</a:t>
            </a:r>
            <a:endParaRPr lang="en-IN" sz="1800" dirty="0">
              <a:solidFill>
                <a:srgbClr val="000000"/>
              </a:solidFill>
              <a:effectLst/>
              <a:latin typeface="Calibri" panose="020F0502020204030204" pitchFamily="34" charset="0"/>
              <a:ea typeface="Calibri" panose="020F0502020204030204" pitchFamily="34" charset="0"/>
            </a:endParaRPr>
          </a:p>
          <a:p>
            <a:pPr marL="0" indent="0">
              <a:lnSpc>
                <a:spcPct val="110000"/>
              </a:lnSpc>
              <a:spcAft>
                <a:spcPts val="200"/>
              </a:spcAft>
              <a:buNone/>
            </a:pPr>
            <a:r>
              <a:rPr lang="en-IN" sz="1800" b="1" dirty="0">
                <a:solidFill>
                  <a:srgbClr val="273239"/>
                </a:solidFill>
                <a:effectLst/>
                <a:latin typeface="Times New Roman" panose="02020603050405020304" pitchFamily="18" charset="0"/>
                <a:ea typeface="Times New Roman" panose="02020603050405020304" pitchFamily="18" charset="0"/>
              </a:rPr>
              <a:t>1. Price Monitoring</a:t>
            </a:r>
            <a:endParaRPr lang="en-IN" sz="1800" b="1"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850" algn="just">
              <a:lnSpc>
                <a:spcPct val="121000"/>
              </a:lnSpc>
              <a:spcAft>
                <a:spcPts val="705"/>
              </a:spcAft>
            </a:pPr>
            <a:r>
              <a:rPr lang="en-IN" sz="1800" dirty="0">
                <a:solidFill>
                  <a:srgbClr val="273239"/>
                </a:solidFill>
                <a:effectLst/>
                <a:latin typeface="Times New Roman"/>
                <a:ea typeface="Times New Roman" panose="02020603050405020304" pitchFamily="18" charset="0"/>
                <a:cs typeface="Times New Roman"/>
              </a:rPr>
              <a:t>Web Scraping can be used by companies to scrap the product data for their products and competing products as well to see how it impacts their pricing strategies. Companies can use this data to fix the optimal pricing for their products so that they can obtain maximum revenue.</a:t>
            </a:r>
            <a:endParaRPr lang="en-IN" sz="1800" dirty="0">
              <a:solidFill>
                <a:srgbClr val="000000"/>
              </a:solidFill>
              <a:effectLst/>
              <a:latin typeface="Times New Roman"/>
              <a:ea typeface="Calibri" panose="020F0502020204030204" pitchFamily="34" charset="0"/>
              <a:cs typeface="Times New Roman"/>
            </a:endParaRPr>
          </a:p>
          <a:p>
            <a:pPr marL="0" indent="0">
              <a:lnSpc>
                <a:spcPct val="110000"/>
              </a:lnSpc>
              <a:spcAft>
                <a:spcPts val="200"/>
              </a:spcAft>
              <a:buNone/>
            </a:pPr>
            <a:r>
              <a:rPr lang="en-IN" sz="1800" b="1" dirty="0">
                <a:solidFill>
                  <a:srgbClr val="273239"/>
                </a:solidFill>
                <a:effectLst/>
                <a:latin typeface="Times New Roman"/>
                <a:ea typeface="Times New Roman" panose="02020603050405020304" pitchFamily="18" charset="0"/>
                <a:cs typeface="Times New Roman"/>
              </a:rPr>
              <a:t>2. Market Research</a:t>
            </a:r>
          </a:p>
          <a:p>
            <a:pPr indent="450850" algn="just">
              <a:lnSpc>
                <a:spcPct val="121000"/>
              </a:lnSpc>
              <a:spcAft>
                <a:spcPts val="705"/>
              </a:spcAft>
            </a:pPr>
            <a:r>
              <a:rPr lang="en-IN" sz="1800" dirty="0">
                <a:solidFill>
                  <a:srgbClr val="273239"/>
                </a:solidFill>
                <a:effectLst/>
                <a:latin typeface="Times New Roman"/>
                <a:ea typeface="Times New Roman" panose="02020603050405020304" pitchFamily="18" charset="0"/>
                <a:cs typeface="Times New Roman"/>
              </a:rPr>
              <a:t>Web scraping can be used for market research by companies. High-quality web scraped data obtained in large volumes can be very helpful for companies in </a:t>
            </a:r>
            <a:r>
              <a:rPr lang="en-IN" sz="1800" dirty="0">
                <a:solidFill>
                  <a:srgbClr val="273239"/>
                </a:solidFill>
                <a:latin typeface="Times New Roman"/>
                <a:ea typeface="Times New Roman" panose="02020603050405020304" pitchFamily="18" charset="0"/>
                <a:cs typeface="Times New Roman"/>
              </a:rPr>
              <a:t>analysing</a:t>
            </a:r>
            <a:r>
              <a:rPr lang="en-IN" sz="1800" dirty="0">
                <a:solidFill>
                  <a:srgbClr val="273239"/>
                </a:solidFill>
                <a:effectLst/>
                <a:latin typeface="Times New Roman"/>
                <a:ea typeface="Times New Roman" panose="02020603050405020304" pitchFamily="18" charset="0"/>
                <a:cs typeface="Times New Roman"/>
              </a:rPr>
              <a:t> consumer trends and understanding which direction the company should move in the future.</a:t>
            </a:r>
            <a:endParaRPr lang="en-IN" sz="1800" dirty="0">
              <a:solidFill>
                <a:srgbClr val="000000"/>
              </a:solidFill>
              <a:effectLst/>
              <a:latin typeface="Times New Roman"/>
              <a:ea typeface="Calibri" panose="020F0502020204030204" pitchFamily="34" charset="0"/>
              <a:cs typeface="Times New Roman"/>
            </a:endParaRPr>
          </a:p>
          <a:p>
            <a:endParaRPr lang="en-IN" dirty="0"/>
          </a:p>
        </p:txBody>
      </p:sp>
    </p:spTree>
    <p:extLst>
      <p:ext uri="{BB962C8B-B14F-4D97-AF65-F5344CB8AC3E}">
        <p14:creationId xmlns:p14="http://schemas.microsoft.com/office/powerpoint/2010/main" val="13160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A09DE-2208-45DD-7031-4C72D9D98347}"/>
              </a:ext>
            </a:extLst>
          </p:cNvPr>
          <p:cNvSpPr>
            <a:spLocks noGrp="1"/>
          </p:cNvSpPr>
          <p:nvPr>
            <p:ph idx="1"/>
          </p:nvPr>
        </p:nvSpPr>
        <p:spPr>
          <a:xfrm>
            <a:off x="838200" y="289720"/>
            <a:ext cx="10515600" cy="5494337"/>
          </a:xfrm>
        </p:spPr>
        <p:txBody>
          <a:bodyPr vert="horz" lIns="91440" tIns="45720" rIns="91440" bIns="45720" rtlCol="0" anchor="t">
            <a:noAutofit/>
          </a:bodyPr>
          <a:lstStyle/>
          <a:p>
            <a:pPr indent="0" algn="just">
              <a:lnSpc>
                <a:spcPct val="141000"/>
              </a:lnSpc>
              <a:spcAft>
                <a:spcPts val="705"/>
              </a:spcAft>
              <a:buNone/>
            </a:pPr>
            <a:r>
              <a:rPr lang="en-GB" sz="1800" b="1" dirty="0">
                <a:solidFill>
                  <a:srgbClr val="273239"/>
                </a:solidFill>
                <a:latin typeface="Times New Roman"/>
                <a:cs typeface="Times New Roman"/>
              </a:rPr>
              <a:t>3. News Monitoring</a:t>
            </a:r>
            <a:endParaRPr lang="en-US" sz="1800" b="1">
              <a:solidFill>
                <a:srgbClr val="273239"/>
              </a:solidFill>
              <a:latin typeface="Times New Roman"/>
              <a:cs typeface="Times New Roman"/>
            </a:endParaRPr>
          </a:p>
          <a:p>
            <a:pPr indent="0" algn="just">
              <a:lnSpc>
                <a:spcPct val="141000"/>
              </a:lnSpc>
              <a:spcAft>
                <a:spcPts val="705"/>
              </a:spcAft>
              <a:buNone/>
            </a:pPr>
            <a:r>
              <a:rPr lang="en-GB" sz="1800" dirty="0">
                <a:solidFill>
                  <a:srgbClr val="273239"/>
                </a:solidFill>
                <a:latin typeface="Times New Roman"/>
                <a:cs typeface="Times New Roman"/>
              </a:rPr>
              <a:t>Web scraping news sites can provide detailed reports on the current news to a</a:t>
            </a:r>
          </a:p>
          <a:p>
            <a:pPr indent="0" algn="just">
              <a:lnSpc>
                <a:spcPct val="141000"/>
              </a:lnSpc>
              <a:spcAft>
                <a:spcPts val="705"/>
              </a:spcAft>
              <a:buNone/>
            </a:pPr>
            <a:r>
              <a:rPr lang="en-GB" sz="1800" dirty="0">
                <a:solidFill>
                  <a:srgbClr val="273239"/>
                </a:solidFill>
                <a:latin typeface="Times New Roman"/>
                <a:cs typeface="Times New Roman"/>
              </a:rPr>
              <a:t>company. This is even more essential for companies that are frequently in the news or</a:t>
            </a:r>
          </a:p>
          <a:p>
            <a:pPr indent="0" algn="just">
              <a:lnSpc>
                <a:spcPct val="141000"/>
              </a:lnSpc>
              <a:spcAft>
                <a:spcPts val="705"/>
              </a:spcAft>
              <a:buNone/>
            </a:pPr>
            <a:r>
              <a:rPr lang="en-GB" sz="1800" dirty="0">
                <a:solidFill>
                  <a:srgbClr val="273239"/>
                </a:solidFill>
                <a:latin typeface="Times New Roman"/>
                <a:cs typeface="Times New Roman"/>
              </a:rPr>
              <a:t>that depend on daily news for their day-to-day functioning. After all, news reports can</a:t>
            </a:r>
          </a:p>
          <a:p>
            <a:pPr indent="0" algn="just">
              <a:lnSpc>
                <a:spcPct val="141000"/>
              </a:lnSpc>
              <a:spcAft>
                <a:spcPts val="705"/>
              </a:spcAft>
              <a:buNone/>
            </a:pPr>
            <a:r>
              <a:rPr lang="en-GB" sz="1800" dirty="0">
                <a:solidFill>
                  <a:srgbClr val="273239"/>
                </a:solidFill>
                <a:latin typeface="Times New Roman"/>
                <a:cs typeface="Times New Roman"/>
              </a:rPr>
              <a:t>make or break a company in a single day!</a:t>
            </a:r>
            <a:endParaRPr lang="en-US" sz="1800">
              <a:solidFill>
                <a:srgbClr val="273239"/>
              </a:solidFill>
              <a:latin typeface="Times New Roman"/>
              <a:cs typeface="Times New Roman"/>
            </a:endParaRPr>
          </a:p>
          <a:p>
            <a:pPr indent="0" algn="just">
              <a:lnSpc>
                <a:spcPct val="141000"/>
              </a:lnSpc>
              <a:spcAft>
                <a:spcPts val="705"/>
              </a:spcAft>
              <a:buNone/>
            </a:pPr>
            <a:r>
              <a:rPr lang="en-GB" sz="1800" b="1" dirty="0">
                <a:solidFill>
                  <a:srgbClr val="273239"/>
                </a:solidFill>
                <a:latin typeface="Times New Roman"/>
                <a:cs typeface="Times New Roman"/>
              </a:rPr>
              <a:t>4. Sentiment Analysis</a:t>
            </a:r>
          </a:p>
          <a:p>
            <a:pPr indent="0" algn="just">
              <a:lnSpc>
                <a:spcPct val="141000"/>
              </a:lnSpc>
              <a:spcAft>
                <a:spcPts val="705"/>
              </a:spcAft>
              <a:buNone/>
            </a:pPr>
            <a:r>
              <a:rPr lang="en-GB" sz="1800" dirty="0">
                <a:solidFill>
                  <a:srgbClr val="273239"/>
                </a:solidFill>
                <a:latin typeface="Times New Roman"/>
                <a:cs typeface="Times New Roman"/>
              </a:rPr>
              <a:t>If companies want to understand the general sentiment for their products among</a:t>
            </a:r>
          </a:p>
          <a:p>
            <a:pPr indent="0" algn="just">
              <a:lnSpc>
                <a:spcPct val="141000"/>
              </a:lnSpc>
              <a:spcAft>
                <a:spcPts val="705"/>
              </a:spcAft>
              <a:buNone/>
            </a:pPr>
            <a:r>
              <a:rPr lang="en-GB" sz="1800" dirty="0">
                <a:solidFill>
                  <a:srgbClr val="273239"/>
                </a:solidFill>
                <a:latin typeface="Times New Roman"/>
                <a:cs typeface="Times New Roman"/>
              </a:rPr>
              <a:t>their consumers, then Sentiment Analysis is a must. Companies can use web scraping to</a:t>
            </a:r>
          </a:p>
          <a:p>
            <a:pPr indent="0" algn="just">
              <a:lnSpc>
                <a:spcPct val="141000"/>
              </a:lnSpc>
              <a:spcAft>
                <a:spcPts val="705"/>
              </a:spcAft>
              <a:buNone/>
            </a:pPr>
            <a:r>
              <a:rPr lang="en-GB" sz="1800" dirty="0">
                <a:solidFill>
                  <a:srgbClr val="273239"/>
                </a:solidFill>
                <a:latin typeface="Times New Roman"/>
                <a:cs typeface="Times New Roman"/>
              </a:rPr>
              <a:t>collect data from social media websites such as Facebook and Twitter as to what the</a:t>
            </a:r>
          </a:p>
          <a:p>
            <a:pPr indent="0" algn="just">
              <a:lnSpc>
                <a:spcPct val="141000"/>
              </a:lnSpc>
              <a:spcAft>
                <a:spcPts val="705"/>
              </a:spcAft>
              <a:buNone/>
            </a:pPr>
            <a:r>
              <a:rPr lang="en-GB" sz="1800" dirty="0">
                <a:solidFill>
                  <a:srgbClr val="273239"/>
                </a:solidFill>
                <a:latin typeface="Times New Roman"/>
                <a:cs typeface="Times New Roman"/>
              </a:rPr>
              <a:t>general sentiment about their products is. This will help them in creating products that</a:t>
            </a:r>
          </a:p>
          <a:p>
            <a:pPr indent="0" algn="just">
              <a:lnSpc>
                <a:spcPct val="141000"/>
              </a:lnSpc>
              <a:spcAft>
                <a:spcPts val="705"/>
              </a:spcAft>
              <a:buNone/>
            </a:pPr>
            <a:r>
              <a:rPr lang="en-GB" sz="1800" dirty="0">
                <a:solidFill>
                  <a:srgbClr val="273239"/>
                </a:solidFill>
                <a:latin typeface="Times New Roman"/>
                <a:cs typeface="Times New Roman"/>
              </a:rPr>
              <a:t>people desire and moving ahead of their competition.</a:t>
            </a:r>
          </a:p>
          <a:p>
            <a:pPr indent="0" algn="just">
              <a:lnSpc>
                <a:spcPct val="141000"/>
              </a:lnSpc>
              <a:spcAft>
                <a:spcPts val="705"/>
              </a:spcAft>
              <a:buNone/>
            </a:pPr>
            <a:endParaRPr lang="en-GB" sz="1800" dirty="0">
              <a:solidFill>
                <a:srgbClr val="273239"/>
              </a:solidFill>
              <a:latin typeface="Times New Roman"/>
              <a:cs typeface="Times New Roman"/>
            </a:endParaRPr>
          </a:p>
          <a:p>
            <a:pPr marL="0" indent="0">
              <a:buNone/>
            </a:pPr>
            <a:endParaRPr lang="en-GB" dirty="0">
              <a:cs typeface="Calibri"/>
            </a:endParaRPr>
          </a:p>
        </p:txBody>
      </p:sp>
    </p:spTree>
    <p:extLst>
      <p:ext uri="{BB962C8B-B14F-4D97-AF65-F5344CB8AC3E}">
        <p14:creationId xmlns:p14="http://schemas.microsoft.com/office/powerpoint/2010/main" val="1325334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792</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Mini Project  Price Comparison through Web Scrapping</vt:lpstr>
      <vt:lpstr>Problem Statement:-  </vt:lpstr>
      <vt:lpstr>Web Scraping</vt:lpstr>
      <vt:lpstr>Literature Survey</vt:lpstr>
      <vt:lpstr>Ways to Scrape Web:</vt:lpstr>
      <vt:lpstr>Data Flow Diagram(DFD)</vt:lpstr>
      <vt:lpstr>PowerPoint Presentation</vt:lpstr>
      <vt:lpstr>Advantages</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Price Comparison through Web Scrapping</dc:title>
  <dc:creator>B-65 Yashraj Vibhute</dc:creator>
  <cp:lastModifiedBy>Yashraj Vibhute</cp:lastModifiedBy>
  <cp:revision>78</cp:revision>
  <dcterms:created xsi:type="dcterms:W3CDTF">2022-12-24T05:28:34Z</dcterms:created>
  <dcterms:modified xsi:type="dcterms:W3CDTF">2023-01-03T07:29:34Z</dcterms:modified>
</cp:coreProperties>
</file>